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9"/>
  </p:notesMasterIdLst>
  <p:sldIdLst>
    <p:sldId id="256" r:id="rId2"/>
    <p:sldId id="365" r:id="rId3"/>
    <p:sldId id="389" r:id="rId4"/>
    <p:sldId id="559" r:id="rId5"/>
    <p:sldId id="391" r:id="rId6"/>
    <p:sldId id="560" r:id="rId7"/>
    <p:sldId id="429" r:id="rId8"/>
    <p:sldId id="401" r:id="rId9"/>
    <p:sldId id="388" r:id="rId10"/>
    <p:sldId id="375" r:id="rId11"/>
    <p:sldId id="403" r:id="rId12"/>
    <p:sldId id="393" r:id="rId13"/>
    <p:sldId id="397" r:id="rId14"/>
    <p:sldId id="552" r:id="rId15"/>
    <p:sldId id="404" r:id="rId16"/>
    <p:sldId id="561" r:id="rId17"/>
    <p:sldId id="562" r:id="rId18"/>
    <p:sldId id="396" r:id="rId19"/>
    <p:sldId id="373" r:id="rId20"/>
    <p:sldId id="513" r:id="rId21"/>
    <p:sldId id="508" r:id="rId22"/>
    <p:sldId id="509" r:id="rId23"/>
    <p:sldId id="510" r:id="rId24"/>
    <p:sldId id="511" r:id="rId25"/>
    <p:sldId id="516" r:id="rId26"/>
    <p:sldId id="515" r:id="rId27"/>
    <p:sldId id="430" r:id="rId28"/>
    <p:sldId id="517" r:id="rId29"/>
    <p:sldId id="431" r:id="rId30"/>
    <p:sldId id="518" r:id="rId31"/>
    <p:sldId id="432" r:id="rId32"/>
    <p:sldId id="544" r:id="rId33"/>
    <p:sldId id="471" r:id="rId34"/>
    <p:sldId id="472" r:id="rId35"/>
    <p:sldId id="527" r:id="rId36"/>
    <p:sldId id="537" r:id="rId37"/>
    <p:sldId id="487" r:id="rId38"/>
    <p:sldId id="529" r:id="rId39"/>
    <p:sldId id="528" r:id="rId40"/>
    <p:sldId id="493" r:id="rId41"/>
    <p:sldId id="533" r:id="rId42"/>
    <p:sldId id="498" r:id="rId43"/>
    <p:sldId id="545" r:id="rId44"/>
    <p:sldId id="332" r:id="rId45"/>
    <p:sldId id="421" r:id="rId46"/>
    <p:sldId id="422" r:id="rId47"/>
    <p:sldId id="500" r:id="rId48"/>
    <p:sldId id="427" r:id="rId49"/>
    <p:sldId id="428" r:id="rId50"/>
    <p:sldId id="548" r:id="rId51"/>
    <p:sldId id="549" r:id="rId52"/>
    <p:sldId id="550" r:id="rId53"/>
    <p:sldId id="437" r:id="rId54"/>
    <p:sldId id="426" r:id="rId55"/>
    <p:sldId id="436" r:id="rId56"/>
    <p:sldId id="439" r:id="rId57"/>
    <p:sldId id="441" r:id="rId58"/>
    <p:sldId id="442" r:id="rId59"/>
    <p:sldId id="450" r:id="rId60"/>
    <p:sldId id="446" r:id="rId61"/>
    <p:sldId id="449" r:id="rId62"/>
    <p:sldId id="452" r:id="rId63"/>
    <p:sldId id="453" r:id="rId64"/>
    <p:sldId id="541" r:id="rId65"/>
    <p:sldId id="444" r:id="rId66"/>
    <p:sldId id="546" r:id="rId67"/>
    <p:sldId id="456" r:id="rId68"/>
    <p:sldId id="532" r:id="rId69"/>
    <p:sldId id="440" r:id="rId70"/>
    <p:sldId id="336" r:id="rId71"/>
    <p:sldId id="338" r:id="rId72"/>
    <p:sldId id="339" r:id="rId73"/>
    <p:sldId id="340" r:id="rId74"/>
    <p:sldId id="342" r:id="rId75"/>
    <p:sldId id="343" r:id="rId76"/>
    <p:sldId id="344" r:id="rId77"/>
    <p:sldId id="347" r:id="rId78"/>
    <p:sldId id="349" r:id="rId79"/>
    <p:sldId id="351" r:id="rId80"/>
    <p:sldId id="353" r:id="rId81"/>
    <p:sldId id="355" r:id="rId82"/>
    <p:sldId id="360" r:id="rId83"/>
    <p:sldId id="554" r:id="rId84"/>
    <p:sldId id="555" r:id="rId85"/>
    <p:sldId id="556" r:id="rId86"/>
    <p:sldId id="557" r:id="rId87"/>
    <p:sldId id="362" r:id="rId88"/>
    <p:sldId id="551" r:id="rId89"/>
    <p:sldId id="538" r:id="rId90"/>
    <p:sldId id="539" r:id="rId91"/>
    <p:sldId id="540" r:id="rId92"/>
    <p:sldId id="415" r:id="rId93"/>
    <p:sldId id="521" r:id="rId94"/>
    <p:sldId id="553" r:id="rId95"/>
    <p:sldId id="558" r:id="rId96"/>
    <p:sldId id="523" r:id="rId97"/>
    <p:sldId id="524" r:id="rId98"/>
    <p:sldId id="522" r:id="rId99"/>
    <p:sldId id="504" r:id="rId100"/>
    <p:sldId id="423" r:id="rId101"/>
    <p:sldId id="505" r:id="rId102"/>
    <p:sldId id="434" r:id="rId103"/>
    <p:sldId id="464" r:id="rId104"/>
    <p:sldId id="390" r:id="rId105"/>
    <p:sldId id="414" r:id="rId106"/>
    <p:sldId id="369" r:id="rId107"/>
    <p:sldId id="368" r:id="rId108"/>
    <p:sldId id="468" r:id="rId109"/>
    <p:sldId id="467" r:id="rId110"/>
    <p:sldId id="466" r:id="rId111"/>
    <p:sldId id="465" r:id="rId112"/>
    <p:sldId id="531" r:id="rId113"/>
    <p:sldId id="460" r:id="rId114"/>
    <p:sldId id="473" r:id="rId115"/>
    <p:sldId id="474" r:id="rId116"/>
    <p:sldId id="475" r:id="rId117"/>
    <p:sldId id="476" r:id="rId118"/>
    <p:sldId id="477" r:id="rId119"/>
    <p:sldId id="433" r:id="rId120"/>
    <p:sldId id="400" r:id="rId121"/>
    <p:sldId id="478" r:id="rId122"/>
    <p:sldId id="479" r:id="rId123"/>
    <p:sldId id="268" r:id="rId124"/>
    <p:sldId id="269" r:id="rId125"/>
    <p:sldId id="270" r:id="rId126"/>
    <p:sldId id="481" r:id="rId127"/>
    <p:sldId id="483" r:id="rId128"/>
    <p:sldId id="484" r:id="rId129"/>
    <p:sldId id="490" r:id="rId130"/>
    <p:sldId id="491" r:id="rId131"/>
    <p:sldId id="492" r:id="rId132"/>
    <p:sldId id="293" r:id="rId133"/>
    <p:sldId id="294" r:id="rId134"/>
    <p:sldId id="514" r:id="rId135"/>
    <p:sldId id="417" r:id="rId136"/>
    <p:sldId id="488" r:id="rId137"/>
    <p:sldId id="455" r:id="rId138"/>
    <p:sldId id="494" r:id="rId139"/>
    <p:sldId id="495" r:id="rId140"/>
    <p:sldId id="496" r:id="rId141"/>
    <p:sldId id="497" r:id="rId142"/>
    <p:sldId id="301" r:id="rId143"/>
    <p:sldId id="302" r:id="rId144"/>
    <p:sldId id="303" r:id="rId145"/>
    <p:sldId id="304" r:id="rId146"/>
    <p:sldId id="305" r:id="rId147"/>
    <p:sldId id="306" r:id="rId148"/>
    <p:sldId id="307" r:id="rId149"/>
    <p:sldId id="314" r:id="rId150"/>
    <p:sldId id="316" r:id="rId151"/>
    <p:sldId id="315" r:id="rId152"/>
    <p:sldId id="317" r:id="rId153"/>
    <p:sldId id="318" r:id="rId154"/>
    <p:sldId id="319" r:id="rId155"/>
    <p:sldId id="320" r:id="rId156"/>
    <p:sldId id="323" r:id="rId157"/>
    <p:sldId id="324" r:id="rId158"/>
    <p:sldId id="309" r:id="rId159"/>
    <p:sldId id="519" r:id="rId160"/>
    <p:sldId id="462" r:id="rId161"/>
    <p:sldId id="438" r:id="rId162"/>
    <p:sldId id="547" r:id="rId163"/>
    <p:sldId id="520" r:id="rId164"/>
    <p:sldId id="463" r:id="rId165"/>
    <p:sldId id="445" r:id="rId166"/>
    <p:sldId id="447" r:id="rId167"/>
    <p:sldId id="448" r:id="rId168"/>
    <p:sldId id="461" r:id="rId169"/>
    <p:sldId id="341" r:id="rId170"/>
    <p:sldId id="345" r:id="rId171"/>
    <p:sldId id="346" r:id="rId172"/>
    <p:sldId id="530" r:id="rId173"/>
    <p:sldId id="506" r:id="rId174"/>
    <p:sldId id="357" r:id="rId175"/>
    <p:sldId id="358" r:id="rId176"/>
    <p:sldId id="359" r:id="rId177"/>
    <p:sldId id="424" r:id="rId17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3F74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740D99-E17C-6C6F-37A2-99D26668CB43}" v="12" dt="2025-11-18T02:09:34.9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viewProps" Target="viewProps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theme" Target="theme/theme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microsoft.com/office/2016/11/relationships/changesInfo" Target="changesInfos/changesInfo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notesMaster" Target="notesMasters/notesMaster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presProps" Target="presProps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ke Logan" userId="S::llogan@hawk.illinoistech.edu::a9d4466a-5cf7-473c-96ba-22bf3fbc58b1" providerId="AD" clId="Web-{6A740D99-E17C-6C6F-37A2-99D26668CB43}"/>
    <pc:docChg chg="modSld">
      <pc:chgData name="Luke Logan" userId="S::llogan@hawk.illinoistech.edu::a9d4466a-5cf7-473c-96ba-22bf3fbc58b1" providerId="AD" clId="Web-{6A740D99-E17C-6C6F-37A2-99D26668CB43}" dt="2025-11-18T02:09:34.971" v="11" actId="14100"/>
      <pc:docMkLst>
        <pc:docMk/>
      </pc:docMkLst>
      <pc:sldChg chg="addSp modSp">
        <pc:chgData name="Luke Logan" userId="S::llogan@hawk.illinoistech.edu::a9d4466a-5cf7-473c-96ba-22bf3fbc58b1" providerId="AD" clId="Web-{6A740D99-E17C-6C6F-37A2-99D26668CB43}" dt="2025-11-18T02:09:34.971" v="11" actId="14100"/>
        <pc:sldMkLst>
          <pc:docMk/>
          <pc:sldMk cId="2197665633" sldId="529"/>
        </pc:sldMkLst>
        <pc:cxnChg chg="mod">
          <ac:chgData name="Luke Logan" userId="S::llogan@hawk.illinoistech.edu::a9d4466a-5cf7-473c-96ba-22bf3fbc58b1" providerId="AD" clId="Web-{6A740D99-E17C-6C6F-37A2-99D26668CB43}" dt="2025-11-18T02:08:45.393" v="0"/>
          <ac:cxnSpMkLst>
            <pc:docMk/>
            <pc:sldMk cId="2197665633" sldId="529"/>
            <ac:cxnSpMk id="11" creationId="{DEA31184-2E3F-63F0-AC05-8F7AB5C53730}"/>
          </ac:cxnSpMkLst>
        </pc:cxnChg>
        <pc:cxnChg chg="add mod">
          <ac:chgData name="Luke Logan" userId="S::llogan@hawk.illinoistech.edu::a9d4466a-5cf7-473c-96ba-22bf3fbc58b1" providerId="AD" clId="Web-{6A740D99-E17C-6C6F-37A2-99D26668CB43}" dt="2025-11-18T02:09:10.127" v="5" actId="1076"/>
          <ac:cxnSpMkLst>
            <pc:docMk/>
            <pc:sldMk cId="2197665633" sldId="529"/>
            <ac:cxnSpMk id="30" creationId="{C458C3C7-1260-51A3-F7F2-44066A0A80B4}"/>
          </ac:cxnSpMkLst>
        </pc:cxnChg>
        <pc:cxnChg chg="add mod">
          <ac:chgData name="Luke Logan" userId="S::llogan@hawk.illinoistech.edu::a9d4466a-5cf7-473c-96ba-22bf3fbc58b1" providerId="AD" clId="Web-{6A740D99-E17C-6C6F-37A2-99D26668CB43}" dt="2025-11-18T02:09:22.471" v="7" actId="1076"/>
          <ac:cxnSpMkLst>
            <pc:docMk/>
            <pc:sldMk cId="2197665633" sldId="529"/>
            <ac:cxnSpMk id="33" creationId="{DFBE96C7-D229-E5D2-C8CB-F2C21B7F0BFF}"/>
          </ac:cxnSpMkLst>
        </pc:cxnChg>
        <pc:cxnChg chg="add mod">
          <ac:chgData name="Luke Logan" userId="S::llogan@hawk.illinoistech.edu::a9d4466a-5cf7-473c-96ba-22bf3fbc58b1" providerId="AD" clId="Web-{6A740D99-E17C-6C6F-37A2-99D26668CB43}" dt="2025-11-18T02:09:34.971" v="11" actId="14100"/>
          <ac:cxnSpMkLst>
            <pc:docMk/>
            <pc:sldMk cId="2197665633" sldId="529"/>
            <ac:cxnSpMk id="34" creationId="{15FE0582-5547-0A42-EDEF-A3F9D9C69965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CDC93B-D963-44C2-9613-6FFEA53D333B}" type="datetimeFigureOut">
              <a:t>11/17/2025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6AB8A7-4E3D-4360-904D-E62B598073A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18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g17428bbebff_0_2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9" name="Google Shape;839;g17428bbebff_0_2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34468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2" name="Google Shape;1512;g1863ef439b8_3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3" name="Google Shape;1513;g1863ef439b8_3_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4" name="Google Shape;1514;g1863ef439b8_3_48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119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58885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16b47b23229_0_16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16b47b23229_0_16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err="1"/>
              <a:t>LabMods</a:t>
            </a:r>
            <a:r>
              <a:rPr lang="en-US"/>
              <a:t> are the core building blocks of </a:t>
            </a:r>
            <a:r>
              <a:rPr lang="en-US" err="1"/>
              <a:t>LabStor</a:t>
            </a:r>
            <a:r>
              <a:rPr lang="en-US"/>
              <a:t>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With </a:t>
            </a:r>
            <a:r>
              <a:rPr lang="en-US" err="1"/>
              <a:t>LabMods</a:t>
            </a:r>
            <a:r>
              <a:rPr lang="en-US"/>
              <a:t>, we aim to move away from the monolithic design of the kernel and enable development of all layers of the I/O stack.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 </a:t>
            </a:r>
            <a:r>
              <a:rPr lang="en-US" err="1"/>
              <a:t>LabStor</a:t>
            </a:r>
            <a:r>
              <a:rPr lang="en-US"/>
              <a:t>, a </a:t>
            </a:r>
            <a:r>
              <a:rPr lang="en-US" err="1"/>
              <a:t>LabMod</a:t>
            </a:r>
            <a:r>
              <a:rPr lang="en-US"/>
              <a:t> can represent any functionality. They can be built for I/O schedulers, permissions, device drivers, filesystems, etc. </a:t>
            </a:r>
            <a:r>
              <a:rPr lang="en-US" err="1"/>
              <a:t>LabStor</a:t>
            </a:r>
            <a:r>
              <a:rPr lang="en-US"/>
              <a:t> inherently provides </a:t>
            </a:r>
            <a:r>
              <a:rPr lang="en-US" err="1"/>
              <a:t>LabMods</a:t>
            </a:r>
            <a:r>
              <a:rPr lang="en-US"/>
              <a:t> which expose the kernel’s device drivers directly to </a:t>
            </a:r>
            <a:r>
              <a:rPr lang="en-US" err="1"/>
              <a:t>userspace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err="1"/>
              <a:t>LabMods</a:t>
            </a:r>
            <a:r>
              <a:rPr lang="en-US"/>
              <a:t> can be incrementally upgraded, swapped, and stacked.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16b47b23229_0_16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16b47b23229_0_16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err="1"/>
              <a:t>LabStacks</a:t>
            </a:r>
            <a:r>
              <a:rPr lang="en-US"/>
              <a:t> are the composition of </a:t>
            </a:r>
            <a:r>
              <a:rPr lang="en-US" err="1"/>
              <a:t>LabMOds</a:t>
            </a:r>
            <a:r>
              <a:rPr lang="en-US"/>
              <a:t> into an I/O system.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This allows users to create lean, custom I/O stacks for their use case.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Users can plug and play different combinations of modules to optimize their stack.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16b47b23229_0_16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g16b47b23229_0_16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Lastly, the </a:t>
            </a:r>
            <a:r>
              <a:rPr lang="en-US" err="1"/>
              <a:t>LabStor</a:t>
            </a:r>
            <a:r>
              <a:rPr lang="en-US"/>
              <a:t> runtime is the primary execution engine and warehouse for </a:t>
            </a:r>
            <a:r>
              <a:rPr lang="en-US" err="1"/>
              <a:t>LabStacks</a:t>
            </a:r>
            <a:r>
              <a:rPr lang="en-US"/>
              <a:t> and </a:t>
            </a:r>
            <a:r>
              <a:rPr lang="en-US" err="1"/>
              <a:t>LabMods</a:t>
            </a:r>
            <a:r>
              <a:rPr lang="en-US"/>
              <a:t>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</a:t>
            </a:r>
            <a:r>
              <a:rPr lang="en-US" err="1"/>
              <a:t>LabStor</a:t>
            </a:r>
            <a:r>
              <a:rPr lang="en-US"/>
              <a:t> Runtime provides APIs to query both </a:t>
            </a:r>
            <a:r>
              <a:rPr lang="en-US" err="1"/>
              <a:t>LabMods</a:t>
            </a:r>
            <a:r>
              <a:rPr lang="en-US"/>
              <a:t> and </a:t>
            </a:r>
            <a:r>
              <a:rPr lang="en-US" err="1"/>
              <a:t>LabStacks</a:t>
            </a:r>
            <a:r>
              <a:rPr lang="en-US"/>
              <a:t>, making it possible to deploy multiple I/O stacks at the same time.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Secondly, the </a:t>
            </a:r>
            <a:r>
              <a:rPr lang="en-US" err="1"/>
              <a:t>LabStor</a:t>
            </a:r>
            <a:r>
              <a:rPr lang="en-US"/>
              <a:t> Runtime provides security by allowing </a:t>
            </a:r>
            <a:r>
              <a:rPr lang="en-US" err="1"/>
              <a:t>LabStacks</a:t>
            </a:r>
            <a:r>
              <a:rPr lang="en-US"/>
              <a:t> to execute with different levels of privilege.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g17428bbebff_0_2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9" name="Google Shape;839;g17428bbebff_0_2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g1863ef439b8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9" name="Google Shape;869;g1863ef439b8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" name="Google Shape;1064;g193c90bfe1a_0_1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5" name="Google Shape;1065;g193c90bfe1a_0_1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450316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9" name="Google Shape;1649;g16b47b23229_0_22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0" name="Google Shape;1650;g16b47b23229_0_22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8" name="Google Shape;1338;g193c90bfe1a_0_2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9" name="Google Shape;1339;g193c90bfe1a_0_29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0" name="Google Shape;1340;g193c90bfe1a_0_291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142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5" name="Google Shape;1345;g1863ef439b8_3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6" name="Google Shape;1346;g1863ef439b8_3_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7" name="Google Shape;1347;g1863ef439b8_3_34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t>143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3" name="Google Shape;1353;g1863ef439b8_3_12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4" name="Google Shape;1354;g1863ef439b8_3_12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To support a wide diversity of I/O interfaces outside of POSIX, </a:t>
            </a:r>
            <a:r>
              <a:rPr lang="en-US" err="1"/>
              <a:t>LabStor</a:t>
            </a:r>
            <a:r>
              <a:rPr lang="en-US"/>
              <a:t> provides the concept of Generic </a:t>
            </a:r>
            <a:r>
              <a:rPr lang="en-US" err="1"/>
              <a:t>LabMods</a:t>
            </a:r>
            <a:r>
              <a:rPr lang="en-US"/>
              <a:t>.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" name="Google Shape;1392;g1863ef439b8_3_12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3" name="Google Shape;1393;g1863ef439b8_3_12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err="1"/>
              <a:t>GenericLabMods</a:t>
            </a:r>
            <a:r>
              <a:rPr lang="en-US"/>
              <a:t> intercept all I/O requests for a particular API, such as POSIX or key-value store.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 the example, this includes the open() and write() functions.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2" name="Google Shape;1432;g1863ef439b8_3_13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3" name="Google Shape;1433;g1863ef439b8_3_13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They then route requests to the proper filesystem implementation, when there are multiple implementations of the API running at the same time.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 the example below, the open command writes the file “hi.txt” to the EXT4 filesystem.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2" name="Google Shape;1472;g1863ef439b8_3_13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3" name="Google Shape;1473;g1863ef439b8_3_13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Lastly, </a:t>
            </a:r>
            <a:r>
              <a:rPr lang="en-US" err="1"/>
              <a:t>GenericLabMods</a:t>
            </a:r>
            <a:r>
              <a:rPr lang="en-US"/>
              <a:t> manages state common between I/O systems of a particular type.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 the example below, this state would be a file descriptor table. If we allowed the file descriptor table to be per-filesystem, then there would be the potential to have conflicting file descriptors.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2" name="Google Shape;1512;g1863ef439b8_3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3" name="Google Shape;1513;g1863ef439b8_3_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4" name="Google Shape;1514;g1863ef439b8_3_48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148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5" name="Google Shape;1705;g193c90bfe1a_0_4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6" name="Google Shape;1706;g193c90bfe1a_0_47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7" name="Google Shape;1707;g193c90bfe1a_0_479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149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5" name="Google Shape;1735;g1863ef439b8_6_6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6" name="Google Shape;1736;g1863ef439b8_6_6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3" name="Google Shape;1713;g16b47b23229_0_23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4" name="Google Shape;1714;g16b47b23229_0_23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 this evaluation, we aim to demonstrate the correctness of </a:t>
            </a:r>
            <a:r>
              <a:rPr lang="en-US" err="1"/>
              <a:t>LabStor’s</a:t>
            </a:r>
            <a:r>
              <a:rPr lang="en-US"/>
              <a:t> design and the importance of customizing policies to the specific workload.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Here we compare the development of two I/O schedulers: no-op and blk-switch.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No-op simply hashes I/O requests to </a:t>
            </a:r>
            <a:r>
              <a:rPr lang="en-US" err="1"/>
              <a:t>NVMe</a:t>
            </a:r>
            <a:r>
              <a:rPr lang="en-US"/>
              <a:t> hardware queues, whereas blk-switch intelligently divides hardware queues into latency and throughput queues.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We run a workload which performs 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4" name="Google Shape;1744;g16b47b23229_0_23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5" name="Google Shape;1745;g16b47b23229_0_23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4" name="Google Shape;1754;g1863ef439b8_6_6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5" name="Google Shape;1755;g1863ef439b8_6_6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4" name="Google Shape;1764;g1863ef439b8_6_6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5" name="Google Shape;1765;g1863ef439b8_6_6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2" name="Google Shape;1772;g193c90bfe1a_0_4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3" name="Google Shape;1773;g193c90bfe1a_0_4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4" name="Google Shape;1774;g193c90bfe1a_0_453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155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5" name="Google Shape;1795;g193c90bfe1a_0_4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6" name="Google Shape;1796;g193c90bfe1a_0_4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7" name="Google Shape;1797;g193c90bfe1a_0_470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156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" name="Google Shape;1802;g16b47b23229_0_23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3" name="Google Shape;1803;g16b47b23229_0_23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6" name="Google Shape;1526;g1863ef439b8_6_7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7" name="Google Shape;1527;g1863ef439b8_6_7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 order to provide the same wide hardware support as the kernel, </a:t>
            </a:r>
            <a:r>
              <a:rPr lang="en-US" err="1"/>
              <a:t>LabStor</a:t>
            </a:r>
            <a:r>
              <a:rPr lang="en-US"/>
              <a:t> provides a variety of Driver </a:t>
            </a:r>
            <a:r>
              <a:rPr lang="en-US" err="1"/>
              <a:t>LabMods</a:t>
            </a:r>
            <a:r>
              <a:rPr lang="en-US"/>
              <a:t> which expose device drivers.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POSIX, I/O </a:t>
            </a:r>
            <a:r>
              <a:rPr lang="en-US" err="1"/>
              <a:t>Uring</a:t>
            </a:r>
            <a:r>
              <a:rPr lang="en-US"/>
              <a:t>, and Kernel Driver </a:t>
            </a:r>
            <a:r>
              <a:rPr lang="en-US" err="1"/>
              <a:t>LabMods</a:t>
            </a:r>
            <a:r>
              <a:rPr lang="en-US"/>
              <a:t> work on any storage device type.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We also provide specialized storage drivers, such as SPDK, which provide more optimized paths to the hardware.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lt1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g16b47b23229_0_244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817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g16b47b23229_0_2441"/>
          <p:cNvSpPr txBox="1">
            <a:spLocks noGrp="1"/>
          </p:cNvSpPr>
          <p:nvPr>
            <p:ph type="body" idx="1"/>
          </p:nvPr>
        </p:nvSpPr>
        <p:spPr>
          <a:xfrm>
            <a:off x="415600" y="1562133"/>
            <a:ext cx="11360700" cy="4529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rtl="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rtl="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rtl="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rtl="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rtl="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rtl="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34" name="Google Shape;34;g16b47b23229_0_244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5" name="Google Shape;35;g16b47b23229_0_2441"/>
          <p:cNvSpPr txBox="1"/>
          <p:nvPr/>
        </p:nvSpPr>
        <p:spPr>
          <a:xfrm>
            <a:off x="0" y="6457800"/>
            <a:ext cx="1117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Old Standard TT"/>
                <a:ea typeface="Old Standard TT"/>
                <a:cs typeface="Old Standard TT"/>
                <a:sym typeface="Old Standard TT"/>
              </a:rPr>
              <a:t>Luke Logan</a:t>
            </a:r>
            <a:endParaRPr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36" name="Google Shape;36;g16b47b23229_0_2441"/>
          <p:cNvSpPr txBox="1"/>
          <p:nvPr/>
        </p:nvSpPr>
        <p:spPr>
          <a:xfrm>
            <a:off x="9867900" y="6457800"/>
            <a:ext cx="179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Old Standard TT"/>
                <a:ea typeface="Old Standard TT"/>
                <a:cs typeface="Old Standard TT"/>
                <a:sym typeface="Old Standard TT"/>
              </a:rPr>
              <a:t>llogan@hawk.iit.edu</a:t>
            </a:r>
            <a:endParaRPr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37" name="Google Shape;37;g16b47b23229_0_2441"/>
          <p:cNvSpPr txBox="1"/>
          <p:nvPr/>
        </p:nvSpPr>
        <p:spPr>
          <a:xfrm>
            <a:off x="3533850" y="6457800"/>
            <a:ext cx="5124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Old Standard TT"/>
                <a:ea typeface="Old Standard TT"/>
                <a:cs typeface="Old Standard TT"/>
                <a:sym typeface="Old Standard TT"/>
              </a:rPr>
              <a:t>LabStor: A modular platform for developing custom I/O stacks</a:t>
            </a:r>
            <a:endParaRPr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</p:spTree>
    <p:extLst>
      <p:ext uri="{BB962C8B-B14F-4D97-AF65-F5344CB8AC3E}">
        <p14:creationId xmlns:p14="http://schemas.microsoft.com/office/powerpoint/2010/main" val="3195537194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g16b47b23229_0_2437"/>
          <p:cNvCxnSpPr/>
          <p:nvPr/>
        </p:nvCxnSpPr>
        <p:spPr>
          <a:xfrm>
            <a:off x="855912" y="4796667"/>
            <a:ext cx="520500" cy="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9" name="Google Shape;29;g16b47b23229_0_2437"/>
          <p:cNvSpPr txBox="1">
            <a:spLocks noGrp="1"/>
          </p:cNvSpPr>
          <p:nvPr>
            <p:ph type="title"/>
          </p:nvPr>
        </p:nvSpPr>
        <p:spPr>
          <a:xfrm>
            <a:off x="683600" y="2524400"/>
            <a:ext cx="10824900" cy="2030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0"/>
              <a:buNone/>
              <a:defRPr sz="8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0"/>
              <a:buNone/>
              <a:defRPr sz="8000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0"/>
              <a:buNone/>
              <a:defRPr sz="8000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0"/>
              <a:buNone/>
              <a:defRPr sz="8000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0"/>
              <a:buNone/>
              <a:defRPr sz="8000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0"/>
              <a:buNone/>
              <a:defRPr sz="8000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0"/>
              <a:buNone/>
              <a:defRPr sz="8000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0"/>
              <a:buNone/>
              <a:defRPr sz="8000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0"/>
              <a:buNone/>
              <a:defRPr sz="80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g16b47b23229_0_2437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buNone/>
              <a:defRPr>
                <a:solidFill>
                  <a:schemeClr val="accent1"/>
                </a:solidFill>
              </a:defRPr>
            </a:lvl1pPr>
            <a:lvl2pPr lvl="1" rtl="0">
              <a:buNone/>
              <a:defRPr>
                <a:solidFill>
                  <a:schemeClr val="accent1"/>
                </a:solidFill>
              </a:defRPr>
            </a:lvl2pPr>
            <a:lvl3pPr lvl="2" rtl="0">
              <a:buNone/>
              <a:defRPr>
                <a:solidFill>
                  <a:schemeClr val="accent1"/>
                </a:solidFill>
              </a:defRPr>
            </a:lvl3pPr>
            <a:lvl4pPr lvl="3" rtl="0">
              <a:buNone/>
              <a:defRPr>
                <a:solidFill>
                  <a:schemeClr val="accent1"/>
                </a:solidFill>
              </a:defRPr>
            </a:lvl4pPr>
            <a:lvl5pPr lvl="4" rtl="0">
              <a:buNone/>
              <a:defRPr>
                <a:solidFill>
                  <a:schemeClr val="accent1"/>
                </a:solidFill>
              </a:defRPr>
            </a:lvl5pPr>
            <a:lvl6pPr lvl="5" rtl="0">
              <a:buNone/>
              <a:defRPr>
                <a:solidFill>
                  <a:schemeClr val="accent1"/>
                </a:solidFill>
              </a:defRPr>
            </a:lvl6pPr>
            <a:lvl7pPr lvl="6" rtl="0">
              <a:buNone/>
              <a:defRPr>
                <a:solidFill>
                  <a:schemeClr val="accent1"/>
                </a:solidFill>
              </a:defRPr>
            </a:lvl7pPr>
            <a:lvl8pPr lvl="7" rtl="0">
              <a:buNone/>
              <a:defRPr>
                <a:solidFill>
                  <a:schemeClr val="accent1"/>
                </a:solidFill>
              </a:defRPr>
            </a:lvl8pPr>
            <a:lvl9pPr lvl="8" rtl="0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1498848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11/17/2025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5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svg"/><Relationship Id="rId4" Type="http://schemas.openxmlformats.org/officeDocument/2006/relationships/image" Target="../media/image4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5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svg"/><Relationship Id="rId5" Type="http://schemas.openxmlformats.org/officeDocument/2006/relationships/image" Target="../media/image59.png"/><Relationship Id="rId4" Type="http://schemas.openxmlformats.org/officeDocument/2006/relationships/image" Target="../media/image58.jpe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sv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sv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sv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5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1109/SC41406.2024.00114" TargetMode="Externa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jpe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89.pn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3.png"/><Relationship Id="rId4" Type="http://schemas.openxmlformats.org/officeDocument/2006/relationships/image" Target="../media/image12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7.pn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png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svg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9.png"/><Relationship Id="rId5" Type="http://schemas.openxmlformats.org/officeDocument/2006/relationships/image" Target="../media/image26.png"/><Relationship Id="rId4" Type="http://schemas.openxmlformats.org/officeDocument/2006/relationships/image" Target="../media/image98.png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png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sv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sv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sv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sv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144" y="1213622"/>
            <a:ext cx="11644454" cy="3843156"/>
          </a:xfrm>
        </p:spPr>
        <p:txBody>
          <a:bodyPr>
            <a:normAutofit fontScale="90000"/>
          </a:bodyPr>
          <a:lstStyle/>
          <a:p>
            <a:r>
              <a:rPr lang="en-US" dirty="0">
                <a:ea typeface="+mj-lt"/>
                <a:cs typeface="+mj-lt"/>
              </a:rPr>
              <a:t>RECOMBINANT: </a:t>
            </a:r>
            <a:br>
              <a:rPr lang="en-US" dirty="0">
                <a:ea typeface="+mj-lt"/>
                <a:cs typeface="+mj-lt"/>
              </a:rPr>
            </a:br>
            <a:r>
              <a:rPr lang="en-US" dirty="0">
                <a:ea typeface="+mj-lt"/>
                <a:cs typeface="+mj-lt"/>
              </a:rPr>
              <a:t>An Active, Composable, and Heterogeneous I/O</a:t>
            </a:r>
            <a:endParaRPr lang="en-US" dirty="0"/>
          </a:p>
          <a:p>
            <a:r>
              <a:rPr lang="en-US" dirty="0">
                <a:ea typeface="+mj-lt"/>
                <a:cs typeface="+mj-lt"/>
              </a:rPr>
              <a:t>Platform for Diverse</a:t>
            </a:r>
            <a:br>
              <a:rPr lang="en-US" dirty="0">
                <a:ea typeface="+mj-lt"/>
                <a:cs typeface="+mj-lt"/>
              </a:rPr>
            </a:br>
            <a:r>
              <a:rPr lang="en-US" dirty="0">
                <a:ea typeface="+mj-lt"/>
                <a:cs typeface="+mj-lt"/>
              </a:rPr>
              <a:t>Artificial Intelligence (AI) Applications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8371" y="5641642"/>
            <a:ext cx="9144000" cy="88007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Luke Logan</a:t>
            </a:r>
          </a:p>
          <a:p>
            <a:r>
              <a:rPr lang="en-US"/>
              <a:t>llogan@hawk.iit.edu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3EC1B0-C9ED-726D-9994-C728FB0EA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86AC0-D94D-6871-5CF2-441E6F3B0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+mj-lt"/>
                <a:cs typeface="+mj-lt"/>
              </a:rPr>
              <a:t>What is Artificial Intelligence (AI)?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C6F22D-4C85-0E7D-18B8-36154A38A0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5950" y="1904432"/>
            <a:ext cx="5414577" cy="479027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An umbrella term </a:t>
            </a:r>
            <a:r>
              <a:rPr lang="en-US" dirty="0">
                <a:ea typeface="+mn-lt"/>
                <a:cs typeface="+mn-lt"/>
              </a:rPr>
              <a:t>representing a range of techniques that allow machines to mimic or exceed human intelligence</a:t>
            </a:r>
          </a:p>
          <a:p>
            <a:r>
              <a:rPr lang="en-US" dirty="0"/>
              <a:t>AI is applied in several domains to drive exploration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Clustering for fraud detection in finance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Large Language Models (LLMs) for acting as chatbots and coding agents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C975F0-342D-1DB2-0328-CB4CB6B4A75B}"/>
              </a:ext>
            </a:extLst>
          </p:cNvPr>
          <p:cNvSpPr/>
          <p:nvPr/>
        </p:nvSpPr>
        <p:spPr>
          <a:xfrm>
            <a:off x="239327" y="1517409"/>
            <a:ext cx="5389258" cy="5294811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73E06C-29C8-9097-31F9-AA14D7BC9B2B}"/>
              </a:ext>
            </a:extLst>
          </p:cNvPr>
          <p:cNvSpPr txBox="1"/>
          <p:nvPr/>
        </p:nvSpPr>
        <p:spPr>
          <a:xfrm>
            <a:off x="1525729" y="1607890"/>
            <a:ext cx="2993930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/>
              <a:t>Artificial Intelligence (AI)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EE798DBA-879C-9160-30B5-F0E85DC50488}"/>
              </a:ext>
            </a:extLst>
          </p:cNvPr>
          <p:cNvSpPr/>
          <p:nvPr/>
        </p:nvSpPr>
        <p:spPr>
          <a:xfrm>
            <a:off x="604356" y="2649001"/>
            <a:ext cx="4622696" cy="4163217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92060D91-8147-758F-CF95-5D27838018FC}"/>
              </a:ext>
            </a:extLst>
          </p:cNvPr>
          <p:cNvSpPr txBox="1"/>
          <p:nvPr/>
        </p:nvSpPr>
        <p:spPr>
          <a:xfrm>
            <a:off x="1448159" y="2748612"/>
            <a:ext cx="2971114" cy="95410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/>
              <a:t>Machine Learning (ML)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2A7F3F7E-07A6-FD12-077B-C3D99619296A}"/>
              </a:ext>
            </a:extLst>
          </p:cNvPr>
          <p:cNvSpPr/>
          <p:nvPr/>
        </p:nvSpPr>
        <p:spPr>
          <a:xfrm>
            <a:off x="2297181" y="3703023"/>
            <a:ext cx="2510087" cy="2315255"/>
          </a:xfrm>
          <a:prstGeom prst="roundRect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EC26AAA4-AAD0-5967-0AA2-F10F47C353F2}"/>
              </a:ext>
            </a:extLst>
          </p:cNvPr>
          <p:cNvSpPr txBox="1"/>
          <p:nvPr/>
        </p:nvSpPr>
        <p:spPr>
          <a:xfrm>
            <a:off x="2242098" y="3711379"/>
            <a:ext cx="2560455" cy="1073858"/>
          </a:xfrm>
          <a:prstGeom prst="round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/>
              <a:t>Deep</a:t>
            </a:r>
          </a:p>
          <a:p>
            <a:pPr algn="ctr"/>
            <a:r>
              <a:rPr lang="en-US" sz="2800" b="1"/>
              <a:t>Learning (DL)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E2809A76-A8FE-9148-771A-51F3F5A4FB91}"/>
              </a:ext>
            </a:extLst>
          </p:cNvPr>
          <p:cNvSpPr/>
          <p:nvPr/>
        </p:nvSpPr>
        <p:spPr>
          <a:xfrm>
            <a:off x="795996" y="4268822"/>
            <a:ext cx="1451500" cy="40797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600">
                <a:solidFill>
                  <a:srgbClr val="000000"/>
                </a:solidFill>
              </a:rPr>
              <a:t>Forests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B99B4FE3-28DD-8832-9872-8EB5381F51E0}"/>
              </a:ext>
            </a:extLst>
          </p:cNvPr>
          <p:cNvSpPr/>
          <p:nvPr/>
        </p:nvSpPr>
        <p:spPr>
          <a:xfrm>
            <a:off x="923756" y="4798114"/>
            <a:ext cx="1200542" cy="4262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600">
                <a:solidFill>
                  <a:srgbClr val="000000"/>
                </a:solidFill>
              </a:rPr>
              <a:t>Regression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D2244DC7-9EC4-B874-77C9-232C3B4590A4}"/>
              </a:ext>
            </a:extLst>
          </p:cNvPr>
          <p:cNvSpPr/>
          <p:nvPr/>
        </p:nvSpPr>
        <p:spPr>
          <a:xfrm>
            <a:off x="946572" y="5345660"/>
            <a:ext cx="1177728" cy="4171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600">
                <a:solidFill>
                  <a:srgbClr val="000000"/>
                </a:solidFill>
              </a:rPr>
              <a:t>Clustering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2F6EBD6E-24C7-6495-BCCA-05171B494C43}"/>
              </a:ext>
            </a:extLst>
          </p:cNvPr>
          <p:cNvSpPr/>
          <p:nvPr/>
        </p:nvSpPr>
        <p:spPr>
          <a:xfrm>
            <a:off x="2393003" y="4711420"/>
            <a:ext cx="2313877" cy="27108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600">
                <a:solidFill>
                  <a:srgbClr val="000000"/>
                </a:solidFill>
              </a:rPr>
              <a:t>Computer Vision</a:t>
            </a:r>
            <a:endParaRPr lang="en-US"/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D5E250E4-7AE5-913A-AEBD-B95FC43A18ED}"/>
              </a:ext>
            </a:extLst>
          </p:cNvPr>
          <p:cNvSpPr/>
          <p:nvPr/>
        </p:nvSpPr>
        <p:spPr>
          <a:xfrm>
            <a:off x="2397565" y="4989754"/>
            <a:ext cx="2313877" cy="27108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600">
                <a:solidFill>
                  <a:srgbClr val="000000"/>
                </a:solidFill>
              </a:rPr>
              <a:t>Nat. Lang. Processing</a:t>
            </a: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D461DE55-0E98-A0A6-EDAC-57D303B54060}"/>
              </a:ext>
            </a:extLst>
          </p:cNvPr>
          <p:cNvSpPr/>
          <p:nvPr/>
        </p:nvSpPr>
        <p:spPr>
          <a:xfrm>
            <a:off x="2397565" y="5258963"/>
            <a:ext cx="2313877" cy="27108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600">
                <a:solidFill>
                  <a:srgbClr val="000000"/>
                </a:solidFill>
              </a:rPr>
              <a:t>Large Language Models</a:t>
            </a:r>
            <a:endParaRPr lang="en-US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77AA90D7-69B4-A8D9-6A27-F31CE02668EB}"/>
              </a:ext>
            </a:extLst>
          </p:cNvPr>
          <p:cNvSpPr/>
          <p:nvPr/>
        </p:nvSpPr>
        <p:spPr>
          <a:xfrm>
            <a:off x="4412895" y="2413878"/>
            <a:ext cx="2097219" cy="2087439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0D9CE5-351D-FF00-81BB-CD9B29333407}"/>
              </a:ext>
            </a:extLst>
          </p:cNvPr>
          <p:cNvSpPr txBox="1"/>
          <p:nvPr/>
        </p:nvSpPr>
        <p:spPr>
          <a:xfrm>
            <a:off x="3961141" y="2867929"/>
            <a:ext cx="2993930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/>
              <a:t>Scientific</a:t>
            </a:r>
          </a:p>
          <a:p>
            <a:pPr algn="ctr"/>
            <a:r>
              <a:rPr lang="en-US" sz="2800" b="1"/>
              <a:t>Simulation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0444099D-1EC4-4CAD-8227-0F3A89FC5665}"/>
              </a:ext>
            </a:extLst>
          </p:cNvPr>
          <p:cNvSpPr/>
          <p:nvPr/>
        </p:nvSpPr>
        <p:spPr>
          <a:xfrm>
            <a:off x="4651953" y="4580348"/>
            <a:ext cx="2097219" cy="2087439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489D9C9-58EB-D8D0-D56E-B908CACFEA41}"/>
              </a:ext>
            </a:extLst>
          </p:cNvPr>
          <p:cNvSpPr txBox="1"/>
          <p:nvPr/>
        </p:nvSpPr>
        <p:spPr>
          <a:xfrm>
            <a:off x="4274906" y="5148948"/>
            <a:ext cx="2993930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/>
              <a:t>Business / </a:t>
            </a:r>
          </a:p>
          <a:p>
            <a:pPr algn="ctr"/>
            <a:r>
              <a:rPr lang="en-US" sz="2800" b="1"/>
              <a:t>Finance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6D1D51-909C-F008-22B2-831A98A87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922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AB6C6-3A8C-F40A-BEB4-212062AD7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469900"/>
            <a:ext cx="10515600" cy="725488"/>
          </a:xfrm>
        </p:spPr>
        <p:txBody>
          <a:bodyPr/>
          <a:lstStyle/>
          <a:p>
            <a:r>
              <a:rPr lang="en-US"/>
              <a:t>AI Apps are Very Data-Intensive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A12A62-6693-147B-3247-FD1CA2FDCE90}"/>
              </a:ext>
            </a:extLst>
          </p:cNvPr>
          <p:cNvSpPr txBox="1"/>
          <p:nvPr/>
        </p:nvSpPr>
        <p:spPr>
          <a:xfrm>
            <a:off x="9375774" y="3780491"/>
            <a:ext cx="253003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2. Requires analysis of massive datasets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D8CA4B-5537-892E-AB7B-E15422DD7847}"/>
              </a:ext>
            </a:extLst>
          </p:cNvPr>
          <p:cNvSpPr txBox="1"/>
          <p:nvPr/>
        </p:nvSpPr>
        <p:spPr>
          <a:xfrm>
            <a:off x="8901879" y="4641056"/>
            <a:ext cx="3201551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3. Inference models are large and straining GPU and main memory limits </a:t>
            </a:r>
          </a:p>
          <a:p>
            <a:pPr algn="ctr"/>
            <a:r>
              <a:rPr lang="en-US"/>
              <a:t>(llama 405-B is nearly 1TB)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E7ABA3-1E05-B074-B517-DE0836E001C8}"/>
              </a:ext>
            </a:extLst>
          </p:cNvPr>
          <p:cNvSpPr/>
          <p:nvPr/>
        </p:nvSpPr>
        <p:spPr>
          <a:xfrm>
            <a:off x="3993526" y="4220291"/>
            <a:ext cx="4523657" cy="72713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AI Training</a:t>
            </a:r>
          </a:p>
          <a:p>
            <a:pPr algn="ctr"/>
            <a:r>
              <a:rPr lang="en-US"/>
              <a:t>(e.g., learn how to detect fraud)</a:t>
            </a:r>
          </a:p>
        </p:txBody>
      </p:sp>
      <p:sp>
        <p:nvSpPr>
          <p:cNvPr id="6" name="Thought Bubble: Cloud 5">
            <a:extLst>
              <a:ext uri="{FF2B5EF4-FFF2-40B4-BE49-F238E27FC236}">
                <a16:creationId xmlns:a16="http://schemas.microsoft.com/office/drawing/2014/main" id="{C2F0C78F-64C5-2D01-8FBA-EA35232A2067}"/>
              </a:ext>
            </a:extLst>
          </p:cNvPr>
          <p:cNvSpPr/>
          <p:nvPr/>
        </p:nvSpPr>
        <p:spPr>
          <a:xfrm flipH="1">
            <a:off x="4386001" y="1362301"/>
            <a:ext cx="3479153" cy="1774436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53EFA2-72F3-7C93-BC9D-7E9ACE119A2E}"/>
              </a:ext>
            </a:extLst>
          </p:cNvPr>
          <p:cNvSpPr txBox="1"/>
          <p:nvPr/>
        </p:nvSpPr>
        <p:spPr>
          <a:xfrm>
            <a:off x="5029200" y="1547812"/>
            <a:ext cx="117633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Sensors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E5F414D-2C18-2C7C-83EF-E130C78BBB1E}"/>
              </a:ext>
            </a:extLst>
          </p:cNvPr>
          <p:cNvSpPr txBox="1"/>
          <p:nvPr/>
        </p:nvSpPr>
        <p:spPr>
          <a:xfrm>
            <a:off x="5029200" y="1904999"/>
            <a:ext cx="117633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Internet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7FF8BF5-5E8E-9B35-2D0D-8BE65B02AE81}"/>
              </a:ext>
            </a:extLst>
          </p:cNvPr>
          <p:cNvSpPr txBox="1"/>
          <p:nvPr/>
        </p:nvSpPr>
        <p:spPr>
          <a:xfrm>
            <a:off x="6176963" y="1638298"/>
            <a:ext cx="129540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Simulation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8F57906-ED2A-612C-D6FE-A60DD4A43309}"/>
              </a:ext>
            </a:extLst>
          </p:cNvPr>
          <p:cNvSpPr txBox="1"/>
          <p:nvPr/>
        </p:nvSpPr>
        <p:spPr>
          <a:xfrm>
            <a:off x="6096000" y="2052635"/>
            <a:ext cx="12954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Telescopes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530B1F6-8E70-6C2B-C711-41C2607131A8}"/>
              </a:ext>
            </a:extLst>
          </p:cNvPr>
          <p:cNvSpPr txBox="1"/>
          <p:nvPr/>
        </p:nvSpPr>
        <p:spPr>
          <a:xfrm>
            <a:off x="5238751" y="2471735"/>
            <a:ext cx="192881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Medical Imaging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5BE40AA-1878-AE7F-F166-C93C9097E04D}"/>
              </a:ext>
            </a:extLst>
          </p:cNvPr>
          <p:cNvSpPr/>
          <p:nvPr/>
        </p:nvSpPr>
        <p:spPr>
          <a:xfrm>
            <a:off x="3993526" y="4948952"/>
            <a:ext cx="4523657" cy="72713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AI Inference</a:t>
            </a:r>
          </a:p>
          <a:p>
            <a:pPr algn="ctr"/>
            <a:r>
              <a:rPr lang="en-US"/>
              <a:t>(e.g., detect if each transaction is fraud)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7C1A77D-95E4-E1D5-4DEB-6B283B4D380F}"/>
              </a:ext>
            </a:extLst>
          </p:cNvPr>
          <p:cNvCxnSpPr/>
          <p:nvPr/>
        </p:nvCxnSpPr>
        <p:spPr>
          <a:xfrm flipV="1">
            <a:off x="8520113" y="4095752"/>
            <a:ext cx="847723" cy="523871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20FD294-7248-C99E-52ED-D05AD7F5F793}"/>
              </a:ext>
            </a:extLst>
          </p:cNvPr>
          <p:cNvCxnSpPr>
            <a:cxnSpLocks/>
          </p:cNvCxnSpPr>
          <p:nvPr/>
        </p:nvCxnSpPr>
        <p:spPr>
          <a:xfrm flipH="1">
            <a:off x="8520110" y="5233987"/>
            <a:ext cx="404817" cy="71441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ylinder 20">
            <a:extLst>
              <a:ext uri="{FF2B5EF4-FFF2-40B4-BE49-F238E27FC236}">
                <a16:creationId xmlns:a16="http://schemas.microsoft.com/office/drawing/2014/main" id="{9D4BC2B1-C798-7552-BD33-75D23B1F935D}"/>
              </a:ext>
            </a:extLst>
          </p:cNvPr>
          <p:cNvSpPr/>
          <p:nvPr/>
        </p:nvSpPr>
        <p:spPr>
          <a:xfrm>
            <a:off x="1293714" y="3221849"/>
            <a:ext cx="2145231" cy="2566340"/>
          </a:xfrm>
          <a:prstGeom prst="ca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Storage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41D6B2C-5943-66B6-0752-FC35AD23EC88}"/>
              </a:ext>
            </a:extLst>
          </p:cNvPr>
          <p:cNvSpPr txBox="1"/>
          <p:nvPr/>
        </p:nvSpPr>
        <p:spPr>
          <a:xfrm>
            <a:off x="2368612" y="5849234"/>
            <a:ext cx="3387846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/>
              <a:t>4. Must gather context, which can be data-intensive</a:t>
            </a:r>
          </a:p>
          <a:p>
            <a:pPr algn="ctr"/>
            <a:r>
              <a:rPr lang="en-US" dirty="0"/>
              <a:t>(e.g., scan a database)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16FAB63-1B39-FD78-BB14-1DC516A96CF9}"/>
              </a:ext>
            </a:extLst>
          </p:cNvPr>
          <p:cNvSpPr/>
          <p:nvPr/>
        </p:nvSpPr>
        <p:spPr>
          <a:xfrm>
            <a:off x="3993526" y="3491627"/>
            <a:ext cx="4523657" cy="72713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Data Ingestion</a:t>
            </a:r>
          </a:p>
          <a:p>
            <a:pPr algn="ctr"/>
            <a:r>
              <a:rPr lang="en-US"/>
              <a:t>(download data, ensure data quality)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BE7248F-D249-48D4-DD79-A8FF84911F7F}"/>
              </a:ext>
            </a:extLst>
          </p:cNvPr>
          <p:cNvCxnSpPr>
            <a:cxnSpLocks/>
          </p:cNvCxnSpPr>
          <p:nvPr/>
        </p:nvCxnSpPr>
        <p:spPr>
          <a:xfrm>
            <a:off x="8515350" y="3881437"/>
            <a:ext cx="847723" cy="195265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77EC2849-45C1-DEB4-B804-F0E51A17F3CF}"/>
              </a:ext>
            </a:extLst>
          </p:cNvPr>
          <p:cNvCxnSpPr>
            <a:cxnSpLocks/>
          </p:cNvCxnSpPr>
          <p:nvPr/>
        </p:nvCxnSpPr>
        <p:spPr>
          <a:xfrm flipH="1">
            <a:off x="3438522" y="3819525"/>
            <a:ext cx="542929" cy="9529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C6130F69-B35F-F75F-2AD3-00D752E87D69}"/>
              </a:ext>
            </a:extLst>
          </p:cNvPr>
          <p:cNvCxnSpPr>
            <a:cxnSpLocks/>
          </p:cNvCxnSpPr>
          <p:nvPr/>
        </p:nvCxnSpPr>
        <p:spPr>
          <a:xfrm flipH="1">
            <a:off x="3433758" y="4633913"/>
            <a:ext cx="542929" cy="9529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ADE9B893-F09B-4A13-3410-FD7A3B23BE08}"/>
              </a:ext>
            </a:extLst>
          </p:cNvPr>
          <p:cNvCxnSpPr>
            <a:cxnSpLocks/>
          </p:cNvCxnSpPr>
          <p:nvPr/>
        </p:nvCxnSpPr>
        <p:spPr>
          <a:xfrm flipH="1">
            <a:off x="3433758" y="5281612"/>
            <a:ext cx="542929" cy="9529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D438D59F-E71E-8491-E672-A34775230C06}"/>
              </a:ext>
            </a:extLst>
          </p:cNvPr>
          <p:cNvCxnSpPr>
            <a:cxnSpLocks/>
          </p:cNvCxnSpPr>
          <p:nvPr/>
        </p:nvCxnSpPr>
        <p:spPr>
          <a:xfrm flipH="1">
            <a:off x="4541835" y="5696478"/>
            <a:ext cx="444503" cy="138646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0D6C55D4-2EE2-C271-5D9D-5EB33C3AF2D8}"/>
              </a:ext>
            </a:extLst>
          </p:cNvPr>
          <p:cNvSpPr txBox="1"/>
          <p:nvPr/>
        </p:nvSpPr>
        <p:spPr>
          <a:xfrm>
            <a:off x="8447088" y="1713565"/>
            <a:ext cx="3625412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 algn="ctr">
              <a:buAutoNum type="arabicPeriod"/>
            </a:pPr>
            <a:r>
              <a:rPr lang="en-US"/>
              <a:t>In the exascale AI era,  data size has increased dramatically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1DC978AF-3CF1-4CBA-981A-69BF3D5BB96D}"/>
              </a:ext>
            </a:extLst>
          </p:cNvPr>
          <p:cNvCxnSpPr>
            <a:cxnSpLocks/>
          </p:cNvCxnSpPr>
          <p:nvPr/>
        </p:nvCxnSpPr>
        <p:spPr>
          <a:xfrm flipV="1">
            <a:off x="7858125" y="2085977"/>
            <a:ext cx="581023" cy="161923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615762-1CFD-BE5E-6262-81F8D1FC3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387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E82C43-1D56-8A1D-F6E8-4BCA5E9345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381ED-0C9C-38CB-0624-7102DD6B1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469900"/>
            <a:ext cx="10515600" cy="725488"/>
          </a:xfrm>
        </p:spPr>
        <p:txBody>
          <a:bodyPr/>
          <a:lstStyle/>
          <a:p>
            <a:r>
              <a:rPr lang="en-US"/>
              <a:t>AI Apps are Very Data-Intensive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59EF73-E787-F058-B17E-B8F57CB83AF1}"/>
              </a:ext>
            </a:extLst>
          </p:cNvPr>
          <p:cNvSpPr txBox="1"/>
          <p:nvPr/>
        </p:nvSpPr>
        <p:spPr>
          <a:xfrm>
            <a:off x="9375774" y="3780491"/>
            <a:ext cx="253003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2. Requires analysis of massive datasets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07D415-27F3-982C-BA4C-257FC7FCE2B3}"/>
              </a:ext>
            </a:extLst>
          </p:cNvPr>
          <p:cNvSpPr txBox="1"/>
          <p:nvPr/>
        </p:nvSpPr>
        <p:spPr>
          <a:xfrm>
            <a:off x="8901879" y="4641056"/>
            <a:ext cx="3201551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3. Inference models are large and straining GPU and main memory limits </a:t>
            </a:r>
          </a:p>
          <a:p>
            <a:pPr algn="ctr"/>
            <a:r>
              <a:rPr lang="en-US"/>
              <a:t>(llama 405-B is nearly 1TB)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249C4A-3C45-F9E1-2FCF-A40228DB82FA}"/>
              </a:ext>
            </a:extLst>
          </p:cNvPr>
          <p:cNvSpPr/>
          <p:nvPr/>
        </p:nvSpPr>
        <p:spPr>
          <a:xfrm>
            <a:off x="3993526" y="4220291"/>
            <a:ext cx="4523657" cy="72713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AI Training</a:t>
            </a:r>
          </a:p>
          <a:p>
            <a:pPr algn="ctr"/>
            <a:r>
              <a:rPr lang="en-US"/>
              <a:t>(e.g., learn how to detect fraud)</a:t>
            </a:r>
          </a:p>
        </p:txBody>
      </p:sp>
      <p:sp>
        <p:nvSpPr>
          <p:cNvPr id="6" name="Thought Bubble: Cloud 5">
            <a:extLst>
              <a:ext uri="{FF2B5EF4-FFF2-40B4-BE49-F238E27FC236}">
                <a16:creationId xmlns:a16="http://schemas.microsoft.com/office/drawing/2014/main" id="{B8B0B2F7-404E-D324-A7EB-A9B0F01AEFA7}"/>
              </a:ext>
            </a:extLst>
          </p:cNvPr>
          <p:cNvSpPr/>
          <p:nvPr/>
        </p:nvSpPr>
        <p:spPr>
          <a:xfrm flipH="1">
            <a:off x="4386001" y="1362301"/>
            <a:ext cx="3479153" cy="1774436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A39556F-983A-87B3-379E-E114D87A14BE}"/>
              </a:ext>
            </a:extLst>
          </p:cNvPr>
          <p:cNvSpPr txBox="1"/>
          <p:nvPr/>
        </p:nvSpPr>
        <p:spPr>
          <a:xfrm>
            <a:off x="5029200" y="1547812"/>
            <a:ext cx="117633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Sensors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F9B0F81-BDFB-5837-6660-9766EC6063D8}"/>
              </a:ext>
            </a:extLst>
          </p:cNvPr>
          <p:cNvSpPr txBox="1"/>
          <p:nvPr/>
        </p:nvSpPr>
        <p:spPr>
          <a:xfrm>
            <a:off x="5029200" y="1904999"/>
            <a:ext cx="117633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Internet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7BD57B8-D126-1A77-02EE-A3E03EB3B590}"/>
              </a:ext>
            </a:extLst>
          </p:cNvPr>
          <p:cNvSpPr txBox="1"/>
          <p:nvPr/>
        </p:nvSpPr>
        <p:spPr>
          <a:xfrm>
            <a:off x="6176963" y="1638298"/>
            <a:ext cx="129540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Simulation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8540858-2AC0-E539-36C3-EE05D990FB60}"/>
              </a:ext>
            </a:extLst>
          </p:cNvPr>
          <p:cNvSpPr txBox="1"/>
          <p:nvPr/>
        </p:nvSpPr>
        <p:spPr>
          <a:xfrm>
            <a:off x="6096000" y="2052635"/>
            <a:ext cx="12954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Telescopes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6756A56-F875-D47C-0EEA-854284A16E97}"/>
              </a:ext>
            </a:extLst>
          </p:cNvPr>
          <p:cNvSpPr txBox="1"/>
          <p:nvPr/>
        </p:nvSpPr>
        <p:spPr>
          <a:xfrm>
            <a:off x="5238751" y="2471735"/>
            <a:ext cx="192881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Medical Imaging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D08FC6E-F75F-79DF-4CA7-E17201FE1BD4}"/>
              </a:ext>
            </a:extLst>
          </p:cNvPr>
          <p:cNvSpPr/>
          <p:nvPr/>
        </p:nvSpPr>
        <p:spPr>
          <a:xfrm>
            <a:off x="3993526" y="4948952"/>
            <a:ext cx="4523657" cy="72713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AI Inference</a:t>
            </a:r>
          </a:p>
          <a:p>
            <a:pPr algn="ctr"/>
            <a:r>
              <a:rPr lang="en-US"/>
              <a:t>(e.g., detect if each transaction is fraud)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4C14B6A-9F30-9A3B-E2C1-622CDAACEDAE}"/>
              </a:ext>
            </a:extLst>
          </p:cNvPr>
          <p:cNvCxnSpPr/>
          <p:nvPr/>
        </p:nvCxnSpPr>
        <p:spPr>
          <a:xfrm flipV="1">
            <a:off x="8520113" y="4095752"/>
            <a:ext cx="847723" cy="523871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42654BDE-25B3-27F9-9C5F-873C0717B30A}"/>
              </a:ext>
            </a:extLst>
          </p:cNvPr>
          <p:cNvCxnSpPr>
            <a:cxnSpLocks/>
          </p:cNvCxnSpPr>
          <p:nvPr/>
        </p:nvCxnSpPr>
        <p:spPr>
          <a:xfrm flipH="1">
            <a:off x="8520110" y="5233987"/>
            <a:ext cx="404817" cy="71441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ylinder 20">
            <a:extLst>
              <a:ext uri="{FF2B5EF4-FFF2-40B4-BE49-F238E27FC236}">
                <a16:creationId xmlns:a16="http://schemas.microsoft.com/office/drawing/2014/main" id="{200EA5ED-FE0E-4811-8085-5E4050A73CE5}"/>
              </a:ext>
            </a:extLst>
          </p:cNvPr>
          <p:cNvSpPr/>
          <p:nvPr/>
        </p:nvSpPr>
        <p:spPr>
          <a:xfrm>
            <a:off x="1293714" y="3221849"/>
            <a:ext cx="2145231" cy="2566340"/>
          </a:xfrm>
          <a:prstGeom prst="ca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Storage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C5DC7AE-0513-FE77-A76B-28B0C0E08BCF}"/>
              </a:ext>
            </a:extLst>
          </p:cNvPr>
          <p:cNvSpPr txBox="1"/>
          <p:nvPr/>
        </p:nvSpPr>
        <p:spPr>
          <a:xfrm>
            <a:off x="2368612" y="5849234"/>
            <a:ext cx="3387846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/>
              <a:t>4. Must gather context, which can be data-intensive</a:t>
            </a:r>
          </a:p>
          <a:p>
            <a:pPr algn="ctr"/>
            <a:r>
              <a:rPr lang="en-US" dirty="0"/>
              <a:t>(e.g., scan a database)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EF4B069-B8F8-E877-C6DF-70062A46328B}"/>
              </a:ext>
            </a:extLst>
          </p:cNvPr>
          <p:cNvSpPr/>
          <p:nvPr/>
        </p:nvSpPr>
        <p:spPr>
          <a:xfrm>
            <a:off x="3993526" y="3491627"/>
            <a:ext cx="4523657" cy="72713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Data Ingestion</a:t>
            </a:r>
          </a:p>
          <a:p>
            <a:pPr algn="ctr"/>
            <a:r>
              <a:rPr lang="en-US"/>
              <a:t>(download data, ensure data quality)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594C6DBD-3E91-E2A4-1D80-7F6A06C58FD4}"/>
              </a:ext>
            </a:extLst>
          </p:cNvPr>
          <p:cNvCxnSpPr>
            <a:cxnSpLocks/>
          </p:cNvCxnSpPr>
          <p:nvPr/>
        </p:nvCxnSpPr>
        <p:spPr>
          <a:xfrm>
            <a:off x="8515350" y="3881437"/>
            <a:ext cx="847723" cy="195265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7A5F3DDB-3AAC-682E-B8DF-CDBE8A631B9C}"/>
              </a:ext>
            </a:extLst>
          </p:cNvPr>
          <p:cNvCxnSpPr>
            <a:cxnSpLocks/>
          </p:cNvCxnSpPr>
          <p:nvPr/>
        </p:nvCxnSpPr>
        <p:spPr>
          <a:xfrm flipH="1">
            <a:off x="3438522" y="3819525"/>
            <a:ext cx="542929" cy="9529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B5577DA5-F5F8-B360-12BD-D98CB469C7F9}"/>
              </a:ext>
            </a:extLst>
          </p:cNvPr>
          <p:cNvCxnSpPr>
            <a:cxnSpLocks/>
          </p:cNvCxnSpPr>
          <p:nvPr/>
        </p:nvCxnSpPr>
        <p:spPr>
          <a:xfrm flipH="1">
            <a:off x="3433758" y="4633913"/>
            <a:ext cx="542929" cy="9529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458C5C7-BDC7-98C5-7A6A-4E4E576B1FB0}"/>
              </a:ext>
            </a:extLst>
          </p:cNvPr>
          <p:cNvCxnSpPr>
            <a:cxnSpLocks/>
          </p:cNvCxnSpPr>
          <p:nvPr/>
        </p:nvCxnSpPr>
        <p:spPr>
          <a:xfrm flipH="1">
            <a:off x="3433758" y="5281612"/>
            <a:ext cx="542929" cy="9529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7B50A2F5-D29F-A165-B6A8-642B3BB59484}"/>
              </a:ext>
            </a:extLst>
          </p:cNvPr>
          <p:cNvCxnSpPr>
            <a:cxnSpLocks/>
          </p:cNvCxnSpPr>
          <p:nvPr/>
        </p:nvCxnSpPr>
        <p:spPr>
          <a:xfrm flipH="1">
            <a:off x="4541835" y="5696478"/>
            <a:ext cx="444503" cy="138646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7447AB55-F4C5-6774-9F47-FCA0B499ED0E}"/>
              </a:ext>
            </a:extLst>
          </p:cNvPr>
          <p:cNvSpPr txBox="1"/>
          <p:nvPr/>
        </p:nvSpPr>
        <p:spPr>
          <a:xfrm>
            <a:off x="8447088" y="1713565"/>
            <a:ext cx="3625412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 algn="ctr">
              <a:buAutoNum type="arabicPeriod"/>
            </a:pPr>
            <a:r>
              <a:rPr lang="en-US"/>
              <a:t>In the exascale AI era,  data size has increased dramatically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B4F5B9E8-AFD7-2613-6E4D-75BC88DE5140}"/>
              </a:ext>
            </a:extLst>
          </p:cNvPr>
          <p:cNvCxnSpPr>
            <a:cxnSpLocks/>
          </p:cNvCxnSpPr>
          <p:nvPr/>
        </p:nvCxnSpPr>
        <p:spPr>
          <a:xfrm flipV="1">
            <a:off x="7858125" y="2085977"/>
            <a:ext cx="581023" cy="161923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50FDE7-64F1-A477-2217-9DF0B8B66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7512821-5BC3-F1D9-A6F3-A39347AA3C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125" y="1344613"/>
            <a:ext cx="4162427" cy="16857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b="1" i="1" dirty="0">
                <a:solidFill>
                  <a:srgbClr val="FF0000"/>
                </a:solidFill>
              </a:rPr>
              <a:t>But storage is many times slower than compute and often the bottleneck! [1]</a:t>
            </a:r>
            <a:endParaRPr lang="en-US" b="1" dirty="0"/>
          </a:p>
          <a:p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A7F6DF9-4210-ACA5-41D4-C245FADF1021}"/>
              </a:ext>
            </a:extLst>
          </p:cNvPr>
          <p:cNvSpPr txBox="1"/>
          <p:nvPr/>
        </p:nvSpPr>
        <p:spPr>
          <a:xfrm>
            <a:off x="5907540" y="6117090"/>
            <a:ext cx="520764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>
                <a:ea typeface="+mn-lt"/>
                <a:cs typeface="+mn-lt"/>
              </a:rPr>
              <a:t>[1] Isakov, Mihailo, et al. "HPC I/O throughput bottleneck analysis with explainable local models." SC20: International Conference for High Performance Computing, Networking, Storage and Analysis. IEEE, 2020.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059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AB6C6-3A8C-F40A-BEB4-212062AD7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469900"/>
            <a:ext cx="10515600" cy="725488"/>
          </a:xfrm>
        </p:spPr>
        <p:txBody>
          <a:bodyPr/>
          <a:lstStyle/>
          <a:p>
            <a:r>
              <a:rPr lang="en-US"/>
              <a:t>AI Apps are Very Data-Intensive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E7ABA3-1E05-B074-B517-DE0836E001C8}"/>
              </a:ext>
            </a:extLst>
          </p:cNvPr>
          <p:cNvSpPr/>
          <p:nvPr/>
        </p:nvSpPr>
        <p:spPr>
          <a:xfrm>
            <a:off x="3993526" y="4220291"/>
            <a:ext cx="4523657" cy="72713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AI Training</a:t>
            </a:r>
          </a:p>
          <a:p>
            <a:pPr algn="ctr"/>
            <a:r>
              <a:rPr lang="en-US"/>
              <a:t>(e.g., learn how to detect fraud)</a:t>
            </a:r>
          </a:p>
        </p:txBody>
      </p:sp>
      <p:sp>
        <p:nvSpPr>
          <p:cNvPr id="6" name="Thought Bubble: Cloud 5">
            <a:extLst>
              <a:ext uri="{FF2B5EF4-FFF2-40B4-BE49-F238E27FC236}">
                <a16:creationId xmlns:a16="http://schemas.microsoft.com/office/drawing/2014/main" id="{C2F0C78F-64C5-2D01-8FBA-EA35232A2067}"/>
              </a:ext>
            </a:extLst>
          </p:cNvPr>
          <p:cNvSpPr/>
          <p:nvPr/>
        </p:nvSpPr>
        <p:spPr>
          <a:xfrm flipH="1">
            <a:off x="4386001" y="1362301"/>
            <a:ext cx="3479153" cy="1774436"/>
          </a:xfrm>
          <a:prstGeom prst="cloud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53EFA2-72F3-7C93-BC9D-7E9ACE119A2E}"/>
              </a:ext>
            </a:extLst>
          </p:cNvPr>
          <p:cNvSpPr txBox="1"/>
          <p:nvPr/>
        </p:nvSpPr>
        <p:spPr>
          <a:xfrm>
            <a:off x="5029200" y="1547812"/>
            <a:ext cx="117633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Sensors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E5F414D-2C18-2C7C-83EF-E130C78BBB1E}"/>
              </a:ext>
            </a:extLst>
          </p:cNvPr>
          <p:cNvSpPr txBox="1"/>
          <p:nvPr/>
        </p:nvSpPr>
        <p:spPr>
          <a:xfrm>
            <a:off x="5029200" y="1904999"/>
            <a:ext cx="117633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Internet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7FF8BF5-5E8E-9B35-2D0D-8BE65B02AE81}"/>
              </a:ext>
            </a:extLst>
          </p:cNvPr>
          <p:cNvSpPr txBox="1"/>
          <p:nvPr/>
        </p:nvSpPr>
        <p:spPr>
          <a:xfrm>
            <a:off x="6176963" y="1638298"/>
            <a:ext cx="129540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Simulation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8F57906-ED2A-612C-D6FE-A60DD4A43309}"/>
              </a:ext>
            </a:extLst>
          </p:cNvPr>
          <p:cNvSpPr txBox="1"/>
          <p:nvPr/>
        </p:nvSpPr>
        <p:spPr>
          <a:xfrm>
            <a:off x="6096000" y="2052635"/>
            <a:ext cx="12954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Telescopes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530B1F6-8E70-6C2B-C711-41C2607131A8}"/>
              </a:ext>
            </a:extLst>
          </p:cNvPr>
          <p:cNvSpPr txBox="1"/>
          <p:nvPr/>
        </p:nvSpPr>
        <p:spPr>
          <a:xfrm>
            <a:off x="5238751" y="2471735"/>
            <a:ext cx="192881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Medical Imaging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5BE40AA-1878-AE7F-F166-C93C9097E04D}"/>
              </a:ext>
            </a:extLst>
          </p:cNvPr>
          <p:cNvSpPr/>
          <p:nvPr/>
        </p:nvSpPr>
        <p:spPr>
          <a:xfrm>
            <a:off x="3993526" y="4948952"/>
            <a:ext cx="4523657" cy="72713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AI Inference</a:t>
            </a:r>
          </a:p>
          <a:p>
            <a:pPr algn="ctr"/>
            <a:r>
              <a:rPr lang="en-US"/>
              <a:t>(e.g., detect if each transaction is fraud)</a:t>
            </a:r>
          </a:p>
        </p:txBody>
      </p:sp>
      <p:sp>
        <p:nvSpPr>
          <p:cNvPr id="21" name="Cylinder 20">
            <a:extLst>
              <a:ext uri="{FF2B5EF4-FFF2-40B4-BE49-F238E27FC236}">
                <a16:creationId xmlns:a16="http://schemas.microsoft.com/office/drawing/2014/main" id="{9D4BC2B1-C798-7552-BD33-75D23B1F935D}"/>
              </a:ext>
            </a:extLst>
          </p:cNvPr>
          <p:cNvSpPr/>
          <p:nvPr/>
        </p:nvSpPr>
        <p:spPr>
          <a:xfrm>
            <a:off x="1293714" y="3221849"/>
            <a:ext cx="2145231" cy="2566340"/>
          </a:xfrm>
          <a:prstGeom prst="ca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Storage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16FAB63-1B39-FD78-BB14-1DC516A96CF9}"/>
              </a:ext>
            </a:extLst>
          </p:cNvPr>
          <p:cNvSpPr/>
          <p:nvPr/>
        </p:nvSpPr>
        <p:spPr>
          <a:xfrm>
            <a:off x="3993526" y="3491627"/>
            <a:ext cx="4523657" cy="72713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Data Ingestion</a:t>
            </a:r>
          </a:p>
          <a:p>
            <a:pPr algn="ctr"/>
            <a:r>
              <a:rPr lang="en-US"/>
              <a:t>(download data, ensure data quality)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77EC2849-45C1-DEB4-B804-F0E51A17F3CF}"/>
              </a:ext>
            </a:extLst>
          </p:cNvPr>
          <p:cNvCxnSpPr>
            <a:cxnSpLocks/>
          </p:cNvCxnSpPr>
          <p:nvPr/>
        </p:nvCxnSpPr>
        <p:spPr>
          <a:xfrm flipH="1">
            <a:off x="3438522" y="3819525"/>
            <a:ext cx="542929" cy="9529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C6130F69-B35F-F75F-2AD3-00D752E87D69}"/>
              </a:ext>
            </a:extLst>
          </p:cNvPr>
          <p:cNvCxnSpPr>
            <a:cxnSpLocks/>
          </p:cNvCxnSpPr>
          <p:nvPr/>
        </p:nvCxnSpPr>
        <p:spPr>
          <a:xfrm flipH="1">
            <a:off x="3433758" y="4633913"/>
            <a:ext cx="542929" cy="9529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ADE9B893-F09B-4A13-3410-FD7A3B23BE08}"/>
              </a:ext>
            </a:extLst>
          </p:cNvPr>
          <p:cNvCxnSpPr>
            <a:cxnSpLocks/>
          </p:cNvCxnSpPr>
          <p:nvPr/>
        </p:nvCxnSpPr>
        <p:spPr>
          <a:xfrm flipH="1">
            <a:off x="3433758" y="5281612"/>
            <a:ext cx="542929" cy="9529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3A017E4-413F-E64D-53F3-B2CFFA88AB3E}"/>
              </a:ext>
            </a:extLst>
          </p:cNvPr>
          <p:cNvSpPr txBox="1">
            <a:spLocks/>
          </p:cNvSpPr>
          <p:nvPr/>
        </p:nvSpPr>
        <p:spPr>
          <a:xfrm>
            <a:off x="8658225" y="3487737"/>
            <a:ext cx="3533776" cy="31430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i="1">
                <a:solidFill>
                  <a:srgbClr val="FF0000"/>
                </a:solidFill>
              </a:rPr>
              <a:t>AI apps have diverse requirements that no single I/O stack fully addresses.</a:t>
            </a:r>
            <a:endParaRPr lang="en-US"/>
          </a:p>
          <a:p>
            <a:pPr marL="0" indent="0">
              <a:buNone/>
            </a:pPr>
            <a:r>
              <a:rPr lang="en-US" b="1" i="1">
                <a:solidFill>
                  <a:srgbClr val="FF0000"/>
                </a:solidFill>
              </a:rPr>
              <a:t>This leads to conflict and inefficiency.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43E9D4-4D41-5B36-1A6E-3A65CC00E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</a:t>
            </a:fld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A4E5F0-A08E-5173-786B-E06052D9E1AB}"/>
              </a:ext>
            </a:extLst>
          </p:cNvPr>
          <p:cNvSpPr txBox="1">
            <a:spLocks/>
          </p:cNvSpPr>
          <p:nvPr/>
        </p:nvSpPr>
        <p:spPr>
          <a:xfrm>
            <a:off x="238125" y="1344613"/>
            <a:ext cx="4162427" cy="16857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i="1" dirty="0">
                <a:solidFill>
                  <a:srgbClr val="FF0000"/>
                </a:solidFill>
              </a:rPr>
              <a:t>But storage is many times slower than compute and often the bottleneck! [1]</a:t>
            </a:r>
            <a:endParaRPr lang="en-US" b="1" dirty="0"/>
          </a:p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2FF684-0D20-2AF8-BF47-EC7288AF6463}"/>
              </a:ext>
            </a:extLst>
          </p:cNvPr>
          <p:cNvSpPr txBox="1"/>
          <p:nvPr/>
        </p:nvSpPr>
        <p:spPr>
          <a:xfrm>
            <a:off x="5907540" y="6117090"/>
            <a:ext cx="520764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>
                <a:ea typeface="+mn-lt"/>
                <a:cs typeface="+mn-lt"/>
              </a:rPr>
              <a:t>[1] Isakov, Mihailo, et al. "HPC I/O throughput bottleneck analysis with explainable local models." SC20: International Conference for High Performance Computing, Networking, Storage and Analysis. IEEE, 2020.</a:t>
            </a:r>
          </a:p>
        </p:txBody>
      </p:sp>
    </p:spTree>
    <p:extLst>
      <p:ext uri="{BB962C8B-B14F-4D97-AF65-F5344CB8AC3E}">
        <p14:creationId xmlns:p14="http://schemas.microsoft.com/office/powerpoint/2010/main" val="1114553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36EB54-1B98-FE3D-1EC8-B3FEBF789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84436A8-21A8-CCE6-0F7A-8EC28A4BBFBD}"/>
              </a:ext>
            </a:extLst>
          </p:cNvPr>
          <p:cNvSpPr txBox="1">
            <a:spLocks/>
          </p:cNvSpPr>
          <p:nvPr/>
        </p:nvSpPr>
        <p:spPr>
          <a:xfrm>
            <a:off x="1927144" y="1197389"/>
            <a:ext cx="8331586" cy="1855585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000" b="1" dirty="0"/>
              <a:t>How do we improve I/O stacks to satisfy the requirements of diverse AI workloads?</a:t>
            </a:r>
          </a:p>
          <a:p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C1029B0-0AEA-88E6-B90E-C73B387D7083}"/>
              </a:ext>
            </a:extLst>
          </p:cNvPr>
          <p:cNvSpPr txBox="1">
            <a:spLocks/>
          </p:cNvSpPr>
          <p:nvPr/>
        </p:nvSpPr>
        <p:spPr>
          <a:xfrm>
            <a:off x="1927143" y="3779722"/>
            <a:ext cx="8331586" cy="1855585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000" b="1" dirty="0"/>
              <a:t>What are the limitations of the existing approaches?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67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6697C-86FD-A6F2-1C0F-39C1301F8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 Single I/O Stack Addresses All Requirements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3F710B-672E-D0A5-401E-C22506801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</a:t>
            </a:fld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9BC62EB-0532-D3B4-800A-DB70E291AA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59515" y="2509716"/>
            <a:ext cx="9452572" cy="1718258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21931B8-6EE7-5CA3-4D61-22EB285EAC6E}"/>
              </a:ext>
            </a:extLst>
          </p:cNvPr>
          <p:cNvSpPr/>
          <p:nvPr/>
        </p:nvSpPr>
        <p:spPr>
          <a:xfrm>
            <a:off x="10240027" y="2379944"/>
            <a:ext cx="1764082" cy="23799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A34B83-AB62-34D3-5755-3A5A4856F587}"/>
              </a:ext>
            </a:extLst>
          </p:cNvPr>
          <p:cNvSpPr txBox="1"/>
          <p:nvPr/>
        </p:nvSpPr>
        <p:spPr>
          <a:xfrm>
            <a:off x="1936750" y="4603749"/>
            <a:ext cx="81915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E.g., Hermes designed for high-bandwidth scientific workloads, while </a:t>
            </a:r>
            <a:r>
              <a:rPr lang="en-US" dirty="0" err="1"/>
              <a:t>LineFS</a:t>
            </a:r>
            <a:r>
              <a:rPr lang="en-US" dirty="0"/>
              <a:t> designed for low-latency database workloads</a:t>
            </a:r>
          </a:p>
        </p:txBody>
      </p:sp>
    </p:spTree>
    <p:extLst>
      <p:ext uri="{BB962C8B-B14F-4D97-AF65-F5344CB8AC3E}">
        <p14:creationId xmlns:p14="http://schemas.microsoft.com/office/powerpoint/2010/main" val="24028389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4A919-06B0-4CFD-1179-EB8CF83F2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Workload Diversity Causes Contention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1F7E57-F36E-A415-C3C2-6FA791B01131}"/>
              </a:ext>
            </a:extLst>
          </p:cNvPr>
          <p:cNvSpPr txBox="1"/>
          <p:nvPr/>
        </p:nvSpPr>
        <p:spPr>
          <a:xfrm>
            <a:off x="4203352" y="1500882"/>
            <a:ext cx="3048185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Large I/O ops can stall small I/O ops</a:t>
            </a:r>
          </a:p>
        </p:txBody>
      </p:sp>
      <p:sp>
        <p:nvSpPr>
          <p:cNvPr id="14" name="Cylinder 13">
            <a:extLst>
              <a:ext uri="{FF2B5EF4-FFF2-40B4-BE49-F238E27FC236}">
                <a16:creationId xmlns:a16="http://schemas.microsoft.com/office/drawing/2014/main" id="{CF4C1F36-5B43-20E1-22D6-02ED284226D2}"/>
              </a:ext>
            </a:extLst>
          </p:cNvPr>
          <p:cNvSpPr/>
          <p:nvPr/>
        </p:nvSpPr>
        <p:spPr>
          <a:xfrm>
            <a:off x="4369537" y="3748365"/>
            <a:ext cx="3048312" cy="623639"/>
          </a:xfrm>
          <a:prstGeom prst="ca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Storage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0DB4212-398A-A4BF-4BFB-427B2BE50494}"/>
              </a:ext>
            </a:extLst>
          </p:cNvPr>
          <p:cNvSpPr/>
          <p:nvPr/>
        </p:nvSpPr>
        <p:spPr>
          <a:xfrm>
            <a:off x="5926621" y="2546347"/>
            <a:ext cx="1033040" cy="51836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4KB</a:t>
            </a:r>
          </a:p>
          <a:p>
            <a:pPr algn="ctr"/>
            <a:r>
              <a:rPr lang="en-US"/>
              <a:t>(15us)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522F089-1AAA-7711-6C4F-86AC8B4301ED}"/>
              </a:ext>
            </a:extLst>
          </p:cNvPr>
          <p:cNvSpPr/>
          <p:nvPr/>
        </p:nvSpPr>
        <p:spPr>
          <a:xfrm>
            <a:off x="5926621" y="3065459"/>
            <a:ext cx="1033040" cy="51836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1MB</a:t>
            </a:r>
          </a:p>
          <a:p>
            <a:pPr algn="ctr"/>
            <a:r>
              <a:rPr lang="en-US"/>
              <a:t>(1ms)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8B2FE93-2C04-B22B-4958-DFFFF2217BC3}"/>
              </a:ext>
            </a:extLst>
          </p:cNvPr>
          <p:cNvSpPr/>
          <p:nvPr/>
        </p:nvSpPr>
        <p:spPr>
          <a:xfrm>
            <a:off x="4635983" y="3065459"/>
            <a:ext cx="961603" cy="51836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4KB</a:t>
            </a:r>
          </a:p>
          <a:p>
            <a:pPr algn="ctr"/>
            <a:r>
              <a:rPr lang="en-US"/>
              <a:t>(15us)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9F9BB61-E5E6-E7A4-BF09-BCFE8E6A988E}"/>
              </a:ext>
            </a:extLst>
          </p:cNvPr>
          <p:cNvSpPr/>
          <p:nvPr/>
        </p:nvSpPr>
        <p:spPr>
          <a:xfrm>
            <a:off x="4635983" y="2546346"/>
            <a:ext cx="961603" cy="51836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1MB</a:t>
            </a:r>
          </a:p>
          <a:p>
            <a:pPr algn="ctr"/>
            <a:r>
              <a:rPr lang="en-US"/>
              <a:t>(1ms)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16F7889-978D-109D-A596-A604D3DBBB64}"/>
              </a:ext>
            </a:extLst>
          </p:cNvPr>
          <p:cNvSpPr txBox="1"/>
          <p:nvPr/>
        </p:nvSpPr>
        <p:spPr>
          <a:xfrm>
            <a:off x="838645" y="5287600"/>
            <a:ext cx="10516410" cy="156966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i="1">
                <a:solidFill>
                  <a:srgbClr val="FF0000"/>
                </a:solidFill>
              </a:rPr>
              <a:t>Multi-tenant environments exaggerate resource contention</a:t>
            </a:r>
          </a:p>
          <a:p>
            <a:pPr algn="ctr"/>
            <a:r>
              <a:rPr lang="en-US" sz="2400" b="1"/>
              <a:t>Multi-Tenant: </a:t>
            </a:r>
            <a:r>
              <a:rPr lang="en-US" sz="2400"/>
              <a:t>multiple apps (tenants) run simultaneously</a:t>
            </a:r>
          </a:p>
          <a:p>
            <a:pPr algn="ctr"/>
            <a:r>
              <a:rPr lang="en-US" sz="2400" b="1">
                <a:solidFill>
                  <a:srgbClr val="FF0000"/>
                </a:solidFill>
              </a:rPr>
              <a:t>This is the norm.</a:t>
            </a:r>
            <a:r>
              <a:rPr lang="en-US" sz="2400" b="1"/>
              <a:t> </a:t>
            </a:r>
          </a:p>
          <a:p>
            <a:pPr algn="ctr"/>
            <a:r>
              <a:rPr lang="en-US" sz="2400"/>
              <a:t>E.g., containers in Cloud, workflows in HPC</a:t>
            </a:r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3A23657-764D-5499-9C65-65E0B0D85F2E}"/>
              </a:ext>
            </a:extLst>
          </p:cNvPr>
          <p:cNvSpPr txBox="1"/>
          <p:nvPr/>
        </p:nvSpPr>
        <p:spPr>
          <a:xfrm>
            <a:off x="4292827" y="4371747"/>
            <a:ext cx="3199719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Fig 1: 4KB runs in 15us</a:t>
            </a:r>
          </a:p>
          <a:p>
            <a:pPr algn="ctr"/>
            <a:r>
              <a:rPr lang="en-US"/>
              <a:t>Fig 2: 4KB runs in 1ms</a:t>
            </a:r>
          </a:p>
          <a:p>
            <a:pPr algn="ctr"/>
            <a:r>
              <a:rPr lang="en-US"/>
              <a:t>68x slowdown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674678D-159D-C936-13E0-17FD05BC87B1}"/>
              </a:ext>
            </a:extLst>
          </p:cNvPr>
          <p:cNvSpPr txBox="1"/>
          <p:nvPr/>
        </p:nvSpPr>
        <p:spPr>
          <a:xfrm>
            <a:off x="4707425" y="2147659"/>
            <a:ext cx="822713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/>
              <a:t>Fig 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6CD55D1-DECD-428E-2900-BF85A8C1ECC5}"/>
              </a:ext>
            </a:extLst>
          </p:cNvPr>
          <p:cNvSpPr txBox="1"/>
          <p:nvPr/>
        </p:nvSpPr>
        <p:spPr>
          <a:xfrm>
            <a:off x="6031400" y="2142475"/>
            <a:ext cx="833080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/>
              <a:t>Fig 2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98E3B2-DF13-C74D-A69B-5D8962641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E57F78-ACD9-3E09-D14A-1CC8DADD2F71}"/>
              </a:ext>
            </a:extLst>
          </p:cNvPr>
          <p:cNvSpPr txBox="1"/>
          <p:nvPr/>
        </p:nvSpPr>
        <p:spPr>
          <a:xfrm>
            <a:off x="1444171" y="2936357"/>
            <a:ext cx="172075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/>
              <a:t>One example of contention</a:t>
            </a:r>
            <a:endParaRPr lang="en-US"/>
          </a:p>
        </p:txBody>
      </p:sp>
      <p:sp>
        <p:nvSpPr>
          <p:cNvPr id="3" name="Left Brace 2">
            <a:extLst>
              <a:ext uri="{FF2B5EF4-FFF2-40B4-BE49-F238E27FC236}">
                <a16:creationId xmlns:a16="http://schemas.microsoft.com/office/drawing/2014/main" id="{A0B90A90-1855-652B-11FB-7BA4DB15AE6D}"/>
              </a:ext>
            </a:extLst>
          </p:cNvPr>
          <p:cNvSpPr/>
          <p:nvPr/>
        </p:nvSpPr>
        <p:spPr>
          <a:xfrm>
            <a:off x="3162818" y="1747838"/>
            <a:ext cx="669797" cy="3000375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5214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D0D77-3C8F-C2FB-0714-B5DC96966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Research Question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B54BA4-0A72-8BA5-3AB5-3CEA30103478}"/>
              </a:ext>
            </a:extLst>
          </p:cNvPr>
          <p:cNvSpPr txBox="1"/>
          <p:nvPr/>
        </p:nvSpPr>
        <p:spPr>
          <a:xfrm>
            <a:off x="1814513" y="2952750"/>
            <a:ext cx="8558212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/>
              <a:t>How do we reduce resource contention across storage and processors caused by diverse data-intensive AI-driven apps running simultaneously?</a:t>
            </a:r>
          </a:p>
        </p:txBody>
      </p:sp>
      <p:sp>
        <p:nvSpPr>
          <p:cNvPr id="11" name="Google Shape;182;g1863ef439b8_3_14">
            <a:extLst>
              <a:ext uri="{FF2B5EF4-FFF2-40B4-BE49-F238E27FC236}">
                <a16:creationId xmlns:a16="http://schemas.microsoft.com/office/drawing/2014/main" id="{748AA636-1853-9F96-C209-4BEA8F6D056A}"/>
              </a:ext>
            </a:extLst>
          </p:cNvPr>
          <p:cNvSpPr/>
          <p:nvPr/>
        </p:nvSpPr>
        <p:spPr>
          <a:xfrm>
            <a:off x="5316773" y="4636636"/>
            <a:ext cx="1460400" cy="1460400"/>
          </a:xfrm>
          <a:prstGeom prst="flowChartConnector">
            <a:avLst/>
          </a:prstGeom>
          <a:solidFill>
            <a:srgbClr val="EA9999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pic>
        <p:nvPicPr>
          <p:cNvPr id="15" name="Picture 14" descr="Contention Icons - Free SVG &amp; PNG Contention Images - Noun Project">
            <a:extLst>
              <a:ext uri="{FF2B5EF4-FFF2-40B4-BE49-F238E27FC236}">
                <a16:creationId xmlns:a16="http://schemas.microsoft.com/office/drawing/2014/main" id="{AAC1AE56-4386-2C1E-F626-C3A06184BB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2043" y="4768647"/>
            <a:ext cx="1174835" cy="1189303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66CC4EF-D546-17E8-65C6-057125FAB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4276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B6305-30FF-1571-DFC5-10BA0F7E9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7" y="365125"/>
            <a:ext cx="10515600" cy="1325563"/>
          </a:xfrm>
        </p:spPr>
        <p:txBody>
          <a:bodyPr/>
          <a:lstStyle/>
          <a:p>
            <a:r>
              <a:rPr lang="en-US"/>
              <a:t>Hardware Is Evolving To Address Diversity</a:t>
            </a:r>
          </a:p>
        </p:txBody>
      </p:sp>
      <p:sp>
        <p:nvSpPr>
          <p:cNvPr id="3" name="Hexagon 2">
            <a:extLst>
              <a:ext uri="{FF2B5EF4-FFF2-40B4-BE49-F238E27FC236}">
                <a16:creationId xmlns:a16="http://schemas.microsoft.com/office/drawing/2014/main" id="{C65D7573-622B-E73C-2E35-B0CFBB4B6B47}"/>
              </a:ext>
            </a:extLst>
          </p:cNvPr>
          <p:cNvSpPr/>
          <p:nvPr/>
        </p:nvSpPr>
        <p:spPr>
          <a:xfrm>
            <a:off x="240739" y="1554558"/>
            <a:ext cx="1710395" cy="891990"/>
          </a:xfrm>
          <a:prstGeom prst="flowChartProcess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CPU</a:t>
            </a:r>
          </a:p>
        </p:txBody>
      </p:sp>
      <p:sp>
        <p:nvSpPr>
          <p:cNvPr id="4" name="Hexagon 3">
            <a:extLst>
              <a:ext uri="{FF2B5EF4-FFF2-40B4-BE49-F238E27FC236}">
                <a16:creationId xmlns:a16="http://schemas.microsoft.com/office/drawing/2014/main" id="{3962A0E0-71C5-3D54-C444-8C3EB5097C12}"/>
              </a:ext>
            </a:extLst>
          </p:cNvPr>
          <p:cNvSpPr/>
          <p:nvPr/>
        </p:nvSpPr>
        <p:spPr>
          <a:xfrm>
            <a:off x="240179" y="4762564"/>
            <a:ext cx="1711076" cy="459284"/>
          </a:xfrm>
          <a:prstGeom prst="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GPU</a:t>
            </a:r>
          </a:p>
        </p:txBody>
      </p:sp>
      <p:sp>
        <p:nvSpPr>
          <p:cNvPr id="6" name="Hexagon 5">
            <a:extLst>
              <a:ext uri="{FF2B5EF4-FFF2-40B4-BE49-F238E27FC236}">
                <a16:creationId xmlns:a16="http://schemas.microsoft.com/office/drawing/2014/main" id="{B13BB610-84AB-B930-2274-596978B31C83}"/>
              </a:ext>
            </a:extLst>
          </p:cNvPr>
          <p:cNvSpPr/>
          <p:nvPr/>
        </p:nvSpPr>
        <p:spPr>
          <a:xfrm>
            <a:off x="245002" y="5702041"/>
            <a:ext cx="1711075" cy="625972"/>
          </a:xfrm>
          <a:prstGeom prst="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Proc. In Mem. (PIM)</a:t>
            </a:r>
          </a:p>
        </p:txBody>
      </p:sp>
      <p:sp>
        <p:nvSpPr>
          <p:cNvPr id="7" name="Hexagon 6">
            <a:extLst>
              <a:ext uri="{FF2B5EF4-FFF2-40B4-BE49-F238E27FC236}">
                <a16:creationId xmlns:a16="http://schemas.microsoft.com/office/drawing/2014/main" id="{1F260398-10AE-3485-A840-9CBC8D426560}"/>
              </a:ext>
            </a:extLst>
          </p:cNvPr>
          <p:cNvSpPr/>
          <p:nvPr/>
        </p:nvSpPr>
        <p:spPr>
          <a:xfrm>
            <a:off x="244942" y="5221632"/>
            <a:ext cx="1706313" cy="483097"/>
          </a:xfrm>
          <a:prstGeom prst="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FPGA</a:t>
            </a:r>
          </a:p>
        </p:txBody>
      </p:sp>
      <p:sp>
        <p:nvSpPr>
          <p:cNvPr id="8" name="Hexagon 7">
            <a:extLst>
              <a:ext uri="{FF2B5EF4-FFF2-40B4-BE49-F238E27FC236}">
                <a16:creationId xmlns:a16="http://schemas.microsoft.com/office/drawing/2014/main" id="{FA2A1959-12E1-2B29-6805-69E093C82F3C}"/>
              </a:ext>
            </a:extLst>
          </p:cNvPr>
          <p:cNvSpPr/>
          <p:nvPr/>
        </p:nvSpPr>
        <p:spPr>
          <a:xfrm>
            <a:off x="240178" y="2431893"/>
            <a:ext cx="1715837" cy="845046"/>
          </a:xfrm>
          <a:prstGeom prst="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err="1"/>
              <a:t>SmartNIC</a:t>
            </a:r>
          </a:p>
        </p:txBody>
      </p:sp>
      <p:sp>
        <p:nvSpPr>
          <p:cNvPr id="9" name="Hexagon 8">
            <a:extLst>
              <a:ext uri="{FF2B5EF4-FFF2-40B4-BE49-F238E27FC236}">
                <a16:creationId xmlns:a16="http://schemas.microsoft.com/office/drawing/2014/main" id="{ADE767EE-4613-A03A-3055-4A3C538C04D0}"/>
              </a:ext>
            </a:extLst>
          </p:cNvPr>
          <p:cNvSpPr/>
          <p:nvPr/>
        </p:nvSpPr>
        <p:spPr>
          <a:xfrm>
            <a:off x="244940" y="3274854"/>
            <a:ext cx="1706312" cy="1164134"/>
          </a:xfrm>
          <a:prstGeom prst="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Compute.</a:t>
            </a:r>
          </a:p>
          <a:p>
            <a:pPr algn="ctr"/>
            <a:r>
              <a:rPr lang="en-US"/>
              <a:t>Storage</a:t>
            </a:r>
          </a:p>
          <a:p>
            <a:pPr algn="ctr"/>
            <a:r>
              <a:rPr lang="en-US"/>
              <a:t>Device (CSD)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A4C554-E2A7-58CC-9380-0FC5100BAE63}"/>
              </a:ext>
            </a:extLst>
          </p:cNvPr>
          <p:cNvSpPr txBox="1"/>
          <p:nvPr/>
        </p:nvSpPr>
        <p:spPr>
          <a:xfrm>
            <a:off x="2416798" y="1533181"/>
            <a:ext cx="2247151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/>
              <a:t>Workload:</a:t>
            </a:r>
            <a:r>
              <a:rPr lang="en-US"/>
              <a:t> General</a:t>
            </a:r>
          </a:p>
          <a:p>
            <a:r>
              <a:rPr lang="en-US" b="1"/>
              <a:t>Cores: </a:t>
            </a:r>
            <a:r>
              <a:rPr lang="en-US"/>
              <a:t>8 - 64</a:t>
            </a:r>
          </a:p>
          <a:p>
            <a:r>
              <a:rPr lang="en-US" b="1"/>
              <a:t>Freq:</a:t>
            </a:r>
            <a:r>
              <a:rPr lang="en-US"/>
              <a:t> 2-5GHz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3737D3-8059-3BDA-AD65-8D85D4C07464}"/>
              </a:ext>
            </a:extLst>
          </p:cNvPr>
          <p:cNvSpPr txBox="1"/>
          <p:nvPr/>
        </p:nvSpPr>
        <p:spPr>
          <a:xfrm>
            <a:off x="2416798" y="2845822"/>
            <a:ext cx="2961525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/>
              <a:t>Workload: </a:t>
            </a:r>
            <a:r>
              <a:rPr lang="en-US"/>
              <a:t>Near-data processing (e.g., temp/sec)</a:t>
            </a:r>
          </a:p>
          <a:p>
            <a:r>
              <a:rPr lang="en-US" b="1"/>
              <a:t>Cores:</a:t>
            </a:r>
            <a:r>
              <a:rPr lang="en-US"/>
              <a:t> 8 - 16</a:t>
            </a:r>
          </a:p>
          <a:p>
            <a:r>
              <a:rPr lang="en-US" b="1"/>
              <a:t>Freq:</a:t>
            </a:r>
            <a:r>
              <a:rPr lang="en-US"/>
              <a:t> .8 - 1.5GHz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81526AB-CD11-ECC4-C773-D6063C3B0DF5}"/>
              </a:ext>
            </a:extLst>
          </p:cNvPr>
          <p:cNvSpPr txBox="1"/>
          <p:nvPr/>
        </p:nvSpPr>
        <p:spPr>
          <a:xfrm>
            <a:off x="2416797" y="5062192"/>
            <a:ext cx="3313951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/>
              <a:t>Workload: </a:t>
            </a:r>
            <a:r>
              <a:rPr lang="en-US"/>
              <a:t>Parallel instructions</a:t>
            </a:r>
          </a:p>
          <a:p>
            <a:r>
              <a:rPr lang="en-US" b="1"/>
              <a:t>Cores: </a:t>
            </a:r>
            <a:r>
              <a:rPr lang="en-US"/>
              <a:t>&gt;1000</a:t>
            </a:r>
          </a:p>
          <a:p>
            <a:r>
              <a:rPr lang="en-US" b="1"/>
              <a:t>Freq: </a:t>
            </a:r>
            <a:r>
              <a:rPr lang="en-US"/>
              <a:t>1.5 - 3 GHz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66C3F66-7172-248D-371F-428DBEE553A1}"/>
              </a:ext>
            </a:extLst>
          </p:cNvPr>
          <p:cNvCxnSpPr/>
          <p:nvPr/>
        </p:nvCxnSpPr>
        <p:spPr>
          <a:xfrm>
            <a:off x="1947862" y="2005013"/>
            <a:ext cx="466726" cy="1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4342F1E-CAA4-D4CA-CF90-6A908C269621}"/>
              </a:ext>
            </a:extLst>
          </p:cNvPr>
          <p:cNvCxnSpPr>
            <a:cxnSpLocks/>
          </p:cNvCxnSpPr>
          <p:nvPr/>
        </p:nvCxnSpPr>
        <p:spPr>
          <a:xfrm>
            <a:off x="1971673" y="2865218"/>
            <a:ext cx="447676" cy="581025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DC48FD6-5242-7ECD-D2ED-807C26941DE1}"/>
              </a:ext>
            </a:extLst>
          </p:cNvPr>
          <p:cNvCxnSpPr>
            <a:cxnSpLocks/>
          </p:cNvCxnSpPr>
          <p:nvPr/>
        </p:nvCxnSpPr>
        <p:spPr>
          <a:xfrm flipV="1">
            <a:off x="1957384" y="3455767"/>
            <a:ext cx="461964" cy="390525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5645B14-2C0F-13F1-E109-04D1419D2A3E}"/>
              </a:ext>
            </a:extLst>
          </p:cNvPr>
          <p:cNvCxnSpPr>
            <a:cxnSpLocks/>
          </p:cNvCxnSpPr>
          <p:nvPr/>
        </p:nvCxnSpPr>
        <p:spPr>
          <a:xfrm>
            <a:off x="1947859" y="5024437"/>
            <a:ext cx="466726" cy="485775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7A8268F-E177-A76E-FC7F-BF2426912657}"/>
              </a:ext>
            </a:extLst>
          </p:cNvPr>
          <p:cNvCxnSpPr>
            <a:cxnSpLocks/>
          </p:cNvCxnSpPr>
          <p:nvPr/>
        </p:nvCxnSpPr>
        <p:spPr>
          <a:xfrm flipV="1">
            <a:off x="1971672" y="5538787"/>
            <a:ext cx="471489" cy="4762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A970966-275A-8FE9-FAAF-32C1321814EC}"/>
              </a:ext>
            </a:extLst>
          </p:cNvPr>
          <p:cNvCxnSpPr>
            <a:cxnSpLocks/>
          </p:cNvCxnSpPr>
          <p:nvPr/>
        </p:nvCxnSpPr>
        <p:spPr>
          <a:xfrm flipV="1">
            <a:off x="1952622" y="5567362"/>
            <a:ext cx="466726" cy="509587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5F40C86-7B8D-8D12-5026-552AF2C8C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10</a:t>
            </a:fld>
            <a:endParaRPr lang="en-US"/>
          </a:p>
        </p:txBody>
      </p:sp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CD8E05B0-9D00-29FB-024D-583E1A1542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1302330"/>
              </p:ext>
            </p:extLst>
          </p:nvPr>
        </p:nvGraphicFramePr>
        <p:xfrm>
          <a:off x="6095999" y="1481203"/>
          <a:ext cx="5573900" cy="21869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114780">
                  <a:extLst>
                    <a:ext uri="{9D8B030D-6E8A-4147-A177-3AD203B41FA5}">
                      <a16:colId xmlns:a16="http://schemas.microsoft.com/office/drawing/2014/main" val="138755675"/>
                    </a:ext>
                  </a:extLst>
                </a:gridCol>
                <a:gridCol w="1114780">
                  <a:extLst>
                    <a:ext uri="{9D8B030D-6E8A-4147-A177-3AD203B41FA5}">
                      <a16:colId xmlns:a16="http://schemas.microsoft.com/office/drawing/2014/main" val="1882233063"/>
                    </a:ext>
                  </a:extLst>
                </a:gridCol>
                <a:gridCol w="1114780">
                  <a:extLst>
                    <a:ext uri="{9D8B030D-6E8A-4147-A177-3AD203B41FA5}">
                      <a16:colId xmlns:a16="http://schemas.microsoft.com/office/drawing/2014/main" val="251951020"/>
                    </a:ext>
                  </a:extLst>
                </a:gridCol>
                <a:gridCol w="1114780">
                  <a:extLst>
                    <a:ext uri="{9D8B030D-6E8A-4147-A177-3AD203B41FA5}">
                      <a16:colId xmlns:a16="http://schemas.microsoft.com/office/drawing/2014/main" val="1754997760"/>
                    </a:ext>
                  </a:extLst>
                </a:gridCol>
                <a:gridCol w="1114780">
                  <a:extLst>
                    <a:ext uri="{9D8B030D-6E8A-4147-A177-3AD203B41FA5}">
                      <a16:colId xmlns:a16="http://schemas.microsoft.com/office/drawing/2014/main" val="2424533447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rtl="0" fontAlgn="b"/>
                      <a:endParaRPr lang="en-US" sz="900"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API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80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Bandwidth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80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Latency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80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$/GB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296751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rtl="0" fontAlgn="b"/>
                      <a:r>
                        <a:rPr lang="en-US" sz="180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DRAM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>
                          <a:effectLst/>
                          <a:latin typeface="Calibri"/>
                        </a:rPr>
                        <a:t>Mem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>
                          <a:effectLst/>
                          <a:latin typeface="Calibri"/>
                        </a:rPr>
                        <a:t>60GBps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>
                          <a:effectLst/>
                          <a:latin typeface="Calibri"/>
                        </a:rPr>
                        <a:t>15ns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>
                          <a:effectLst/>
                          <a:latin typeface="Calibri"/>
                        </a:rPr>
                        <a:t>$3.30 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627186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rtl="0" fontAlgn="b"/>
                      <a:r>
                        <a:rPr lang="en-US" sz="180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PMEM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>
                          <a:effectLst/>
                          <a:latin typeface="Calibri"/>
                        </a:rPr>
                        <a:t>Mem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>
                          <a:effectLst/>
                          <a:latin typeface="Calibri"/>
                        </a:rPr>
                        <a:t>6GBps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>
                          <a:effectLst/>
                          <a:latin typeface="Calibri"/>
                        </a:rPr>
                        <a:t>100ns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>
                          <a:effectLst/>
                          <a:latin typeface="Calibri"/>
                        </a:rPr>
                        <a:t>$2.10 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915838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rtl="0" fontAlgn="b"/>
                      <a:r>
                        <a:rPr lang="en-US" sz="180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CXL SSD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>
                          <a:effectLst/>
                          <a:latin typeface="Calibri"/>
                        </a:rPr>
                        <a:t>Mem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>
                          <a:effectLst/>
                          <a:latin typeface="Calibri"/>
                        </a:rPr>
                        <a:t>8GBps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>
                          <a:effectLst/>
                          <a:latin typeface="Calibri"/>
                        </a:rPr>
                        <a:t>300ns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>
                          <a:effectLst/>
                          <a:latin typeface="Calibri"/>
                        </a:rPr>
                        <a:t>Est. $.08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96521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rtl="0" fontAlgn="b"/>
                      <a:r>
                        <a:rPr lang="en-US" sz="1800" err="1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NVMe</a:t>
                      </a:r>
                      <a:r>
                        <a:rPr lang="en-US" sz="180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SSD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>
                          <a:effectLst/>
                          <a:latin typeface="Calibri"/>
                        </a:rPr>
                        <a:t>Block / ZNS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>
                          <a:effectLst/>
                          <a:latin typeface="Calibri"/>
                        </a:rPr>
                        <a:t>1.5GBps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>
                          <a:effectLst/>
                          <a:latin typeface="Calibri"/>
                        </a:rPr>
                        <a:t>10us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>
                          <a:effectLst/>
                          <a:latin typeface="Calibri"/>
                        </a:rPr>
                        <a:t>$0.08 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712517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rtl="0" fontAlgn="b"/>
                      <a:r>
                        <a:rPr lang="en-US" sz="180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SATA SSD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>
                          <a:effectLst/>
                          <a:latin typeface="Calibri"/>
                        </a:rPr>
                        <a:t>Block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>
                          <a:effectLst/>
                          <a:latin typeface="Calibri"/>
                        </a:rPr>
                        <a:t>550MBps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>
                          <a:effectLst/>
                          <a:latin typeface="Calibri"/>
                        </a:rPr>
                        <a:t>70us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>
                          <a:effectLst/>
                          <a:latin typeface="Calibri"/>
                        </a:rPr>
                        <a:t>$0.04 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65334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rtl="0" fontAlgn="b"/>
                      <a:r>
                        <a:rPr lang="en-US" sz="180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HDD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>
                          <a:effectLst/>
                          <a:latin typeface="Calibri"/>
                        </a:rPr>
                        <a:t>Block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>
                          <a:effectLst/>
                          <a:latin typeface="Calibri"/>
                        </a:rPr>
                        <a:t>150MBps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>
                          <a:effectLst/>
                          <a:latin typeface="Calibri"/>
                        </a:rPr>
                        <a:t>15ms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>
                          <a:effectLst/>
                          <a:latin typeface="Calibri"/>
                        </a:rPr>
                        <a:t>$0.02 </a:t>
                      </a: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248911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EECD49E0-BE46-B7AD-FE88-96F12B1D0233}"/>
              </a:ext>
            </a:extLst>
          </p:cNvPr>
          <p:cNvSpPr txBox="1"/>
          <p:nvPr/>
        </p:nvSpPr>
        <p:spPr>
          <a:xfrm>
            <a:off x="6661928" y="3888564"/>
            <a:ext cx="5014879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/>
              <a:t>Many storage and processing technologies have emerged to address different workload characteristics and requirements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E3EFA06-64E4-1154-C7EA-79A79371B307}"/>
              </a:ext>
            </a:extLst>
          </p:cNvPr>
          <p:cNvSpPr txBox="1"/>
          <p:nvPr/>
        </p:nvSpPr>
        <p:spPr>
          <a:xfrm>
            <a:off x="6661928" y="5886093"/>
            <a:ext cx="4448822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/>
              <a:t>Modern machines integrate several technologies at once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275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B6305-30FF-1571-DFC5-10BA0F7E9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7" y="365125"/>
            <a:ext cx="10515600" cy="1325563"/>
          </a:xfrm>
        </p:spPr>
        <p:txBody>
          <a:bodyPr/>
          <a:lstStyle/>
          <a:p>
            <a:r>
              <a:rPr lang="en-US"/>
              <a:t>The Complexity of Modern Machines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30FC1119-6479-E6DC-9857-336F02287D82}"/>
              </a:ext>
            </a:extLst>
          </p:cNvPr>
          <p:cNvSpPr txBox="1">
            <a:spLocks/>
          </p:cNvSpPr>
          <p:nvPr/>
        </p:nvSpPr>
        <p:spPr>
          <a:xfrm>
            <a:off x="95628" y="5088759"/>
            <a:ext cx="3279511" cy="80231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>
                <a:solidFill>
                  <a:srgbClr val="FF0000"/>
                </a:solidFill>
              </a:rPr>
              <a:t>Suboptimal manual solutions</a:t>
            </a:r>
            <a:endParaRPr lang="en-US"/>
          </a:p>
          <a:p>
            <a:endParaRPr lang="en-US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E18CBD4-41E3-0AFD-3070-E71E5377B1D7}"/>
              </a:ext>
            </a:extLst>
          </p:cNvPr>
          <p:cNvSpPr txBox="1">
            <a:spLocks/>
          </p:cNvSpPr>
          <p:nvPr/>
        </p:nvSpPr>
        <p:spPr>
          <a:xfrm>
            <a:off x="3469448" y="5090071"/>
            <a:ext cx="2960112" cy="81143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>
                <a:solidFill>
                  <a:srgbClr val="FF0000"/>
                </a:solidFill>
              </a:rPr>
              <a:t>** Simply lack of use **</a:t>
            </a:r>
            <a:endParaRPr lang="en-US"/>
          </a:p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796B9C-183D-2FB0-57AE-D02984B91735}"/>
              </a:ext>
            </a:extLst>
          </p:cNvPr>
          <p:cNvSpPr txBox="1"/>
          <p:nvPr/>
        </p:nvSpPr>
        <p:spPr>
          <a:xfrm>
            <a:off x="439872" y="5997253"/>
            <a:ext cx="5873368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/>
              <a:t>E.g., Many DOE labs employ </a:t>
            </a:r>
            <a:r>
              <a:rPr lang="en-US" sz="2400" err="1"/>
              <a:t>NVMes</a:t>
            </a:r>
            <a:r>
              <a:rPr lang="en-US" sz="2400"/>
              <a:t> that are unused by scientists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BCA62A4-BB7F-82B1-C9A0-4A9D40192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11</a:t>
            </a:fld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11199E6-6CAA-8208-663D-6E8CC3B551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955" y="2437298"/>
            <a:ext cx="4756539" cy="200831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Where do you place data?</a:t>
            </a:r>
          </a:p>
          <a:p>
            <a:r>
              <a:rPr lang="en-US"/>
              <a:t>Where do you place computations?</a:t>
            </a:r>
          </a:p>
          <a:p>
            <a:r>
              <a:rPr lang="en-US"/>
              <a:t>So many options!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09EA9E5-E553-5CCE-2971-4EDCA17DFE88}"/>
              </a:ext>
            </a:extLst>
          </p:cNvPr>
          <p:cNvSpPr>
            <a:spLocks noGrp="1"/>
          </p:cNvSpPr>
          <p:nvPr/>
        </p:nvSpPr>
        <p:spPr>
          <a:xfrm>
            <a:off x="190337" y="4531162"/>
            <a:ext cx="6067427" cy="474126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/>
              <a:t>Too many choices results in either: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D4D45585-388A-849A-C121-30A5AA447C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65328" y="1587273"/>
            <a:ext cx="4770729" cy="3076963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A7A7DD7-62BC-7DA4-F375-42B9378929E9}"/>
              </a:ext>
            </a:extLst>
          </p:cNvPr>
          <p:cNvSpPr txBox="1">
            <a:spLocks/>
          </p:cNvSpPr>
          <p:nvPr/>
        </p:nvSpPr>
        <p:spPr>
          <a:xfrm>
            <a:off x="325113" y="1560918"/>
            <a:ext cx="6067427" cy="9665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i="1">
                <a:solidFill>
                  <a:srgbClr val="FF0000"/>
                </a:solidFill>
              </a:rPr>
              <a:t>However, using them is a complex task typically left to the user!</a:t>
            </a:r>
            <a:endParaRPr lang="en-US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50DE8EA-4859-EA91-B5B7-FF64F1DC93F4}"/>
              </a:ext>
            </a:extLst>
          </p:cNvPr>
          <p:cNvCxnSpPr/>
          <p:nvPr/>
        </p:nvCxnSpPr>
        <p:spPr>
          <a:xfrm>
            <a:off x="2088" y="4401854"/>
            <a:ext cx="6420633" cy="11482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88434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A86B8-C2CE-5F5B-0AE0-1A9144651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Research Question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0E846A-CC19-5109-E7DB-BC36A6DA4A9C}"/>
              </a:ext>
            </a:extLst>
          </p:cNvPr>
          <p:cNvSpPr txBox="1"/>
          <p:nvPr/>
        </p:nvSpPr>
        <p:spPr>
          <a:xfrm>
            <a:off x="1814513" y="2952750"/>
            <a:ext cx="8558212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>
                <a:ea typeface="+mn-lt"/>
                <a:cs typeface="+mn-lt"/>
              </a:rPr>
              <a:t>How do we mask the growing diversification of processing and storage hardware to improve resource utilization for AI applications?</a:t>
            </a:r>
            <a:endParaRPr lang="en-US"/>
          </a:p>
        </p:txBody>
      </p:sp>
      <p:sp>
        <p:nvSpPr>
          <p:cNvPr id="7" name="Google Shape;182;g1863ef439b8_3_14">
            <a:extLst>
              <a:ext uri="{FF2B5EF4-FFF2-40B4-BE49-F238E27FC236}">
                <a16:creationId xmlns:a16="http://schemas.microsoft.com/office/drawing/2014/main" id="{E8EFCD7B-4DE1-F42F-6F41-EBFC4A39E968}"/>
              </a:ext>
            </a:extLst>
          </p:cNvPr>
          <p:cNvSpPr/>
          <p:nvPr/>
        </p:nvSpPr>
        <p:spPr>
          <a:xfrm>
            <a:off x="5316773" y="4636636"/>
            <a:ext cx="1460400" cy="1460400"/>
          </a:xfrm>
          <a:prstGeom prst="flowChartConnector">
            <a:avLst/>
          </a:prstGeom>
          <a:solidFill>
            <a:srgbClr val="EA9999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pic>
        <p:nvPicPr>
          <p:cNvPr id="3" name="Picture 2" descr="visible icon">
            <a:extLst>
              <a:ext uri="{FF2B5EF4-FFF2-40B4-BE49-F238E27FC236}">
                <a16:creationId xmlns:a16="http://schemas.microsoft.com/office/drawing/2014/main" id="{5DAA3A73-67FB-B3DA-0C06-7F0ACE5F05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6911" y="4986375"/>
            <a:ext cx="1378572" cy="755016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8A21A0-66BC-87F8-2A17-5806F3935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697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4870F-DA67-8BDE-1D42-CA2F16922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I/O Stacks Are Being Made to Leverage HW</a:t>
            </a:r>
          </a:p>
        </p:txBody>
      </p:sp>
      <p:pic>
        <p:nvPicPr>
          <p:cNvPr id="6" name="Picture 5" descr="Hermes Logo">
            <a:extLst>
              <a:ext uri="{FF2B5EF4-FFF2-40B4-BE49-F238E27FC236}">
                <a16:creationId xmlns:a16="http://schemas.microsoft.com/office/drawing/2014/main" id="{49617396-F3AA-55D2-B42C-5110C98A2B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2486" y="3009129"/>
            <a:ext cx="1453279" cy="7039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8744268-138A-FFC8-CBF4-4D9221A5DA88}"/>
              </a:ext>
            </a:extLst>
          </p:cNvPr>
          <p:cNvSpPr txBox="1"/>
          <p:nvPr/>
        </p:nvSpPr>
        <p:spPr>
          <a:xfrm>
            <a:off x="1658409" y="2507105"/>
            <a:ext cx="126502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err="1"/>
              <a:t>LineFS</a:t>
            </a:r>
            <a:endParaRPr lang="en-US" sz="24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885C007-06AF-51E5-6D0C-D53303658932}"/>
              </a:ext>
            </a:extLst>
          </p:cNvPr>
          <p:cNvSpPr txBox="1"/>
          <p:nvPr/>
        </p:nvSpPr>
        <p:spPr>
          <a:xfrm>
            <a:off x="668203" y="3951838"/>
            <a:ext cx="3248210" cy="92333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/>
              <a:t>Offload filesystem code from CPU to </a:t>
            </a:r>
            <a:r>
              <a:rPr lang="en-US" dirty="0" err="1"/>
              <a:t>SmartNIC</a:t>
            </a:r>
            <a:r>
              <a:rPr lang="en-US" dirty="0"/>
              <a:t> to reduce contention with app threads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83F625-933B-702E-70A9-2A4F0676802C}"/>
              </a:ext>
            </a:extLst>
          </p:cNvPr>
          <p:cNvSpPr txBox="1"/>
          <p:nvPr/>
        </p:nvSpPr>
        <p:spPr>
          <a:xfrm>
            <a:off x="3915418" y="3951838"/>
            <a:ext cx="3248210" cy="92333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/>
              <a:t>Offload in-transit ML data ops to </a:t>
            </a:r>
            <a:r>
              <a:rPr lang="en-US" dirty="0" err="1"/>
              <a:t>SmartNIC</a:t>
            </a:r>
            <a:r>
              <a:rPr lang="en-US" dirty="0"/>
              <a:t> for similar reasons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84AC792-FD4C-E22A-F199-1ACFE82A3EBC}"/>
              </a:ext>
            </a:extLst>
          </p:cNvPr>
          <p:cNvSpPr txBox="1"/>
          <p:nvPr/>
        </p:nvSpPr>
        <p:spPr>
          <a:xfrm>
            <a:off x="4357782" y="2507105"/>
            <a:ext cx="2360705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err="1">
                <a:ea typeface="+mn-lt"/>
                <a:cs typeface="+mn-lt"/>
              </a:rPr>
              <a:t>SmartShuffle</a:t>
            </a:r>
            <a:endParaRPr lang="en-US" sz="2400" b="1">
              <a:ea typeface="+mn-lt"/>
              <a:cs typeface="+mn-lt"/>
            </a:endParaRPr>
          </a:p>
        </p:txBody>
      </p:sp>
      <p:pic>
        <p:nvPicPr>
          <p:cNvPr id="14" name="Picture 13" descr="Apache Spark - Wikipedia">
            <a:extLst>
              <a:ext uri="{FF2B5EF4-FFF2-40B4-BE49-F238E27FC236}">
                <a16:creationId xmlns:a16="http://schemas.microsoft.com/office/drawing/2014/main" id="{2537D2C9-B78D-38D1-2684-0FF581C460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4197" y="3037954"/>
            <a:ext cx="1432859" cy="736227"/>
          </a:xfrm>
          <a:prstGeom prst="rect">
            <a:avLst/>
          </a:prstGeom>
        </p:spPr>
      </p:pic>
      <p:pic>
        <p:nvPicPr>
          <p:cNvPr id="15" name="Picture 14" descr="Network Interface Card Icon Style 7241100 Vector Art at Vecteezy">
            <a:extLst>
              <a:ext uri="{FF2B5EF4-FFF2-40B4-BE49-F238E27FC236}">
                <a16:creationId xmlns:a16="http://schemas.microsoft.com/office/drawing/2014/main" id="{B5D430D5-1AD1-CBA8-C9E6-40FAA1CD1E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5635" y="2970782"/>
            <a:ext cx="870573" cy="88053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AB61280-70A0-6466-CF58-96D910755ABD}"/>
              </a:ext>
            </a:extLst>
          </p:cNvPr>
          <p:cNvSpPr txBox="1"/>
          <p:nvPr/>
        </p:nvSpPr>
        <p:spPr>
          <a:xfrm>
            <a:off x="8177742" y="2546948"/>
            <a:ext cx="2360705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>
                <a:ea typeface="+mn-lt"/>
                <a:cs typeface="+mn-lt"/>
              </a:rPr>
              <a:t>Hermes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5F635B0-483E-90CC-100D-2175C0DA8E6B}"/>
              </a:ext>
            </a:extLst>
          </p:cNvPr>
          <p:cNvSpPr txBox="1"/>
          <p:nvPr/>
        </p:nvSpPr>
        <p:spPr>
          <a:xfrm>
            <a:off x="7735379" y="3936897"/>
            <a:ext cx="3248210" cy="646331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/>
              <a:t>Masks multiple tiers of storage for scientific programs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4D435E4-9808-6827-6D00-D892DB9986F3}"/>
              </a:ext>
            </a:extLst>
          </p:cNvPr>
          <p:cNvSpPr txBox="1"/>
          <p:nvPr/>
        </p:nvSpPr>
        <p:spPr>
          <a:xfrm>
            <a:off x="668203" y="1716029"/>
            <a:ext cx="5680221" cy="369332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/>
              <a:t>Three examples: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C3F04D8-66EE-5404-9289-BE975FFD0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1798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4870F-DA67-8BDE-1D42-CA2F16922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I/O Stacks Are Being Made to Leverage HW</a:t>
            </a:r>
          </a:p>
        </p:txBody>
      </p:sp>
      <p:pic>
        <p:nvPicPr>
          <p:cNvPr id="6" name="Picture 5" descr="Hermes Logo">
            <a:extLst>
              <a:ext uri="{FF2B5EF4-FFF2-40B4-BE49-F238E27FC236}">
                <a16:creationId xmlns:a16="http://schemas.microsoft.com/office/drawing/2014/main" id="{49617396-F3AA-55D2-B42C-5110C98A2B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2486" y="3009129"/>
            <a:ext cx="1453279" cy="7039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8744268-138A-FFC8-CBF4-4D9221A5DA88}"/>
              </a:ext>
            </a:extLst>
          </p:cNvPr>
          <p:cNvSpPr txBox="1"/>
          <p:nvPr/>
        </p:nvSpPr>
        <p:spPr>
          <a:xfrm>
            <a:off x="1658409" y="2507105"/>
            <a:ext cx="126502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err="1"/>
              <a:t>LineFS</a:t>
            </a:r>
            <a:endParaRPr lang="en-US" sz="24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885C007-06AF-51E5-6D0C-D53303658932}"/>
              </a:ext>
            </a:extLst>
          </p:cNvPr>
          <p:cNvSpPr txBox="1"/>
          <p:nvPr/>
        </p:nvSpPr>
        <p:spPr>
          <a:xfrm>
            <a:off x="668203" y="3951838"/>
            <a:ext cx="3248210" cy="92333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/>
              <a:t>Offload filesystem code from CPU to </a:t>
            </a:r>
            <a:r>
              <a:rPr lang="en-US" dirty="0" err="1"/>
              <a:t>SmartNIC</a:t>
            </a:r>
            <a:r>
              <a:rPr lang="en-US" dirty="0"/>
              <a:t> to reduce contention with app threads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83F625-933B-702E-70A9-2A4F0676802C}"/>
              </a:ext>
            </a:extLst>
          </p:cNvPr>
          <p:cNvSpPr txBox="1"/>
          <p:nvPr/>
        </p:nvSpPr>
        <p:spPr>
          <a:xfrm>
            <a:off x="3915418" y="3951838"/>
            <a:ext cx="3248210" cy="92333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/>
              <a:t>Offload in-transit ML data ops to </a:t>
            </a:r>
            <a:r>
              <a:rPr lang="en-US" dirty="0" err="1"/>
              <a:t>SmartNIC</a:t>
            </a:r>
            <a:r>
              <a:rPr lang="en-US" dirty="0"/>
              <a:t> for similar reasons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84AC792-FD4C-E22A-F199-1ACFE82A3EBC}"/>
              </a:ext>
            </a:extLst>
          </p:cNvPr>
          <p:cNvSpPr txBox="1"/>
          <p:nvPr/>
        </p:nvSpPr>
        <p:spPr>
          <a:xfrm>
            <a:off x="4357782" y="2507105"/>
            <a:ext cx="2360705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err="1">
                <a:ea typeface="+mn-lt"/>
                <a:cs typeface="+mn-lt"/>
              </a:rPr>
              <a:t>SmartShuffle</a:t>
            </a:r>
            <a:endParaRPr lang="en-US" sz="2400" b="1">
              <a:ea typeface="+mn-lt"/>
              <a:cs typeface="+mn-lt"/>
            </a:endParaRPr>
          </a:p>
        </p:txBody>
      </p:sp>
      <p:pic>
        <p:nvPicPr>
          <p:cNvPr id="14" name="Picture 13" descr="Apache Spark - Wikipedia">
            <a:extLst>
              <a:ext uri="{FF2B5EF4-FFF2-40B4-BE49-F238E27FC236}">
                <a16:creationId xmlns:a16="http://schemas.microsoft.com/office/drawing/2014/main" id="{2537D2C9-B78D-38D1-2684-0FF581C460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4197" y="3037954"/>
            <a:ext cx="1432859" cy="736227"/>
          </a:xfrm>
          <a:prstGeom prst="rect">
            <a:avLst/>
          </a:prstGeom>
        </p:spPr>
      </p:pic>
      <p:pic>
        <p:nvPicPr>
          <p:cNvPr id="15" name="Picture 14" descr="Network Interface Card Icon Style 7241100 Vector Art at Vecteezy">
            <a:extLst>
              <a:ext uri="{FF2B5EF4-FFF2-40B4-BE49-F238E27FC236}">
                <a16:creationId xmlns:a16="http://schemas.microsoft.com/office/drawing/2014/main" id="{B5D430D5-1AD1-CBA8-C9E6-40FAA1CD1E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5635" y="2970782"/>
            <a:ext cx="870573" cy="88053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AB61280-70A0-6466-CF58-96D910755ABD}"/>
              </a:ext>
            </a:extLst>
          </p:cNvPr>
          <p:cNvSpPr txBox="1"/>
          <p:nvPr/>
        </p:nvSpPr>
        <p:spPr>
          <a:xfrm>
            <a:off x="8177742" y="2546948"/>
            <a:ext cx="2360705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>
                <a:ea typeface="+mn-lt"/>
                <a:cs typeface="+mn-lt"/>
              </a:rPr>
              <a:t>Hermes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5F635B0-483E-90CC-100D-2175C0DA8E6B}"/>
              </a:ext>
            </a:extLst>
          </p:cNvPr>
          <p:cNvSpPr txBox="1"/>
          <p:nvPr/>
        </p:nvSpPr>
        <p:spPr>
          <a:xfrm>
            <a:off x="7735379" y="3936897"/>
            <a:ext cx="3248210" cy="646331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/>
              <a:t>Masks multiple tiers of storage for scientific programs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4D435E4-9808-6827-6D00-D892DB9986F3}"/>
              </a:ext>
            </a:extLst>
          </p:cNvPr>
          <p:cNvSpPr txBox="1"/>
          <p:nvPr/>
        </p:nvSpPr>
        <p:spPr>
          <a:xfrm>
            <a:off x="668203" y="1716029"/>
            <a:ext cx="5680221" cy="369332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/>
              <a:t>Three examples: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C3F04D8-66EE-5404-9289-BE975FFD0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14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8C4CE05-3001-4764-2DC6-865517EBF917}"/>
              </a:ext>
            </a:extLst>
          </p:cNvPr>
          <p:cNvSpPr>
            <a:spLocks noGrp="1"/>
          </p:cNvSpPr>
          <p:nvPr/>
        </p:nvSpPr>
        <p:spPr>
          <a:xfrm>
            <a:off x="1414635" y="5135621"/>
            <a:ext cx="9125590" cy="96657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i="1">
                <a:solidFill>
                  <a:srgbClr val="FF0000"/>
                </a:solidFill>
              </a:rPr>
              <a:t>However, these have many limitations regarding their ability to handle diverse AI workloads on diverse hardware!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4248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E721B-F443-921E-694A-6298844A9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Limitations of Modern I/O Stacks for AI</a:t>
            </a:r>
          </a:p>
        </p:txBody>
      </p:sp>
      <p:sp>
        <p:nvSpPr>
          <p:cNvPr id="5" name="TextBox 19">
            <a:extLst>
              <a:ext uri="{FF2B5EF4-FFF2-40B4-BE49-F238E27FC236}">
                <a16:creationId xmlns:a16="http://schemas.microsoft.com/office/drawing/2014/main" id="{D5BB4917-DBC6-3A89-6AA3-8BBB4C47AB5D}"/>
              </a:ext>
            </a:extLst>
          </p:cNvPr>
          <p:cNvSpPr txBox="1"/>
          <p:nvPr/>
        </p:nvSpPr>
        <p:spPr>
          <a:xfrm>
            <a:off x="839047" y="2883007"/>
            <a:ext cx="3167062" cy="646331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ea typeface="+mn-lt"/>
                <a:cs typeface="+mn-lt"/>
              </a:rPr>
              <a:t>Assume a particular machine architecture</a:t>
            </a:r>
            <a:endParaRPr lang="en-US"/>
          </a:p>
        </p:txBody>
      </p:sp>
      <p:sp>
        <p:nvSpPr>
          <p:cNvPr id="6" name="TextBox 20">
            <a:extLst>
              <a:ext uri="{FF2B5EF4-FFF2-40B4-BE49-F238E27FC236}">
                <a16:creationId xmlns:a16="http://schemas.microsoft.com/office/drawing/2014/main" id="{EDDB3771-FC28-E079-F4BA-091B176A8306}"/>
              </a:ext>
            </a:extLst>
          </p:cNvPr>
          <p:cNvSpPr txBox="1"/>
          <p:nvPr/>
        </p:nvSpPr>
        <p:spPr>
          <a:xfrm>
            <a:off x="8029111" y="2883007"/>
            <a:ext cx="3322198" cy="1477328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ea typeface="+mn-lt"/>
                <a:cs typeface="+mn-lt"/>
              </a:rPr>
              <a:t>Cannot be extended dynamically after deployment to address changing AI behaviors and hardware</a:t>
            </a:r>
          </a:p>
          <a:p>
            <a:pPr algn="ctr"/>
            <a:endParaRPr lang="en-US"/>
          </a:p>
        </p:txBody>
      </p:sp>
      <p:sp>
        <p:nvSpPr>
          <p:cNvPr id="4" name="TextBox 19">
            <a:extLst>
              <a:ext uri="{FF2B5EF4-FFF2-40B4-BE49-F238E27FC236}">
                <a16:creationId xmlns:a16="http://schemas.microsoft.com/office/drawing/2014/main" id="{2E025B41-13B3-8099-C466-5574B9A00B0D}"/>
              </a:ext>
            </a:extLst>
          </p:cNvPr>
          <p:cNvSpPr txBox="1"/>
          <p:nvPr/>
        </p:nvSpPr>
        <p:spPr>
          <a:xfrm>
            <a:off x="4452843" y="2883007"/>
            <a:ext cx="3167062" cy="92333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ea typeface="+mn-lt"/>
                <a:cs typeface="+mn-lt"/>
              </a:rPr>
              <a:t>Come with a rigid set of tightly coupled features that do not address all AI I/O needs</a:t>
            </a:r>
            <a:endParaRPr lang="en-US"/>
          </a:p>
        </p:txBody>
      </p:sp>
      <p:sp>
        <p:nvSpPr>
          <p:cNvPr id="3" name="TextBox 19">
            <a:extLst>
              <a:ext uri="{FF2B5EF4-FFF2-40B4-BE49-F238E27FC236}">
                <a16:creationId xmlns:a16="http://schemas.microsoft.com/office/drawing/2014/main" id="{F6CC6DD0-6C0B-2E1F-FDE6-03E1AE9FEF48}"/>
              </a:ext>
            </a:extLst>
          </p:cNvPr>
          <p:cNvSpPr txBox="1"/>
          <p:nvPr/>
        </p:nvSpPr>
        <p:spPr>
          <a:xfrm>
            <a:off x="829921" y="4257686"/>
            <a:ext cx="3167062" cy="94158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May simply not function across machines</a:t>
            </a:r>
          </a:p>
          <a:p>
            <a:pPr algn="ctr"/>
            <a:r>
              <a:rPr lang="en-US"/>
              <a:t>(e.g., LineFS needs </a:t>
            </a:r>
            <a:r>
              <a:rPr lang="en-US" err="1"/>
              <a:t>SmartNIC</a:t>
            </a:r>
            <a:r>
              <a:rPr lang="en-US"/>
              <a:t>)</a:t>
            </a:r>
          </a:p>
        </p:txBody>
      </p:sp>
      <p:sp>
        <p:nvSpPr>
          <p:cNvPr id="7" name="TextBox 19">
            <a:extLst>
              <a:ext uri="{FF2B5EF4-FFF2-40B4-BE49-F238E27FC236}">
                <a16:creationId xmlns:a16="http://schemas.microsoft.com/office/drawing/2014/main" id="{ACE50E2E-9BF2-E837-EE34-3F1BCCA1E90C}"/>
              </a:ext>
            </a:extLst>
          </p:cNvPr>
          <p:cNvSpPr txBox="1"/>
          <p:nvPr/>
        </p:nvSpPr>
        <p:spPr>
          <a:xfrm>
            <a:off x="829921" y="5197637"/>
            <a:ext cx="3167062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Won't include all hardware on the machine</a:t>
            </a:r>
          </a:p>
          <a:p>
            <a:pPr algn="ctr"/>
            <a:r>
              <a:rPr lang="en-US"/>
              <a:t>(e.g., Hermes can't use CSD)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656E5E5-0502-F096-4C4C-9471577A28DE}"/>
              </a:ext>
            </a:extLst>
          </p:cNvPr>
          <p:cNvSpPr/>
          <p:nvPr/>
        </p:nvSpPr>
        <p:spPr>
          <a:xfrm>
            <a:off x="754978" y="1296825"/>
            <a:ext cx="3330692" cy="531822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2" name="Google Shape;291;g1863ef439b8_3_521">
            <a:extLst>
              <a:ext uri="{FF2B5EF4-FFF2-40B4-BE49-F238E27FC236}">
                <a16:creationId xmlns:a16="http://schemas.microsoft.com/office/drawing/2014/main" id="{175A6855-45ED-5666-3193-733A8FDAE4B4}"/>
              </a:ext>
            </a:extLst>
          </p:cNvPr>
          <p:cNvGrpSpPr/>
          <p:nvPr/>
        </p:nvGrpSpPr>
        <p:grpSpPr>
          <a:xfrm>
            <a:off x="5306879" y="1411812"/>
            <a:ext cx="1460400" cy="1460400"/>
            <a:chOff x="931083" y="2429333"/>
            <a:chExt cx="1460400" cy="1460400"/>
          </a:xfrm>
        </p:grpSpPr>
        <p:sp>
          <p:nvSpPr>
            <p:cNvPr id="10" name="Google Shape;292;g1863ef439b8_3_521">
              <a:extLst>
                <a:ext uri="{FF2B5EF4-FFF2-40B4-BE49-F238E27FC236}">
                  <a16:creationId xmlns:a16="http://schemas.microsoft.com/office/drawing/2014/main" id="{2A5258FA-274E-7669-51E6-3BCEF7A9B740}"/>
                </a:ext>
              </a:extLst>
            </p:cNvPr>
            <p:cNvSpPr/>
            <p:nvPr/>
          </p:nvSpPr>
          <p:spPr>
            <a:xfrm>
              <a:off x="931083" y="2429333"/>
              <a:ext cx="1460400" cy="1460400"/>
            </a:xfrm>
            <a:prstGeom prst="flowChartConnector">
              <a:avLst/>
            </a:prstGeom>
            <a:solidFill>
              <a:srgbClr val="EA9999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pic>
          <p:nvPicPr>
            <p:cNvPr id="11" name="Google Shape;293;g1863ef439b8_3_521">
              <a:extLst>
                <a:ext uri="{FF2B5EF4-FFF2-40B4-BE49-F238E27FC236}">
                  <a16:creationId xmlns:a16="http://schemas.microsoft.com/office/drawing/2014/main" id="{79035C2E-0FD4-7902-8FE7-691A415D333B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019071" y="2517333"/>
              <a:ext cx="1284400" cy="12844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oogle Shape;189;g1863ef439b8_3_14">
            <a:extLst>
              <a:ext uri="{FF2B5EF4-FFF2-40B4-BE49-F238E27FC236}">
                <a16:creationId xmlns:a16="http://schemas.microsoft.com/office/drawing/2014/main" id="{7B57F50D-358E-EDDA-BB56-21963C1D2394}"/>
              </a:ext>
            </a:extLst>
          </p:cNvPr>
          <p:cNvGrpSpPr/>
          <p:nvPr/>
        </p:nvGrpSpPr>
        <p:grpSpPr>
          <a:xfrm>
            <a:off x="8960517" y="1411564"/>
            <a:ext cx="1460400" cy="1460400"/>
            <a:chOff x="7581458" y="1744683"/>
            <a:chExt cx="1460400" cy="1460400"/>
          </a:xfrm>
        </p:grpSpPr>
        <p:sp>
          <p:nvSpPr>
            <p:cNvPr id="19" name="Google Shape;191;g1863ef439b8_3_14">
              <a:extLst>
                <a:ext uri="{FF2B5EF4-FFF2-40B4-BE49-F238E27FC236}">
                  <a16:creationId xmlns:a16="http://schemas.microsoft.com/office/drawing/2014/main" id="{780923EC-AE89-A410-992F-357275CC5064}"/>
                </a:ext>
              </a:extLst>
            </p:cNvPr>
            <p:cNvSpPr/>
            <p:nvPr/>
          </p:nvSpPr>
          <p:spPr>
            <a:xfrm>
              <a:off x="7581458" y="1744683"/>
              <a:ext cx="1460400" cy="1460400"/>
            </a:xfrm>
            <a:prstGeom prst="flowChartConnector">
              <a:avLst/>
            </a:prstGeom>
            <a:solidFill>
              <a:srgbClr val="EA9999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sp>
          <p:nvSpPr>
            <p:cNvPr id="17" name="Google Shape;193;g1863ef439b8_3_14">
              <a:extLst>
                <a:ext uri="{FF2B5EF4-FFF2-40B4-BE49-F238E27FC236}">
                  <a16:creationId xmlns:a16="http://schemas.microsoft.com/office/drawing/2014/main" id="{D886AA3E-CDE1-7732-639F-2BE6A1B50A69}"/>
                </a:ext>
              </a:extLst>
            </p:cNvPr>
            <p:cNvSpPr/>
            <p:nvPr/>
          </p:nvSpPr>
          <p:spPr>
            <a:xfrm>
              <a:off x="7962475" y="1895675"/>
              <a:ext cx="669600" cy="81750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94;g1863ef439b8_3_14">
              <a:extLst>
                <a:ext uri="{FF2B5EF4-FFF2-40B4-BE49-F238E27FC236}">
                  <a16:creationId xmlns:a16="http://schemas.microsoft.com/office/drawing/2014/main" id="{7DB30570-C95A-BACE-5C9F-9803ADEF34D4}"/>
                </a:ext>
              </a:extLst>
            </p:cNvPr>
            <p:cNvSpPr/>
            <p:nvPr/>
          </p:nvSpPr>
          <p:spPr>
            <a:xfrm>
              <a:off x="7857325" y="2770025"/>
              <a:ext cx="879900" cy="149100"/>
            </a:xfrm>
            <a:prstGeom prst="rect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" name="Google Shape;191;g1863ef439b8_3_14">
            <a:extLst>
              <a:ext uri="{FF2B5EF4-FFF2-40B4-BE49-F238E27FC236}">
                <a16:creationId xmlns:a16="http://schemas.microsoft.com/office/drawing/2014/main" id="{A5E52085-59EF-52A9-6656-725B8258CFAA}"/>
              </a:ext>
            </a:extLst>
          </p:cNvPr>
          <p:cNvSpPr/>
          <p:nvPr/>
        </p:nvSpPr>
        <p:spPr>
          <a:xfrm>
            <a:off x="1691858" y="1411564"/>
            <a:ext cx="1460400" cy="1460400"/>
          </a:xfrm>
          <a:prstGeom prst="flowChartConnector">
            <a:avLst/>
          </a:prstGeom>
          <a:solidFill>
            <a:srgbClr val="EA9999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27" name="TextBox 19">
            <a:extLst>
              <a:ext uri="{FF2B5EF4-FFF2-40B4-BE49-F238E27FC236}">
                <a16:creationId xmlns:a16="http://schemas.microsoft.com/office/drawing/2014/main" id="{2A7B3DA3-1B8B-0C95-4B42-61BB5DEF9A9F}"/>
              </a:ext>
            </a:extLst>
          </p:cNvPr>
          <p:cNvSpPr txBox="1"/>
          <p:nvPr/>
        </p:nvSpPr>
        <p:spPr>
          <a:xfrm>
            <a:off x="4451544" y="4255720"/>
            <a:ext cx="3189877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ea typeface="+mn-lt"/>
                <a:cs typeface="+mn-lt"/>
              </a:rPr>
              <a:t>Limited set of policies that can't always be extended </a:t>
            </a:r>
            <a:endParaRPr lang="en-US"/>
          </a:p>
          <a:p>
            <a:pPr algn="ctr"/>
            <a:r>
              <a:rPr lang="en-US" dirty="0">
                <a:ea typeface="+mn-lt"/>
                <a:cs typeface="+mn-lt"/>
              </a:rPr>
              <a:t>(e.g., </a:t>
            </a:r>
            <a:r>
              <a:rPr lang="en-US" dirty="0" err="1">
                <a:ea typeface="+mn-lt"/>
                <a:cs typeface="+mn-lt"/>
              </a:rPr>
              <a:t>LineFS</a:t>
            </a:r>
            <a:r>
              <a:rPr lang="en-US" dirty="0">
                <a:ea typeface="+mn-lt"/>
                <a:cs typeface="+mn-lt"/>
              </a:rPr>
              <a:t>  doesn't support data operators)</a:t>
            </a:r>
          </a:p>
        </p:txBody>
      </p:sp>
      <p:sp>
        <p:nvSpPr>
          <p:cNvPr id="29" name="TextBox 19">
            <a:extLst>
              <a:ext uri="{FF2B5EF4-FFF2-40B4-BE49-F238E27FC236}">
                <a16:creationId xmlns:a16="http://schemas.microsoft.com/office/drawing/2014/main" id="{82E0870E-5DA3-88FE-10AE-FC5871DA1A73}"/>
              </a:ext>
            </a:extLst>
          </p:cNvPr>
          <p:cNvSpPr txBox="1"/>
          <p:nvPr/>
        </p:nvSpPr>
        <p:spPr>
          <a:xfrm>
            <a:off x="7888688" y="4296015"/>
            <a:ext cx="386518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Upgrading code is aggressive and requires system reboot, shutting down all running apps.</a:t>
            </a:r>
          </a:p>
        </p:txBody>
      </p:sp>
      <p:sp>
        <p:nvSpPr>
          <p:cNvPr id="31" name="TextBox 19">
            <a:extLst>
              <a:ext uri="{FF2B5EF4-FFF2-40B4-BE49-F238E27FC236}">
                <a16:creationId xmlns:a16="http://schemas.microsoft.com/office/drawing/2014/main" id="{57A88332-6BBC-0A7C-EAF3-9E3F92039F24}"/>
              </a:ext>
            </a:extLst>
          </p:cNvPr>
          <p:cNvSpPr txBox="1"/>
          <p:nvPr/>
        </p:nvSpPr>
        <p:spPr>
          <a:xfrm>
            <a:off x="7888489" y="5219968"/>
            <a:ext cx="3858294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For this reason, I/O code is almost never updated after deployment</a:t>
            </a:r>
          </a:p>
        </p:txBody>
      </p:sp>
      <p:pic>
        <p:nvPicPr>
          <p:cNvPr id="14" name="Picture 13" descr="Office Bag Icon PNG &amp; SVG Design For T-Shirts">
            <a:extLst>
              <a:ext uri="{FF2B5EF4-FFF2-40B4-BE49-F238E27FC236}">
                <a16:creationId xmlns:a16="http://schemas.microsoft.com/office/drawing/2014/main" id="{0D74AD32-5F4B-AED5-259C-CC7D44F5E4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227" y="1612737"/>
            <a:ext cx="1054502" cy="1054502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D3ADE21-4A47-FD02-9293-07ACB6D92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9915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6546FB-CA98-F15E-B2D6-3C5ADEE66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C9E2F-84F7-4F84-E683-C628FB6DF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Limitations of Modern I/O Stacks for AI</a:t>
            </a:r>
          </a:p>
        </p:txBody>
      </p:sp>
      <p:sp>
        <p:nvSpPr>
          <p:cNvPr id="5" name="TextBox 19">
            <a:extLst>
              <a:ext uri="{FF2B5EF4-FFF2-40B4-BE49-F238E27FC236}">
                <a16:creationId xmlns:a16="http://schemas.microsoft.com/office/drawing/2014/main" id="{CB0869A0-D477-968E-B4CE-0B384C29D4E3}"/>
              </a:ext>
            </a:extLst>
          </p:cNvPr>
          <p:cNvSpPr txBox="1"/>
          <p:nvPr/>
        </p:nvSpPr>
        <p:spPr>
          <a:xfrm>
            <a:off x="839047" y="2883007"/>
            <a:ext cx="3167062" cy="646331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ea typeface="+mn-lt"/>
                <a:cs typeface="+mn-lt"/>
              </a:rPr>
              <a:t>Assume a particular machine architecture</a:t>
            </a:r>
            <a:endParaRPr lang="en-US"/>
          </a:p>
        </p:txBody>
      </p:sp>
      <p:sp>
        <p:nvSpPr>
          <p:cNvPr id="6" name="TextBox 20">
            <a:extLst>
              <a:ext uri="{FF2B5EF4-FFF2-40B4-BE49-F238E27FC236}">
                <a16:creationId xmlns:a16="http://schemas.microsoft.com/office/drawing/2014/main" id="{A9B8EF1A-3031-F4DF-718C-5271EBFB0ADB}"/>
              </a:ext>
            </a:extLst>
          </p:cNvPr>
          <p:cNvSpPr txBox="1"/>
          <p:nvPr/>
        </p:nvSpPr>
        <p:spPr>
          <a:xfrm>
            <a:off x="8029111" y="2883007"/>
            <a:ext cx="3322198" cy="1477328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ea typeface="+mn-lt"/>
                <a:cs typeface="+mn-lt"/>
              </a:rPr>
              <a:t>Cannot be extended dynamically after deployment to address changing AI behaviors and hardware</a:t>
            </a:r>
          </a:p>
          <a:p>
            <a:pPr algn="ctr"/>
            <a:endParaRPr lang="en-US"/>
          </a:p>
        </p:txBody>
      </p:sp>
      <p:sp>
        <p:nvSpPr>
          <p:cNvPr id="4" name="TextBox 19">
            <a:extLst>
              <a:ext uri="{FF2B5EF4-FFF2-40B4-BE49-F238E27FC236}">
                <a16:creationId xmlns:a16="http://schemas.microsoft.com/office/drawing/2014/main" id="{38BC9E92-3DBC-7147-FA13-8F3897BF508A}"/>
              </a:ext>
            </a:extLst>
          </p:cNvPr>
          <p:cNvSpPr txBox="1"/>
          <p:nvPr/>
        </p:nvSpPr>
        <p:spPr>
          <a:xfrm>
            <a:off x="4452843" y="2883007"/>
            <a:ext cx="3167062" cy="92333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ea typeface="+mn-lt"/>
                <a:cs typeface="+mn-lt"/>
              </a:rPr>
              <a:t>Come with a rigid set of tightly coupled features that do not address all AI I/O needs</a:t>
            </a:r>
            <a:endParaRPr lang="en-US"/>
          </a:p>
        </p:txBody>
      </p:sp>
      <p:sp>
        <p:nvSpPr>
          <p:cNvPr id="3" name="TextBox 19">
            <a:extLst>
              <a:ext uri="{FF2B5EF4-FFF2-40B4-BE49-F238E27FC236}">
                <a16:creationId xmlns:a16="http://schemas.microsoft.com/office/drawing/2014/main" id="{CC50BA34-A23C-9F59-7F70-DE9305666DB7}"/>
              </a:ext>
            </a:extLst>
          </p:cNvPr>
          <p:cNvSpPr txBox="1"/>
          <p:nvPr/>
        </p:nvSpPr>
        <p:spPr>
          <a:xfrm>
            <a:off x="829921" y="4257686"/>
            <a:ext cx="3167062" cy="94158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May simply not function across machines</a:t>
            </a:r>
          </a:p>
          <a:p>
            <a:pPr algn="ctr"/>
            <a:r>
              <a:rPr lang="en-US"/>
              <a:t>(e.g., LineFS needs </a:t>
            </a:r>
            <a:r>
              <a:rPr lang="en-US" err="1"/>
              <a:t>SmartNIC</a:t>
            </a:r>
            <a:r>
              <a:rPr lang="en-US"/>
              <a:t>)</a:t>
            </a:r>
          </a:p>
        </p:txBody>
      </p:sp>
      <p:sp>
        <p:nvSpPr>
          <p:cNvPr id="7" name="TextBox 19">
            <a:extLst>
              <a:ext uri="{FF2B5EF4-FFF2-40B4-BE49-F238E27FC236}">
                <a16:creationId xmlns:a16="http://schemas.microsoft.com/office/drawing/2014/main" id="{D9667BC6-A2DF-2781-4C1C-B3D67797B364}"/>
              </a:ext>
            </a:extLst>
          </p:cNvPr>
          <p:cNvSpPr txBox="1"/>
          <p:nvPr/>
        </p:nvSpPr>
        <p:spPr>
          <a:xfrm>
            <a:off x="829921" y="5197637"/>
            <a:ext cx="3167062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Won't include all hardware on the machine</a:t>
            </a:r>
          </a:p>
          <a:p>
            <a:pPr algn="ctr"/>
            <a:r>
              <a:rPr lang="en-US"/>
              <a:t>(e.g., Hermes can't use CSD)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5344438-F172-9A8C-7C14-75D5DC805A3F}"/>
              </a:ext>
            </a:extLst>
          </p:cNvPr>
          <p:cNvSpPr/>
          <p:nvPr/>
        </p:nvSpPr>
        <p:spPr>
          <a:xfrm>
            <a:off x="4370838" y="1325947"/>
            <a:ext cx="3301571" cy="53910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2" name="Google Shape;291;g1863ef439b8_3_521">
            <a:extLst>
              <a:ext uri="{FF2B5EF4-FFF2-40B4-BE49-F238E27FC236}">
                <a16:creationId xmlns:a16="http://schemas.microsoft.com/office/drawing/2014/main" id="{57739AE4-A56A-69C0-5ACA-E26875C90FD2}"/>
              </a:ext>
            </a:extLst>
          </p:cNvPr>
          <p:cNvGrpSpPr/>
          <p:nvPr/>
        </p:nvGrpSpPr>
        <p:grpSpPr>
          <a:xfrm>
            <a:off x="5306879" y="1411812"/>
            <a:ext cx="1460400" cy="1460400"/>
            <a:chOff x="931083" y="2429333"/>
            <a:chExt cx="1460400" cy="1460400"/>
          </a:xfrm>
        </p:grpSpPr>
        <p:sp>
          <p:nvSpPr>
            <p:cNvPr id="10" name="Google Shape;292;g1863ef439b8_3_521">
              <a:extLst>
                <a:ext uri="{FF2B5EF4-FFF2-40B4-BE49-F238E27FC236}">
                  <a16:creationId xmlns:a16="http://schemas.microsoft.com/office/drawing/2014/main" id="{5B85BC5B-3409-565B-9131-3990450F24F8}"/>
                </a:ext>
              </a:extLst>
            </p:cNvPr>
            <p:cNvSpPr/>
            <p:nvPr/>
          </p:nvSpPr>
          <p:spPr>
            <a:xfrm>
              <a:off x="931083" y="2429333"/>
              <a:ext cx="1460400" cy="1460400"/>
            </a:xfrm>
            <a:prstGeom prst="flowChartConnector">
              <a:avLst/>
            </a:prstGeom>
            <a:solidFill>
              <a:srgbClr val="EA9999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pic>
          <p:nvPicPr>
            <p:cNvPr id="11" name="Google Shape;293;g1863ef439b8_3_521">
              <a:extLst>
                <a:ext uri="{FF2B5EF4-FFF2-40B4-BE49-F238E27FC236}">
                  <a16:creationId xmlns:a16="http://schemas.microsoft.com/office/drawing/2014/main" id="{324A2EA9-1A95-2B7D-8F20-7199D10B1457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019071" y="2517333"/>
              <a:ext cx="1284400" cy="12844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oogle Shape;189;g1863ef439b8_3_14">
            <a:extLst>
              <a:ext uri="{FF2B5EF4-FFF2-40B4-BE49-F238E27FC236}">
                <a16:creationId xmlns:a16="http://schemas.microsoft.com/office/drawing/2014/main" id="{5CD613E6-C0BD-E843-D86D-DC17B007602F}"/>
              </a:ext>
            </a:extLst>
          </p:cNvPr>
          <p:cNvGrpSpPr/>
          <p:nvPr/>
        </p:nvGrpSpPr>
        <p:grpSpPr>
          <a:xfrm>
            <a:off x="8960517" y="1411564"/>
            <a:ext cx="1460400" cy="1460400"/>
            <a:chOff x="7581458" y="1744683"/>
            <a:chExt cx="1460400" cy="1460400"/>
          </a:xfrm>
        </p:grpSpPr>
        <p:sp>
          <p:nvSpPr>
            <p:cNvPr id="19" name="Google Shape;191;g1863ef439b8_3_14">
              <a:extLst>
                <a:ext uri="{FF2B5EF4-FFF2-40B4-BE49-F238E27FC236}">
                  <a16:creationId xmlns:a16="http://schemas.microsoft.com/office/drawing/2014/main" id="{3FDEEECC-17A7-F4EB-5805-C245CFF97EB9}"/>
                </a:ext>
              </a:extLst>
            </p:cNvPr>
            <p:cNvSpPr/>
            <p:nvPr/>
          </p:nvSpPr>
          <p:spPr>
            <a:xfrm>
              <a:off x="7581458" y="1744683"/>
              <a:ext cx="1460400" cy="1460400"/>
            </a:xfrm>
            <a:prstGeom prst="flowChartConnector">
              <a:avLst/>
            </a:prstGeom>
            <a:solidFill>
              <a:srgbClr val="EA9999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sp>
          <p:nvSpPr>
            <p:cNvPr id="17" name="Google Shape;193;g1863ef439b8_3_14">
              <a:extLst>
                <a:ext uri="{FF2B5EF4-FFF2-40B4-BE49-F238E27FC236}">
                  <a16:creationId xmlns:a16="http://schemas.microsoft.com/office/drawing/2014/main" id="{4C62AFF2-5352-B790-EDEC-E6B63BBE6F15}"/>
                </a:ext>
              </a:extLst>
            </p:cNvPr>
            <p:cNvSpPr/>
            <p:nvPr/>
          </p:nvSpPr>
          <p:spPr>
            <a:xfrm>
              <a:off x="7962475" y="1895675"/>
              <a:ext cx="669600" cy="81750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94;g1863ef439b8_3_14">
              <a:extLst>
                <a:ext uri="{FF2B5EF4-FFF2-40B4-BE49-F238E27FC236}">
                  <a16:creationId xmlns:a16="http://schemas.microsoft.com/office/drawing/2014/main" id="{2280A336-4902-462B-6B21-87651D204C34}"/>
                </a:ext>
              </a:extLst>
            </p:cNvPr>
            <p:cNvSpPr/>
            <p:nvPr/>
          </p:nvSpPr>
          <p:spPr>
            <a:xfrm>
              <a:off x="7857325" y="2770025"/>
              <a:ext cx="879900" cy="149100"/>
            </a:xfrm>
            <a:prstGeom prst="rect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" name="Google Shape;191;g1863ef439b8_3_14">
            <a:extLst>
              <a:ext uri="{FF2B5EF4-FFF2-40B4-BE49-F238E27FC236}">
                <a16:creationId xmlns:a16="http://schemas.microsoft.com/office/drawing/2014/main" id="{3C6C4F0E-7984-AF33-4D3B-164AB4A3B7E6}"/>
              </a:ext>
            </a:extLst>
          </p:cNvPr>
          <p:cNvSpPr/>
          <p:nvPr/>
        </p:nvSpPr>
        <p:spPr>
          <a:xfrm>
            <a:off x="1691858" y="1411564"/>
            <a:ext cx="1460400" cy="1460400"/>
          </a:xfrm>
          <a:prstGeom prst="flowChartConnector">
            <a:avLst/>
          </a:prstGeom>
          <a:solidFill>
            <a:srgbClr val="EA9999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27" name="TextBox 19">
            <a:extLst>
              <a:ext uri="{FF2B5EF4-FFF2-40B4-BE49-F238E27FC236}">
                <a16:creationId xmlns:a16="http://schemas.microsoft.com/office/drawing/2014/main" id="{ACC322A0-6DC8-CF00-60F5-C791A6A6D8D3}"/>
              </a:ext>
            </a:extLst>
          </p:cNvPr>
          <p:cNvSpPr txBox="1"/>
          <p:nvPr/>
        </p:nvSpPr>
        <p:spPr>
          <a:xfrm>
            <a:off x="4451544" y="4255720"/>
            <a:ext cx="3189877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ea typeface="+mn-lt"/>
                <a:cs typeface="+mn-lt"/>
              </a:rPr>
              <a:t>Limited set of policies that can't always be extended </a:t>
            </a:r>
            <a:endParaRPr lang="en-US"/>
          </a:p>
          <a:p>
            <a:pPr algn="ctr"/>
            <a:r>
              <a:rPr lang="en-US" dirty="0">
                <a:ea typeface="+mn-lt"/>
                <a:cs typeface="+mn-lt"/>
              </a:rPr>
              <a:t>(e.g., </a:t>
            </a:r>
            <a:r>
              <a:rPr lang="en-US" dirty="0" err="1">
                <a:ea typeface="+mn-lt"/>
                <a:cs typeface="+mn-lt"/>
              </a:rPr>
              <a:t>LineFS</a:t>
            </a:r>
            <a:r>
              <a:rPr lang="en-US" dirty="0">
                <a:ea typeface="+mn-lt"/>
                <a:cs typeface="+mn-lt"/>
              </a:rPr>
              <a:t>  doesn't support data operators)</a:t>
            </a:r>
          </a:p>
        </p:txBody>
      </p:sp>
      <p:sp>
        <p:nvSpPr>
          <p:cNvPr id="29" name="TextBox 19">
            <a:extLst>
              <a:ext uri="{FF2B5EF4-FFF2-40B4-BE49-F238E27FC236}">
                <a16:creationId xmlns:a16="http://schemas.microsoft.com/office/drawing/2014/main" id="{4F2BB93D-4905-16D2-ACB3-E75B9F1BD4D9}"/>
              </a:ext>
            </a:extLst>
          </p:cNvPr>
          <p:cNvSpPr txBox="1"/>
          <p:nvPr/>
        </p:nvSpPr>
        <p:spPr>
          <a:xfrm>
            <a:off x="7888688" y="4296015"/>
            <a:ext cx="386518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Upgrading code is aggressive and requires system reboot, shutting down all running apps.</a:t>
            </a:r>
          </a:p>
        </p:txBody>
      </p:sp>
      <p:sp>
        <p:nvSpPr>
          <p:cNvPr id="31" name="TextBox 19">
            <a:extLst>
              <a:ext uri="{FF2B5EF4-FFF2-40B4-BE49-F238E27FC236}">
                <a16:creationId xmlns:a16="http://schemas.microsoft.com/office/drawing/2014/main" id="{D785CAB6-4265-51DA-9E96-6DFEAAE4DB36}"/>
              </a:ext>
            </a:extLst>
          </p:cNvPr>
          <p:cNvSpPr txBox="1"/>
          <p:nvPr/>
        </p:nvSpPr>
        <p:spPr>
          <a:xfrm>
            <a:off x="7888489" y="5219968"/>
            <a:ext cx="3858294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For this reason, I/O code is almost never updated after deployment</a:t>
            </a:r>
          </a:p>
        </p:txBody>
      </p:sp>
      <p:pic>
        <p:nvPicPr>
          <p:cNvPr id="14" name="Picture 13" descr="Office Bag Icon PNG &amp; SVG Design For T-Shirts">
            <a:extLst>
              <a:ext uri="{FF2B5EF4-FFF2-40B4-BE49-F238E27FC236}">
                <a16:creationId xmlns:a16="http://schemas.microsoft.com/office/drawing/2014/main" id="{C168A192-A14C-998D-D16C-7BBF2F30CB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227" y="1612737"/>
            <a:ext cx="1054502" cy="1054502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8096F26-F86A-48DF-7904-9313126E4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5372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955B4-848A-2EC5-65CC-514EF7B4A3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7F0B3-9083-14A0-5781-BADE9C0EE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Limitations of Modern I/O Stacks for AI</a:t>
            </a:r>
          </a:p>
        </p:txBody>
      </p:sp>
      <p:sp>
        <p:nvSpPr>
          <p:cNvPr id="5" name="TextBox 19">
            <a:extLst>
              <a:ext uri="{FF2B5EF4-FFF2-40B4-BE49-F238E27FC236}">
                <a16:creationId xmlns:a16="http://schemas.microsoft.com/office/drawing/2014/main" id="{B8D78D51-69B1-F38C-0C03-BF694FA98203}"/>
              </a:ext>
            </a:extLst>
          </p:cNvPr>
          <p:cNvSpPr txBox="1"/>
          <p:nvPr/>
        </p:nvSpPr>
        <p:spPr>
          <a:xfrm>
            <a:off x="839047" y="2883007"/>
            <a:ext cx="3167062" cy="646331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ea typeface="+mn-lt"/>
                <a:cs typeface="+mn-lt"/>
              </a:rPr>
              <a:t>Assume a particular machine architecture</a:t>
            </a:r>
            <a:endParaRPr lang="en-US"/>
          </a:p>
        </p:txBody>
      </p:sp>
      <p:sp>
        <p:nvSpPr>
          <p:cNvPr id="6" name="TextBox 20">
            <a:extLst>
              <a:ext uri="{FF2B5EF4-FFF2-40B4-BE49-F238E27FC236}">
                <a16:creationId xmlns:a16="http://schemas.microsoft.com/office/drawing/2014/main" id="{1E136F0F-8547-9BEA-8218-51786DAEE18D}"/>
              </a:ext>
            </a:extLst>
          </p:cNvPr>
          <p:cNvSpPr txBox="1"/>
          <p:nvPr/>
        </p:nvSpPr>
        <p:spPr>
          <a:xfrm>
            <a:off x="8029111" y="2883007"/>
            <a:ext cx="3322198" cy="1477328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ea typeface="+mn-lt"/>
                <a:cs typeface="+mn-lt"/>
              </a:rPr>
              <a:t>Cannot be extended dynamically after deployment to address changing AI behaviors and hardware</a:t>
            </a:r>
          </a:p>
          <a:p>
            <a:pPr algn="ctr"/>
            <a:endParaRPr lang="en-US"/>
          </a:p>
        </p:txBody>
      </p:sp>
      <p:sp>
        <p:nvSpPr>
          <p:cNvPr id="4" name="TextBox 19">
            <a:extLst>
              <a:ext uri="{FF2B5EF4-FFF2-40B4-BE49-F238E27FC236}">
                <a16:creationId xmlns:a16="http://schemas.microsoft.com/office/drawing/2014/main" id="{E50FD67B-9D54-5228-2555-052542DDCCEF}"/>
              </a:ext>
            </a:extLst>
          </p:cNvPr>
          <p:cNvSpPr txBox="1"/>
          <p:nvPr/>
        </p:nvSpPr>
        <p:spPr>
          <a:xfrm>
            <a:off x="4452843" y="2883007"/>
            <a:ext cx="3167062" cy="92333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ea typeface="+mn-lt"/>
                <a:cs typeface="+mn-lt"/>
              </a:rPr>
              <a:t>Come with a rigid set of tightly coupled features that do not address all AI I/O needs</a:t>
            </a:r>
            <a:endParaRPr lang="en-US"/>
          </a:p>
        </p:txBody>
      </p:sp>
      <p:sp>
        <p:nvSpPr>
          <p:cNvPr id="3" name="TextBox 19">
            <a:extLst>
              <a:ext uri="{FF2B5EF4-FFF2-40B4-BE49-F238E27FC236}">
                <a16:creationId xmlns:a16="http://schemas.microsoft.com/office/drawing/2014/main" id="{212B6EB8-1E82-5BB4-21C2-93506E2E893B}"/>
              </a:ext>
            </a:extLst>
          </p:cNvPr>
          <p:cNvSpPr txBox="1"/>
          <p:nvPr/>
        </p:nvSpPr>
        <p:spPr>
          <a:xfrm>
            <a:off x="829921" y="4257686"/>
            <a:ext cx="3167062" cy="94158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May simply not function across machines</a:t>
            </a:r>
          </a:p>
          <a:p>
            <a:pPr algn="ctr"/>
            <a:r>
              <a:rPr lang="en-US"/>
              <a:t>(e.g., LineFS needs </a:t>
            </a:r>
            <a:r>
              <a:rPr lang="en-US" err="1"/>
              <a:t>SmartNIC</a:t>
            </a:r>
            <a:r>
              <a:rPr lang="en-US"/>
              <a:t>)</a:t>
            </a:r>
          </a:p>
        </p:txBody>
      </p:sp>
      <p:sp>
        <p:nvSpPr>
          <p:cNvPr id="7" name="TextBox 19">
            <a:extLst>
              <a:ext uri="{FF2B5EF4-FFF2-40B4-BE49-F238E27FC236}">
                <a16:creationId xmlns:a16="http://schemas.microsoft.com/office/drawing/2014/main" id="{8AC7580B-0239-5912-F72A-85C2F28C5B3F}"/>
              </a:ext>
            </a:extLst>
          </p:cNvPr>
          <p:cNvSpPr txBox="1"/>
          <p:nvPr/>
        </p:nvSpPr>
        <p:spPr>
          <a:xfrm>
            <a:off x="829921" y="5197637"/>
            <a:ext cx="3167062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Won't include all hardware on the machine</a:t>
            </a:r>
          </a:p>
          <a:p>
            <a:pPr algn="ctr"/>
            <a:r>
              <a:rPr lang="en-US"/>
              <a:t>(e.g., Hermes can't use CSD)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E8C0781-1A95-C52B-4165-6FA62D05C8FB}"/>
              </a:ext>
            </a:extLst>
          </p:cNvPr>
          <p:cNvSpPr/>
          <p:nvPr/>
        </p:nvSpPr>
        <p:spPr>
          <a:xfrm>
            <a:off x="7811972" y="1316239"/>
            <a:ext cx="4092692" cy="531822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2" name="Google Shape;291;g1863ef439b8_3_521">
            <a:extLst>
              <a:ext uri="{FF2B5EF4-FFF2-40B4-BE49-F238E27FC236}">
                <a16:creationId xmlns:a16="http://schemas.microsoft.com/office/drawing/2014/main" id="{3442F073-FE44-6328-C280-6652EC66F4BF}"/>
              </a:ext>
            </a:extLst>
          </p:cNvPr>
          <p:cNvGrpSpPr/>
          <p:nvPr/>
        </p:nvGrpSpPr>
        <p:grpSpPr>
          <a:xfrm>
            <a:off x="5306879" y="1411812"/>
            <a:ext cx="1460400" cy="1460400"/>
            <a:chOff x="931083" y="2429333"/>
            <a:chExt cx="1460400" cy="1460400"/>
          </a:xfrm>
        </p:grpSpPr>
        <p:sp>
          <p:nvSpPr>
            <p:cNvPr id="10" name="Google Shape;292;g1863ef439b8_3_521">
              <a:extLst>
                <a:ext uri="{FF2B5EF4-FFF2-40B4-BE49-F238E27FC236}">
                  <a16:creationId xmlns:a16="http://schemas.microsoft.com/office/drawing/2014/main" id="{889E9152-6062-59F8-A451-E15166B6D566}"/>
                </a:ext>
              </a:extLst>
            </p:cNvPr>
            <p:cNvSpPr/>
            <p:nvPr/>
          </p:nvSpPr>
          <p:spPr>
            <a:xfrm>
              <a:off x="931083" y="2429333"/>
              <a:ext cx="1460400" cy="1460400"/>
            </a:xfrm>
            <a:prstGeom prst="flowChartConnector">
              <a:avLst/>
            </a:prstGeom>
            <a:solidFill>
              <a:srgbClr val="EA9999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pic>
          <p:nvPicPr>
            <p:cNvPr id="11" name="Google Shape;293;g1863ef439b8_3_521">
              <a:extLst>
                <a:ext uri="{FF2B5EF4-FFF2-40B4-BE49-F238E27FC236}">
                  <a16:creationId xmlns:a16="http://schemas.microsoft.com/office/drawing/2014/main" id="{7711FE2D-7590-3D50-DC0E-17BF2336FE50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019071" y="2517333"/>
              <a:ext cx="1284400" cy="12844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oogle Shape;189;g1863ef439b8_3_14">
            <a:extLst>
              <a:ext uri="{FF2B5EF4-FFF2-40B4-BE49-F238E27FC236}">
                <a16:creationId xmlns:a16="http://schemas.microsoft.com/office/drawing/2014/main" id="{9510B938-AE8C-9D1B-254E-9DCA2FA0E316}"/>
              </a:ext>
            </a:extLst>
          </p:cNvPr>
          <p:cNvGrpSpPr/>
          <p:nvPr/>
        </p:nvGrpSpPr>
        <p:grpSpPr>
          <a:xfrm>
            <a:off x="8960517" y="1411564"/>
            <a:ext cx="1460400" cy="1460400"/>
            <a:chOff x="7581458" y="1744683"/>
            <a:chExt cx="1460400" cy="1460400"/>
          </a:xfrm>
        </p:grpSpPr>
        <p:sp>
          <p:nvSpPr>
            <p:cNvPr id="19" name="Google Shape;191;g1863ef439b8_3_14">
              <a:extLst>
                <a:ext uri="{FF2B5EF4-FFF2-40B4-BE49-F238E27FC236}">
                  <a16:creationId xmlns:a16="http://schemas.microsoft.com/office/drawing/2014/main" id="{9AC5CB5B-4361-8E86-296D-8FC84D61C82F}"/>
                </a:ext>
              </a:extLst>
            </p:cNvPr>
            <p:cNvSpPr/>
            <p:nvPr/>
          </p:nvSpPr>
          <p:spPr>
            <a:xfrm>
              <a:off x="7581458" y="1744683"/>
              <a:ext cx="1460400" cy="1460400"/>
            </a:xfrm>
            <a:prstGeom prst="flowChartConnector">
              <a:avLst/>
            </a:prstGeom>
            <a:solidFill>
              <a:srgbClr val="EA9999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sp>
          <p:nvSpPr>
            <p:cNvPr id="17" name="Google Shape;193;g1863ef439b8_3_14">
              <a:extLst>
                <a:ext uri="{FF2B5EF4-FFF2-40B4-BE49-F238E27FC236}">
                  <a16:creationId xmlns:a16="http://schemas.microsoft.com/office/drawing/2014/main" id="{6DB9EDE7-4725-998C-2A30-A8CA5A7C4B6C}"/>
                </a:ext>
              </a:extLst>
            </p:cNvPr>
            <p:cNvSpPr/>
            <p:nvPr/>
          </p:nvSpPr>
          <p:spPr>
            <a:xfrm>
              <a:off x="7962475" y="1895675"/>
              <a:ext cx="669600" cy="81750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94;g1863ef439b8_3_14">
              <a:extLst>
                <a:ext uri="{FF2B5EF4-FFF2-40B4-BE49-F238E27FC236}">
                  <a16:creationId xmlns:a16="http://schemas.microsoft.com/office/drawing/2014/main" id="{6D8CCAF1-016E-1E5A-3E1B-5E5FB306A32B}"/>
                </a:ext>
              </a:extLst>
            </p:cNvPr>
            <p:cNvSpPr/>
            <p:nvPr/>
          </p:nvSpPr>
          <p:spPr>
            <a:xfrm>
              <a:off x="7857325" y="2770025"/>
              <a:ext cx="879900" cy="149100"/>
            </a:xfrm>
            <a:prstGeom prst="rect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" name="Google Shape;191;g1863ef439b8_3_14">
            <a:extLst>
              <a:ext uri="{FF2B5EF4-FFF2-40B4-BE49-F238E27FC236}">
                <a16:creationId xmlns:a16="http://schemas.microsoft.com/office/drawing/2014/main" id="{133790EA-12FC-1E59-2A5B-E96775DF64B5}"/>
              </a:ext>
            </a:extLst>
          </p:cNvPr>
          <p:cNvSpPr/>
          <p:nvPr/>
        </p:nvSpPr>
        <p:spPr>
          <a:xfrm>
            <a:off x="1691858" y="1411564"/>
            <a:ext cx="1460400" cy="1460400"/>
          </a:xfrm>
          <a:prstGeom prst="flowChartConnector">
            <a:avLst/>
          </a:prstGeom>
          <a:solidFill>
            <a:srgbClr val="EA9999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27" name="TextBox 19">
            <a:extLst>
              <a:ext uri="{FF2B5EF4-FFF2-40B4-BE49-F238E27FC236}">
                <a16:creationId xmlns:a16="http://schemas.microsoft.com/office/drawing/2014/main" id="{D2A5153E-D256-88FB-43ED-438D8F71E102}"/>
              </a:ext>
            </a:extLst>
          </p:cNvPr>
          <p:cNvSpPr txBox="1"/>
          <p:nvPr/>
        </p:nvSpPr>
        <p:spPr>
          <a:xfrm>
            <a:off x="4451544" y="4255720"/>
            <a:ext cx="3189877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ea typeface="+mn-lt"/>
                <a:cs typeface="+mn-lt"/>
              </a:rPr>
              <a:t>Limited set of policies that can't always be extended </a:t>
            </a:r>
            <a:endParaRPr lang="en-US"/>
          </a:p>
          <a:p>
            <a:pPr algn="ctr"/>
            <a:r>
              <a:rPr lang="en-US" dirty="0">
                <a:ea typeface="+mn-lt"/>
                <a:cs typeface="+mn-lt"/>
              </a:rPr>
              <a:t>(e.g., </a:t>
            </a:r>
            <a:r>
              <a:rPr lang="en-US" dirty="0" err="1">
                <a:ea typeface="+mn-lt"/>
                <a:cs typeface="+mn-lt"/>
              </a:rPr>
              <a:t>LineFS</a:t>
            </a:r>
            <a:r>
              <a:rPr lang="en-US" dirty="0">
                <a:ea typeface="+mn-lt"/>
                <a:cs typeface="+mn-lt"/>
              </a:rPr>
              <a:t>  doesn't support data operators)</a:t>
            </a:r>
          </a:p>
        </p:txBody>
      </p:sp>
      <p:sp>
        <p:nvSpPr>
          <p:cNvPr id="29" name="TextBox 19">
            <a:extLst>
              <a:ext uri="{FF2B5EF4-FFF2-40B4-BE49-F238E27FC236}">
                <a16:creationId xmlns:a16="http://schemas.microsoft.com/office/drawing/2014/main" id="{082DCCAE-8F1F-5CF7-5D30-A67C886B1D8D}"/>
              </a:ext>
            </a:extLst>
          </p:cNvPr>
          <p:cNvSpPr txBox="1"/>
          <p:nvPr/>
        </p:nvSpPr>
        <p:spPr>
          <a:xfrm>
            <a:off x="7888688" y="4296015"/>
            <a:ext cx="386518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Upgrading code is aggressive and requires system reboot, shutting down all running apps.</a:t>
            </a:r>
          </a:p>
        </p:txBody>
      </p:sp>
      <p:sp>
        <p:nvSpPr>
          <p:cNvPr id="31" name="TextBox 19">
            <a:extLst>
              <a:ext uri="{FF2B5EF4-FFF2-40B4-BE49-F238E27FC236}">
                <a16:creationId xmlns:a16="http://schemas.microsoft.com/office/drawing/2014/main" id="{DDDDA7D0-0948-1D5C-4E73-1FB55BD97A88}"/>
              </a:ext>
            </a:extLst>
          </p:cNvPr>
          <p:cNvSpPr txBox="1"/>
          <p:nvPr/>
        </p:nvSpPr>
        <p:spPr>
          <a:xfrm>
            <a:off x="7888489" y="5219968"/>
            <a:ext cx="3858294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For this reason, I/O code is almost never updated after deployment</a:t>
            </a:r>
          </a:p>
        </p:txBody>
      </p:sp>
      <p:pic>
        <p:nvPicPr>
          <p:cNvPr id="14" name="Picture 13" descr="Office Bag Icon PNG &amp; SVG Design For T-Shirts">
            <a:extLst>
              <a:ext uri="{FF2B5EF4-FFF2-40B4-BE49-F238E27FC236}">
                <a16:creationId xmlns:a16="http://schemas.microsoft.com/office/drawing/2014/main" id="{7B854365-7E5E-495A-FA6F-F9CA274FE9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227" y="1612737"/>
            <a:ext cx="1054502" cy="1054502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945FDE0-6380-0539-FD72-42052B078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2828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A86B8-C2CE-5F5B-0AE0-1A9144651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Research Question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0E846A-CC19-5109-E7DB-BC36A6DA4A9C}"/>
              </a:ext>
            </a:extLst>
          </p:cNvPr>
          <p:cNvSpPr txBox="1"/>
          <p:nvPr/>
        </p:nvSpPr>
        <p:spPr>
          <a:xfrm>
            <a:off x="1814513" y="2952750"/>
            <a:ext cx="8558212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>
                <a:ea typeface="+mn-lt"/>
                <a:cs typeface="+mn-lt"/>
              </a:rPr>
              <a:t>How do we improve I/O stack development methodologies to account for rapid evolution in hardware and AI I/O requirements?</a:t>
            </a:r>
            <a:endParaRPr lang="en-US">
              <a:ea typeface="+mn-lt"/>
              <a:cs typeface="+mn-lt"/>
            </a:endParaRPr>
          </a:p>
        </p:txBody>
      </p:sp>
      <p:grpSp>
        <p:nvGrpSpPr>
          <p:cNvPr id="8" name="Google Shape;181;g1863ef439b8_3_14">
            <a:extLst>
              <a:ext uri="{FF2B5EF4-FFF2-40B4-BE49-F238E27FC236}">
                <a16:creationId xmlns:a16="http://schemas.microsoft.com/office/drawing/2014/main" id="{D4DDF63E-C582-54F0-5751-E2B4026A0638}"/>
              </a:ext>
            </a:extLst>
          </p:cNvPr>
          <p:cNvGrpSpPr/>
          <p:nvPr/>
        </p:nvGrpSpPr>
        <p:grpSpPr>
          <a:xfrm>
            <a:off x="5164794" y="4488998"/>
            <a:ext cx="1460400" cy="1460400"/>
            <a:chOff x="3335346" y="1813458"/>
            <a:chExt cx="1460400" cy="1460400"/>
          </a:xfrm>
        </p:grpSpPr>
        <p:sp>
          <p:nvSpPr>
            <p:cNvPr id="4" name="Google Shape;182;g1863ef439b8_3_14">
              <a:extLst>
                <a:ext uri="{FF2B5EF4-FFF2-40B4-BE49-F238E27FC236}">
                  <a16:creationId xmlns:a16="http://schemas.microsoft.com/office/drawing/2014/main" id="{C31950F8-1479-6B2D-8CB2-88414ED69C54}"/>
                </a:ext>
              </a:extLst>
            </p:cNvPr>
            <p:cNvSpPr/>
            <p:nvPr/>
          </p:nvSpPr>
          <p:spPr>
            <a:xfrm>
              <a:off x="3335346" y="1813458"/>
              <a:ext cx="1460400" cy="1460400"/>
            </a:xfrm>
            <a:prstGeom prst="flowChartConnector">
              <a:avLst/>
            </a:prstGeom>
            <a:solidFill>
              <a:srgbClr val="EA9999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pic>
          <p:nvPicPr>
            <p:cNvPr id="7" name="Google Shape;184;g1863ef439b8_3_14">
              <a:extLst>
                <a:ext uri="{FF2B5EF4-FFF2-40B4-BE49-F238E27FC236}">
                  <a16:creationId xmlns:a16="http://schemas.microsoft.com/office/drawing/2014/main" id="{72BC02D5-F918-D8DF-F2E4-93B048AD8ACD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3510125" y="1994059"/>
              <a:ext cx="1129067" cy="112906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69C986-0970-C164-22DF-9A4BA655A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7887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EC1F5-66ED-DDBE-50DC-0D4E8B611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Challenges to Solve these Questions</a:t>
            </a:r>
          </a:p>
        </p:txBody>
      </p:sp>
      <p:grpSp>
        <p:nvGrpSpPr>
          <p:cNvPr id="7" name="Google Shape;181;g1863ef439b8_3_14">
            <a:extLst>
              <a:ext uri="{FF2B5EF4-FFF2-40B4-BE49-F238E27FC236}">
                <a16:creationId xmlns:a16="http://schemas.microsoft.com/office/drawing/2014/main" id="{887CC12B-564E-C0CC-6A02-C602B5CC958A}"/>
              </a:ext>
            </a:extLst>
          </p:cNvPr>
          <p:cNvGrpSpPr/>
          <p:nvPr/>
        </p:nvGrpSpPr>
        <p:grpSpPr>
          <a:xfrm>
            <a:off x="1378606" y="1355273"/>
            <a:ext cx="1460400" cy="1460400"/>
            <a:chOff x="3335346" y="1813458"/>
            <a:chExt cx="1460400" cy="1460400"/>
          </a:xfrm>
        </p:grpSpPr>
        <p:sp>
          <p:nvSpPr>
            <p:cNvPr id="5" name="Google Shape;182;g1863ef439b8_3_14">
              <a:extLst>
                <a:ext uri="{FF2B5EF4-FFF2-40B4-BE49-F238E27FC236}">
                  <a16:creationId xmlns:a16="http://schemas.microsoft.com/office/drawing/2014/main" id="{70463D8B-F0E6-2827-81CC-EB08A430BC09}"/>
                </a:ext>
              </a:extLst>
            </p:cNvPr>
            <p:cNvSpPr/>
            <p:nvPr/>
          </p:nvSpPr>
          <p:spPr>
            <a:xfrm>
              <a:off x="3335346" y="1813458"/>
              <a:ext cx="1460400" cy="1460400"/>
            </a:xfrm>
            <a:prstGeom prst="flowChartConnector">
              <a:avLst/>
            </a:prstGeom>
            <a:solidFill>
              <a:srgbClr val="EA9999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pic>
          <p:nvPicPr>
            <p:cNvPr id="6" name="Google Shape;184;g1863ef439b8_3_14">
              <a:extLst>
                <a:ext uri="{FF2B5EF4-FFF2-40B4-BE49-F238E27FC236}">
                  <a16:creationId xmlns:a16="http://schemas.microsoft.com/office/drawing/2014/main" id="{13CABD21-B3FC-E2F9-E333-643A53860E30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3510125" y="1994059"/>
              <a:ext cx="1129067" cy="112906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C11CF24A-E564-A701-7D9D-A5D62DD0E6CC}"/>
              </a:ext>
            </a:extLst>
          </p:cNvPr>
          <p:cNvSpPr txBox="1"/>
          <p:nvPr/>
        </p:nvSpPr>
        <p:spPr>
          <a:xfrm>
            <a:off x="523875" y="2814637"/>
            <a:ext cx="316706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ea typeface="+mn-lt"/>
                <a:cs typeface="+mn-lt"/>
              </a:rPr>
              <a:t>How do we improve I/O stack development methods?</a:t>
            </a:r>
          </a:p>
        </p:txBody>
      </p:sp>
      <p:sp>
        <p:nvSpPr>
          <p:cNvPr id="11" name="Google Shape;182;g1863ef439b8_3_14">
            <a:extLst>
              <a:ext uri="{FF2B5EF4-FFF2-40B4-BE49-F238E27FC236}">
                <a16:creationId xmlns:a16="http://schemas.microsoft.com/office/drawing/2014/main" id="{2391ADDD-035C-BAB3-0538-E685E2FDFD32}"/>
              </a:ext>
            </a:extLst>
          </p:cNvPr>
          <p:cNvSpPr/>
          <p:nvPr/>
        </p:nvSpPr>
        <p:spPr>
          <a:xfrm>
            <a:off x="5019701" y="1352678"/>
            <a:ext cx="1460400" cy="1460400"/>
          </a:xfrm>
          <a:prstGeom prst="flowChartConnector">
            <a:avLst/>
          </a:prstGeom>
          <a:solidFill>
            <a:srgbClr val="EA9999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70FC461-CEE4-38D3-413A-7C291E27DA29}"/>
              </a:ext>
            </a:extLst>
          </p:cNvPr>
          <p:cNvSpPr txBox="1"/>
          <p:nvPr/>
        </p:nvSpPr>
        <p:spPr>
          <a:xfrm>
            <a:off x="4165391" y="2814637"/>
            <a:ext cx="316706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ea typeface="+mn-lt"/>
                <a:cs typeface="+mn-lt"/>
              </a:rPr>
              <a:t>How do we mask the growing diversification of hardware?</a:t>
            </a:r>
          </a:p>
        </p:txBody>
      </p:sp>
      <p:sp>
        <p:nvSpPr>
          <p:cNvPr id="4" name="Google Shape;182;g1863ef439b8_3_14">
            <a:extLst>
              <a:ext uri="{FF2B5EF4-FFF2-40B4-BE49-F238E27FC236}">
                <a16:creationId xmlns:a16="http://schemas.microsoft.com/office/drawing/2014/main" id="{EAA10027-B1CE-9D96-3770-6433237A59FF}"/>
              </a:ext>
            </a:extLst>
          </p:cNvPr>
          <p:cNvSpPr/>
          <p:nvPr/>
        </p:nvSpPr>
        <p:spPr>
          <a:xfrm>
            <a:off x="8923012" y="1414961"/>
            <a:ext cx="1460400" cy="1460400"/>
          </a:xfrm>
          <a:prstGeom prst="flowChartConnector">
            <a:avLst/>
          </a:prstGeom>
          <a:solidFill>
            <a:srgbClr val="EA9999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pic>
        <p:nvPicPr>
          <p:cNvPr id="10" name="Picture 9" descr="Contention Icons - Free SVG &amp; PNG Contention Images - Noun Project">
            <a:extLst>
              <a:ext uri="{FF2B5EF4-FFF2-40B4-BE49-F238E27FC236}">
                <a16:creationId xmlns:a16="http://schemas.microsoft.com/office/drawing/2014/main" id="{77A4DB24-B266-7308-294A-15D63565B3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8281" y="1546972"/>
            <a:ext cx="1174835" cy="118930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FF32E83-E059-0322-7A24-798891D50107}"/>
              </a:ext>
            </a:extLst>
          </p:cNvPr>
          <p:cNvSpPr txBox="1"/>
          <p:nvPr/>
        </p:nvSpPr>
        <p:spPr>
          <a:xfrm>
            <a:off x="8011895" y="2873954"/>
            <a:ext cx="329025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ea typeface="+mn-lt"/>
                <a:cs typeface="+mn-lt"/>
              </a:rPr>
              <a:t>How do we mediate contention across diverse AI apps?</a:t>
            </a:r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A925EA-661D-31A3-1069-32055D8F9332}"/>
              </a:ext>
            </a:extLst>
          </p:cNvPr>
          <p:cNvSpPr txBox="1"/>
          <p:nvPr/>
        </p:nvSpPr>
        <p:spPr>
          <a:xfrm>
            <a:off x="399698" y="5483918"/>
            <a:ext cx="3291239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ea typeface="+mn-lt"/>
                <a:cs typeface="+mn-lt"/>
              </a:rPr>
              <a:t>I/O stacks must switch to a modular design that can be easily extended and upgraded</a:t>
            </a:r>
            <a:endParaRPr lang="en-US"/>
          </a:p>
        </p:txBody>
      </p:sp>
      <p:sp>
        <p:nvSpPr>
          <p:cNvPr id="17" name="Google Shape;182;g1863ef439b8_3_14">
            <a:extLst>
              <a:ext uri="{FF2B5EF4-FFF2-40B4-BE49-F238E27FC236}">
                <a16:creationId xmlns:a16="http://schemas.microsoft.com/office/drawing/2014/main" id="{A282D4BC-F531-9F5A-0400-4434579E7128}"/>
              </a:ext>
            </a:extLst>
          </p:cNvPr>
          <p:cNvSpPr/>
          <p:nvPr/>
        </p:nvSpPr>
        <p:spPr>
          <a:xfrm>
            <a:off x="1378606" y="3928734"/>
            <a:ext cx="1460400" cy="1460400"/>
          </a:xfrm>
          <a:prstGeom prst="flowChartConnector">
            <a:avLst/>
          </a:prstGeom>
          <a:solidFill>
            <a:srgbClr val="92D05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5560689-7FAE-CE10-DA69-9D451DEAC1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5266" y="4146341"/>
            <a:ext cx="1028700" cy="10287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B37B09B-2325-FDE7-2C0D-3C01A589A586}"/>
              </a:ext>
            </a:extLst>
          </p:cNvPr>
          <p:cNvSpPr txBox="1"/>
          <p:nvPr/>
        </p:nvSpPr>
        <p:spPr>
          <a:xfrm>
            <a:off x="3927779" y="5483918"/>
            <a:ext cx="3595972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ea typeface="+mn-lt"/>
                <a:cs typeface="+mn-lt"/>
              </a:rPr>
              <a:t>New reactive algorithms must be created to automatically match I/O and computations to hardware</a:t>
            </a:r>
            <a:endParaRPr lang="en-US"/>
          </a:p>
        </p:txBody>
      </p:sp>
      <p:sp>
        <p:nvSpPr>
          <p:cNvPr id="21" name="Google Shape;182;g1863ef439b8_3_14">
            <a:extLst>
              <a:ext uri="{FF2B5EF4-FFF2-40B4-BE49-F238E27FC236}">
                <a16:creationId xmlns:a16="http://schemas.microsoft.com/office/drawing/2014/main" id="{43AAEE04-70F1-6521-BC89-1BA9223ED8A1}"/>
              </a:ext>
            </a:extLst>
          </p:cNvPr>
          <p:cNvSpPr/>
          <p:nvPr/>
        </p:nvSpPr>
        <p:spPr>
          <a:xfrm>
            <a:off x="4996966" y="3951548"/>
            <a:ext cx="1460400" cy="1460400"/>
          </a:xfrm>
          <a:prstGeom prst="flowChartConnector">
            <a:avLst/>
          </a:prstGeom>
          <a:solidFill>
            <a:srgbClr val="92D05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7A33D01-3B43-1FEF-3A8B-2DACBF74FCBF}"/>
              </a:ext>
            </a:extLst>
          </p:cNvPr>
          <p:cNvSpPr txBox="1"/>
          <p:nvPr/>
        </p:nvSpPr>
        <p:spPr>
          <a:xfrm>
            <a:off x="7806224" y="5483917"/>
            <a:ext cx="3746547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ea typeface="+mn-lt"/>
                <a:cs typeface="+mn-lt"/>
              </a:rPr>
              <a:t>New scheduling policies must be made for understanding diverse, multi-tenant AI and hardware characteristics</a:t>
            </a:r>
            <a:endParaRPr lang="en-US"/>
          </a:p>
        </p:txBody>
      </p:sp>
      <p:sp>
        <p:nvSpPr>
          <p:cNvPr id="24" name="Google Shape;182;g1863ef439b8_3_14">
            <a:extLst>
              <a:ext uri="{FF2B5EF4-FFF2-40B4-BE49-F238E27FC236}">
                <a16:creationId xmlns:a16="http://schemas.microsoft.com/office/drawing/2014/main" id="{7C49239B-D262-ACCC-1BEE-623B2D9BBDF1}"/>
              </a:ext>
            </a:extLst>
          </p:cNvPr>
          <p:cNvSpPr/>
          <p:nvPr/>
        </p:nvSpPr>
        <p:spPr>
          <a:xfrm>
            <a:off x="8921039" y="4024553"/>
            <a:ext cx="1460400" cy="1460400"/>
          </a:xfrm>
          <a:prstGeom prst="flowChartConnector">
            <a:avLst/>
          </a:prstGeom>
          <a:solidFill>
            <a:srgbClr val="92D05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pic>
        <p:nvPicPr>
          <p:cNvPr id="25" name="Picture 24" descr="Peace symbols - Wikipedia">
            <a:extLst>
              <a:ext uri="{FF2B5EF4-FFF2-40B4-BE49-F238E27FC236}">
                <a16:creationId xmlns:a16="http://schemas.microsoft.com/office/drawing/2014/main" id="{BACAD0D3-2A47-E8F8-7A9D-62694EB7BC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19633" y="4137785"/>
            <a:ext cx="1255703" cy="1237451"/>
          </a:xfrm>
          <a:prstGeom prst="rect">
            <a:avLst/>
          </a:prstGeom>
        </p:spPr>
      </p:pic>
      <p:pic>
        <p:nvPicPr>
          <p:cNvPr id="26" name="Picture 25" descr="Hide - Free multimedia icons">
            <a:extLst>
              <a:ext uri="{FF2B5EF4-FFF2-40B4-BE49-F238E27FC236}">
                <a16:creationId xmlns:a16="http://schemas.microsoft.com/office/drawing/2014/main" id="{EE80B435-45C5-0CD9-F622-7D96C08C02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3812" y="4073905"/>
            <a:ext cx="1219200" cy="1219200"/>
          </a:xfrm>
          <a:prstGeom prst="rect">
            <a:avLst/>
          </a:prstGeom>
        </p:spPr>
      </p:pic>
      <p:pic>
        <p:nvPicPr>
          <p:cNvPr id="28" name="Picture 27" descr="visible icon">
            <a:extLst>
              <a:ext uri="{FF2B5EF4-FFF2-40B4-BE49-F238E27FC236}">
                <a16:creationId xmlns:a16="http://schemas.microsoft.com/office/drawing/2014/main" id="{B1C2D7AA-4FF0-2D35-1D99-D6C92FC167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61893" y="1705383"/>
            <a:ext cx="1378572" cy="755016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BE8A5CD-481E-B2E8-A34E-00E1C6AE0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565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BA607-D5BD-C9FE-7D02-063777D03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Our Solution: Recombinant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8B9296-208C-A33F-20FB-7265C069CD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97133"/>
            <a:ext cx="10515600" cy="179383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dirty="0"/>
              <a:t>A comprehensive I/O platform for addressing the characteristics of AI-driven apps in heterogeneous computing environments, with support for future extension to account for the rapidly evolving nature of AI and hardware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8DDFF3-2CC4-01CF-F46E-664621C88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4673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0991E-BF9A-8039-E2B5-9DF309159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Recombinant Design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EC0467-CCD4-3443-92BD-F9D8D90BC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21</a:t>
            </a:fld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FE7A03C-F642-09C4-5253-F0490C6559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13960" y="1317425"/>
            <a:ext cx="6243667" cy="5185556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A596E6D-CCF2-9070-0704-E427E5DEE8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396" y="2836584"/>
            <a:ext cx="2656542" cy="242634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Three layers: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Dev tools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Hardware matching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Contention mediation</a:t>
            </a:r>
          </a:p>
        </p:txBody>
      </p:sp>
    </p:spTree>
    <p:extLst>
      <p:ext uri="{BB962C8B-B14F-4D97-AF65-F5344CB8AC3E}">
        <p14:creationId xmlns:p14="http://schemas.microsoft.com/office/powerpoint/2010/main" val="21522347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A0E46F76-5906-EC2D-E1EA-4D0BBF49FC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13959" y="1317425"/>
            <a:ext cx="6243669" cy="51855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1A0991E-BF9A-8039-E2B5-9DF309159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Development Tools Layer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EC0467-CCD4-3443-92BD-F9D8D90BC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22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49BB5B4-47EA-14F9-298E-42351B88FA45}"/>
              </a:ext>
            </a:extLst>
          </p:cNvPr>
          <p:cNvSpPr/>
          <p:nvPr/>
        </p:nvSpPr>
        <p:spPr>
          <a:xfrm>
            <a:off x="4418426" y="2242163"/>
            <a:ext cx="1796494" cy="25047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C34F76-1B24-B48C-0A4B-34441693AD16}"/>
              </a:ext>
            </a:extLst>
          </p:cNvPr>
          <p:cNvSpPr txBox="1"/>
          <p:nvPr/>
        </p:nvSpPr>
        <p:spPr>
          <a:xfrm>
            <a:off x="217557" y="3178864"/>
            <a:ext cx="3592025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/>
              <a:t>Development tools</a:t>
            </a:r>
            <a:r>
              <a:rPr lang="en-US" sz="2400"/>
              <a:t> switch I/O stacks to a modular design</a:t>
            </a:r>
          </a:p>
        </p:txBody>
      </p:sp>
      <p:sp>
        <p:nvSpPr>
          <p:cNvPr id="9" name="Google Shape;182;g1863ef439b8_3_14">
            <a:extLst>
              <a:ext uri="{FF2B5EF4-FFF2-40B4-BE49-F238E27FC236}">
                <a16:creationId xmlns:a16="http://schemas.microsoft.com/office/drawing/2014/main" id="{A2CA46EB-B8C0-31F7-BF6B-742AB6DE038D}"/>
              </a:ext>
            </a:extLst>
          </p:cNvPr>
          <p:cNvSpPr/>
          <p:nvPr/>
        </p:nvSpPr>
        <p:spPr>
          <a:xfrm>
            <a:off x="1178471" y="1675414"/>
            <a:ext cx="1460400" cy="1460400"/>
          </a:xfrm>
          <a:prstGeom prst="flowChartConnector">
            <a:avLst/>
          </a:prstGeom>
          <a:solidFill>
            <a:srgbClr val="92D05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CA8564C-9FBB-E66A-04DF-8ED9340577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5131" y="1893021"/>
            <a:ext cx="1028700" cy="10287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13D5D82-2144-EC59-9B5E-60C147A021D4}"/>
              </a:ext>
            </a:extLst>
          </p:cNvPr>
          <p:cNvSpPr txBox="1"/>
          <p:nvPr/>
        </p:nvSpPr>
        <p:spPr>
          <a:xfrm>
            <a:off x="302725" y="4418563"/>
            <a:ext cx="3417076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/>
              <a:t>Abstractions to develop policies in Hardware Matching and Contention Mediation layers</a:t>
            </a:r>
          </a:p>
        </p:txBody>
      </p:sp>
    </p:spTree>
    <p:extLst>
      <p:ext uri="{BB962C8B-B14F-4D97-AF65-F5344CB8AC3E}">
        <p14:creationId xmlns:p14="http://schemas.microsoft.com/office/powerpoint/2010/main" val="21887794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0991E-BF9A-8039-E2B5-9DF309159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Hardware Matching Layer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EC0467-CCD4-3443-92BD-F9D8D90BC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23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C34F76-1B24-B48C-0A4B-34441693AD16}"/>
              </a:ext>
            </a:extLst>
          </p:cNvPr>
          <p:cNvSpPr txBox="1"/>
          <p:nvPr/>
        </p:nvSpPr>
        <p:spPr>
          <a:xfrm>
            <a:off x="392901" y="4419566"/>
            <a:ext cx="3165611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/>
              <a:t>Provides abstractions and policies to automatically assign data + ops to diverse resources</a:t>
            </a:r>
          </a:p>
        </p:txBody>
      </p:sp>
      <p:sp>
        <p:nvSpPr>
          <p:cNvPr id="8" name="Google Shape;182;g1863ef439b8_3_14">
            <a:extLst>
              <a:ext uri="{FF2B5EF4-FFF2-40B4-BE49-F238E27FC236}">
                <a16:creationId xmlns:a16="http://schemas.microsoft.com/office/drawing/2014/main" id="{1513C90F-A090-825E-DEE2-DB6BAA032ACD}"/>
              </a:ext>
            </a:extLst>
          </p:cNvPr>
          <p:cNvSpPr/>
          <p:nvPr/>
        </p:nvSpPr>
        <p:spPr>
          <a:xfrm>
            <a:off x="1245564" y="1606274"/>
            <a:ext cx="1460400" cy="1460400"/>
          </a:xfrm>
          <a:prstGeom prst="flowChartConnector">
            <a:avLst/>
          </a:prstGeom>
          <a:solidFill>
            <a:srgbClr val="92D05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pic>
        <p:nvPicPr>
          <p:cNvPr id="12" name="Picture 11" descr="Hide - Free multimedia icons">
            <a:extLst>
              <a:ext uri="{FF2B5EF4-FFF2-40B4-BE49-F238E27FC236}">
                <a16:creationId xmlns:a16="http://schemas.microsoft.com/office/drawing/2014/main" id="{D75323DB-5929-3722-B3EA-0E7A4218D9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2410" y="1728631"/>
            <a:ext cx="1219200" cy="12192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1053AB24-3DCE-AEC0-0F7D-CED264354B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13959" y="1317425"/>
            <a:ext cx="6243669" cy="518555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9BB5B4-47EA-14F9-298E-42351B88FA45}"/>
              </a:ext>
            </a:extLst>
          </p:cNvPr>
          <p:cNvSpPr/>
          <p:nvPr/>
        </p:nvSpPr>
        <p:spPr>
          <a:xfrm>
            <a:off x="5793605" y="2521092"/>
            <a:ext cx="4619657" cy="18162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DC2ABE-6B21-D5B9-FB9F-C160E35E92E7}"/>
              </a:ext>
            </a:extLst>
          </p:cNvPr>
          <p:cNvSpPr txBox="1"/>
          <p:nvPr/>
        </p:nvSpPr>
        <p:spPr>
          <a:xfrm>
            <a:off x="199053" y="3179663"/>
            <a:ext cx="3681445" cy="12210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>
                <a:cs typeface="Arial"/>
              </a:rPr>
              <a:t>Hardware Matching</a:t>
            </a:r>
            <a:r>
              <a:rPr lang="en-US" sz="2400">
                <a:cs typeface="Arial"/>
              </a:rPr>
              <a:t>​ is where app I/O first gets assigned to hardware</a:t>
            </a:r>
          </a:p>
        </p:txBody>
      </p:sp>
    </p:spTree>
    <p:extLst>
      <p:ext uri="{BB962C8B-B14F-4D97-AF65-F5344CB8AC3E}">
        <p14:creationId xmlns:p14="http://schemas.microsoft.com/office/powerpoint/2010/main" val="1824364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2">
            <a:extLst>
              <a:ext uri="{FF2B5EF4-FFF2-40B4-BE49-F238E27FC236}">
                <a16:creationId xmlns:a16="http://schemas.microsoft.com/office/drawing/2014/main" id="{41CE4AFD-D9B4-B0FE-A627-8CDF9C8883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46616" y="1350082"/>
            <a:ext cx="6243669" cy="518555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1A0991E-BF9A-8039-E2B5-9DF309159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Contention Mediation Layer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EC0467-CCD4-3443-92BD-F9D8D90BC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24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C34F76-1B24-B48C-0A4B-34441693AD16}"/>
              </a:ext>
            </a:extLst>
          </p:cNvPr>
          <p:cNvSpPr txBox="1"/>
          <p:nvPr/>
        </p:nvSpPr>
        <p:spPr>
          <a:xfrm>
            <a:off x="252267" y="4108654"/>
            <a:ext cx="3826190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/>
              <a:t>Provides policies that react to dynamic, multi-tenant AI behavior by intelligently migrating </a:t>
            </a:r>
            <a:r>
              <a:rPr lang="en-US" sz="2400" err="1"/>
              <a:t>data+ops</a:t>
            </a:r>
            <a:r>
              <a:rPr lang="en-US" sz="2400"/>
              <a:t> to reduce resource contention</a:t>
            </a:r>
          </a:p>
        </p:txBody>
      </p:sp>
      <p:sp>
        <p:nvSpPr>
          <p:cNvPr id="9" name="Google Shape;182;g1863ef439b8_3_14">
            <a:extLst>
              <a:ext uri="{FF2B5EF4-FFF2-40B4-BE49-F238E27FC236}">
                <a16:creationId xmlns:a16="http://schemas.microsoft.com/office/drawing/2014/main" id="{6DB5842A-A128-3BC2-ACE6-A2D60906C143}"/>
              </a:ext>
            </a:extLst>
          </p:cNvPr>
          <p:cNvSpPr/>
          <p:nvPr/>
        </p:nvSpPr>
        <p:spPr>
          <a:xfrm>
            <a:off x="1436490" y="1441506"/>
            <a:ext cx="1460400" cy="1460400"/>
          </a:xfrm>
          <a:prstGeom prst="flowChartConnector">
            <a:avLst/>
          </a:prstGeom>
          <a:solidFill>
            <a:srgbClr val="92D05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pic>
        <p:nvPicPr>
          <p:cNvPr id="11" name="Picture 10" descr="Peace symbols - Wikipedia">
            <a:extLst>
              <a:ext uri="{FF2B5EF4-FFF2-40B4-BE49-F238E27FC236}">
                <a16:creationId xmlns:a16="http://schemas.microsoft.com/office/drawing/2014/main" id="{7B998255-9323-6F76-F74A-E2BDFFE16F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5084" y="1554738"/>
            <a:ext cx="1255703" cy="123745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49BB5B4-47EA-14F9-298E-42351B88FA45}"/>
              </a:ext>
            </a:extLst>
          </p:cNvPr>
          <p:cNvSpPr/>
          <p:nvPr/>
        </p:nvSpPr>
        <p:spPr>
          <a:xfrm>
            <a:off x="5822585" y="4233228"/>
            <a:ext cx="2912512" cy="7685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A69015-AF9A-0CA4-79A0-22CB8FE75DEC}"/>
              </a:ext>
            </a:extLst>
          </p:cNvPr>
          <p:cNvSpPr txBox="1"/>
          <p:nvPr/>
        </p:nvSpPr>
        <p:spPr>
          <a:xfrm>
            <a:off x="364930" y="2904931"/>
            <a:ext cx="359332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/>
              <a:t>Contention Mediation </a:t>
            </a:r>
            <a:r>
              <a:rPr lang="en-US" sz="2400"/>
              <a:t>is invoked to respond to contention over time</a:t>
            </a:r>
          </a:p>
        </p:txBody>
      </p:sp>
    </p:spTree>
    <p:extLst>
      <p:ext uri="{BB962C8B-B14F-4D97-AF65-F5344CB8AC3E}">
        <p14:creationId xmlns:p14="http://schemas.microsoft.com/office/powerpoint/2010/main" val="11120573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0D6CB-5DC5-1715-8E8D-0037F95B3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Explaining Recombinant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8441D8-9B54-A8BA-EDA5-D3BDE5AF57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AutoNum type="arabicPeriod"/>
            </a:pPr>
            <a:r>
              <a:rPr lang="en-US">
                <a:ea typeface="+mn-lt"/>
                <a:cs typeface="+mn-lt"/>
              </a:rPr>
              <a:t>Demonstrate a system to improve the development pace of I/O stacks in the single-node, CPU-only case</a:t>
            </a:r>
            <a:endParaRPr lang="en-US"/>
          </a:p>
          <a:p>
            <a:pPr marL="514350" indent="-514350">
              <a:buAutoNum type="arabicPeriod"/>
            </a:pPr>
            <a:r>
              <a:rPr lang="en-US"/>
              <a:t>Enhance this system to consider the general case of I/O stacks in distributed, heterogeneous machines</a:t>
            </a:r>
          </a:p>
          <a:p>
            <a:pPr marL="514350" indent="-514350">
              <a:buAutoNum type="arabicPeriod"/>
            </a:pPr>
            <a:r>
              <a:rPr lang="en-US"/>
              <a:t>Leverage this system to provide AI-specific I/O stacks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1822D3-CD09-4E75-7F11-1D43DBF8B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5877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2DDA8D-ED8A-61F7-0952-6E0A49C23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26</a:t>
            </a:fld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F48390D3-5903-3978-A42B-99D93A6660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23813" y="1737208"/>
            <a:ext cx="5875577" cy="487984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0F9901E-5446-67F2-7911-1F1B90A4D1EF}"/>
              </a:ext>
            </a:extLst>
          </p:cNvPr>
          <p:cNvSpPr/>
          <p:nvPr/>
        </p:nvSpPr>
        <p:spPr>
          <a:xfrm>
            <a:off x="3430042" y="4180690"/>
            <a:ext cx="717347" cy="26834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B087AAD-0521-F850-66AD-BB4D7262B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err="1">
                <a:ea typeface="+mj-lt"/>
                <a:cs typeface="+mj-lt"/>
              </a:rPr>
              <a:t>LabStor</a:t>
            </a:r>
            <a:r>
              <a:rPr lang="en-US">
                <a:ea typeface="+mj-lt"/>
                <a:cs typeface="+mj-lt"/>
              </a:rPr>
              <a:t>: A Modular &amp; Extensible System for Building Single-Node I/O Stacks </a:t>
            </a:r>
          </a:p>
        </p:txBody>
      </p:sp>
    </p:spTree>
    <p:extLst>
      <p:ext uri="{BB962C8B-B14F-4D97-AF65-F5344CB8AC3E}">
        <p14:creationId xmlns:p14="http://schemas.microsoft.com/office/powerpoint/2010/main" val="40690582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4A141-A684-4972-ADE1-070C93F4E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ea typeface="+mj-lt"/>
                <a:cs typeface="+mj-lt"/>
              </a:rPr>
              <a:t>LabStor</a:t>
            </a:r>
            <a:r>
              <a:rPr lang="en-US">
                <a:ea typeface="+mj-lt"/>
                <a:cs typeface="+mj-lt"/>
              </a:rPr>
              <a:t>: A Modular &amp; Extensible System for Building Single-Node I/O Stacks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8725A5-D262-857C-FC9B-BB7BBBCDF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27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191D07-E70D-A54F-D00D-6A0440CC18A2}"/>
              </a:ext>
            </a:extLst>
          </p:cNvPr>
          <p:cNvSpPr txBox="1"/>
          <p:nvPr/>
        </p:nvSpPr>
        <p:spPr>
          <a:xfrm>
            <a:off x="3621708" y="4860917"/>
            <a:ext cx="343183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ea typeface="+mn-lt"/>
                <a:cs typeface="+mn-lt"/>
              </a:rPr>
              <a:t>Novel code development toolkit to build custom I/O features</a:t>
            </a: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CF3123-4724-869A-AC62-73DE70CFF832}"/>
              </a:ext>
            </a:extLst>
          </p:cNvPr>
          <p:cNvSpPr txBox="1"/>
          <p:nvPr/>
        </p:nvSpPr>
        <p:spPr>
          <a:xfrm>
            <a:off x="7551450" y="4880945"/>
            <a:ext cx="3475381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ea typeface="+mn-lt"/>
                <a:cs typeface="+mn-lt"/>
              </a:rPr>
              <a:t>Provides algorithms to upgrade and swap features dynamically in milliseconds</a:t>
            </a:r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E820C55-88EB-9B98-E11D-6DC3C7557F33}"/>
              </a:ext>
            </a:extLst>
          </p:cNvPr>
          <p:cNvSpPr txBox="1"/>
          <p:nvPr/>
        </p:nvSpPr>
        <p:spPr>
          <a:xfrm>
            <a:off x="3616264" y="5507392"/>
            <a:ext cx="3442725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ea typeface="+mn-lt"/>
                <a:cs typeface="+mn-lt"/>
              </a:rPr>
              <a:t>Customized I/O paths are up to 60% faster than tightly-coupled counterparts </a:t>
            </a:r>
          </a:p>
        </p:txBody>
      </p:sp>
      <p:sp>
        <p:nvSpPr>
          <p:cNvPr id="73" name="TextBox 20">
            <a:extLst>
              <a:ext uri="{FF2B5EF4-FFF2-40B4-BE49-F238E27FC236}">
                <a16:creationId xmlns:a16="http://schemas.microsoft.com/office/drawing/2014/main" id="{393578F1-F6F7-36F5-8F1B-3EFF902AD55B}"/>
              </a:ext>
            </a:extLst>
          </p:cNvPr>
          <p:cNvSpPr txBox="1"/>
          <p:nvPr/>
        </p:nvSpPr>
        <p:spPr>
          <a:xfrm>
            <a:off x="7550141" y="2588412"/>
            <a:ext cx="3322198" cy="1200329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ea typeface="+mn-lt"/>
                <a:cs typeface="+mn-lt"/>
              </a:rPr>
              <a:t>Cannot be extended dynamically after deployment to address changing AI behaviors and hardware </a:t>
            </a:r>
            <a:endParaRPr lang="en-US"/>
          </a:p>
        </p:txBody>
      </p:sp>
      <p:sp>
        <p:nvSpPr>
          <p:cNvPr id="75" name="TextBox 19">
            <a:extLst>
              <a:ext uri="{FF2B5EF4-FFF2-40B4-BE49-F238E27FC236}">
                <a16:creationId xmlns:a16="http://schemas.microsoft.com/office/drawing/2014/main" id="{7699282C-F96C-7595-CBBD-CA6774404EF7}"/>
              </a:ext>
            </a:extLst>
          </p:cNvPr>
          <p:cNvSpPr txBox="1"/>
          <p:nvPr/>
        </p:nvSpPr>
        <p:spPr>
          <a:xfrm>
            <a:off x="3669073" y="2631956"/>
            <a:ext cx="3167062" cy="92333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ea typeface="+mn-lt"/>
                <a:cs typeface="+mn-lt"/>
              </a:rPr>
              <a:t>Come with a rigid set of tightly coupled features that do not address all AI I/O needs</a:t>
            </a:r>
            <a:endParaRPr lang="en-US"/>
          </a:p>
        </p:txBody>
      </p:sp>
      <p:grpSp>
        <p:nvGrpSpPr>
          <p:cNvPr id="79" name="Google Shape;291;g1863ef439b8_3_521">
            <a:extLst>
              <a:ext uri="{FF2B5EF4-FFF2-40B4-BE49-F238E27FC236}">
                <a16:creationId xmlns:a16="http://schemas.microsoft.com/office/drawing/2014/main" id="{86C7C96B-4698-473A-1F48-4F86DC8CEC70}"/>
              </a:ext>
            </a:extLst>
          </p:cNvPr>
          <p:cNvGrpSpPr/>
          <p:nvPr/>
        </p:nvGrpSpPr>
        <p:grpSpPr>
          <a:xfrm>
            <a:off x="4789809" y="1700285"/>
            <a:ext cx="927000" cy="927000"/>
            <a:chOff x="931083" y="2429333"/>
            <a:chExt cx="1460400" cy="1460400"/>
          </a:xfrm>
        </p:grpSpPr>
        <p:sp>
          <p:nvSpPr>
            <p:cNvPr id="77" name="Google Shape;292;g1863ef439b8_3_521">
              <a:extLst>
                <a:ext uri="{FF2B5EF4-FFF2-40B4-BE49-F238E27FC236}">
                  <a16:creationId xmlns:a16="http://schemas.microsoft.com/office/drawing/2014/main" id="{746612A8-2022-75C8-3A30-55D7C31BDEDD}"/>
                </a:ext>
              </a:extLst>
            </p:cNvPr>
            <p:cNvSpPr/>
            <p:nvPr/>
          </p:nvSpPr>
          <p:spPr>
            <a:xfrm>
              <a:off x="931083" y="2429333"/>
              <a:ext cx="1460400" cy="1460400"/>
            </a:xfrm>
            <a:prstGeom prst="flowChartConnector">
              <a:avLst/>
            </a:prstGeom>
            <a:solidFill>
              <a:srgbClr val="EA9999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pic>
          <p:nvPicPr>
            <p:cNvPr id="78" name="Google Shape;293;g1863ef439b8_3_521">
              <a:extLst>
                <a:ext uri="{FF2B5EF4-FFF2-40B4-BE49-F238E27FC236}">
                  <a16:creationId xmlns:a16="http://schemas.microsoft.com/office/drawing/2014/main" id="{C826CA23-EE0A-2225-B133-9E394E27B3D6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019071" y="2517333"/>
              <a:ext cx="1284400" cy="12844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4" name="Google Shape;189;g1863ef439b8_3_14">
            <a:extLst>
              <a:ext uri="{FF2B5EF4-FFF2-40B4-BE49-F238E27FC236}">
                <a16:creationId xmlns:a16="http://schemas.microsoft.com/office/drawing/2014/main" id="{C31F16BB-37DC-CF91-76FE-04E4570D4B14}"/>
              </a:ext>
            </a:extLst>
          </p:cNvPr>
          <p:cNvGrpSpPr/>
          <p:nvPr/>
        </p:nvGrpSpPr>
        <p:grpSpPr>
          <a:xfrm>
            <a:off x="8748247" y="1661936"/>
            <a:ext cx="927000" cy="927000"/>
            <a:chOff x="7581458" y="1744683"/>
            <a:chExt cx="1460400" cy="1460400"/>
          </a:xfrm>
        </p:grpSpPr>
        <p:sp>
          <p:nvSpPr>
            <p:cNvPr id="81" name="Google Shape;191;g1863ef439b8_3_14">
              <a:extLst>
                <a:ext uri="{FF2B5EF4-FFF2-40B4-BE49-F238E27FC236}">
                  <a16:creationId xmlns:a16="http://schemas.microsoft.com/office/drawing/2014/main" id="{67C552B8-801C-5CA7-6DCF-B90A6BC18551}"/>
                </a:ext>
              </a:extLst>
            </p:cNvPr>
            <p:cNvSpPr/>
            <p:nvPr/>
          </p:nvSpPr>
          <p:spPr>
            <a:xfrm>
              <a:off x="7581458" y="1744683"/>
              <a:ext cx="1460400" cy="1460400"/>
            </a:xfrm>
            <a:prstGeom prst="flowChartConnector">
              <a:avLst/>
            </a:prstGeom>
            <a:solidFill>
              <a:srgbClr val="EA9999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sp>
          <p:nvSpPr>
            <p:cNvPr id="82" name="Google Shape;193;g1863ef439b8_3_14">
              <a:extLst>
                <a:ext uri="{FF2B5EF4-FFF2-40B4-BE49-F238E27FC236}">
                  <a16:creationId xmlns:a16="http://schemas.microsoft.com/office/drawing/2014/main" id="{E975FA25-ABB2-8E97-2AC9-88C603130D52}"/>
                </a:ext>
              </a:extLst>
            </p:cNvPr>
            <p:cNvSpPr/>
            <p:nvPr/>
          </p:nvSpPr>
          <p:spPr>
            <a:xfrm>
              <a:off x="7962475" y="1895675"/>
              <a:ext cx="669600" cy="81750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94;g1863ef439b8_3_14">
              <a:extLst>
                <a:ext uri="{FF2B5EF4-FFF2-40B4-BE49-F238E27FC236}">
                  <a16:creationId xmlns:a16="http://schemas.microsoft.com/office/drawing/2014/main" id="{CE5975FC-EFE0-C200-B67F-D4AE2527FEF2}"/>
                </a:ext>
              </a:extLst>
            </p:cNvPr>
            <p:cNvSpPr/>
            <p:nvPr/>
          </p:nvSpPr>
          <p:spPr>
            <a:xfrm>
              <a:off x="7857325" y="2770025"/>
              <a:ext cx="879900" cy="149100"/>
            </a:xfrm>
            <a:prstGeom prst="rect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" name="Google Shape;189;g1863ef439b8_3_14">
            <a:extLst>
              <a:ext uri="{FF2B5EF4-FFF2-40B4-BE49-F238E27FC236}">
                <a16:creationId xmlns:a16="http://schemas.microsoft.com/office/drawing/2014/main" id="{B7A7C5D0-4FCC-A381-8863-EBD796B7D96E}"/>
              </a:ext>
            </a:extLst>
          </p:cNvPr>
          <p:cNvGrpSpPr/>
          <p:nvPr/>
        </p:nvGrpSpPr>
        <p:grpSpPr>
          <a:xfrm>
            <a:off x="8759132" y="3860850"/>
            <a:ext cx="927000" cy="927000"/>
            <a:chOff x="7581458" y="1744683"/>
            <a:chExt cx="1460400" cy="1460400"/>
          </a:xfrm>
        </p:grpSpPr>
        <p:sp>
          <p:nvSpPr>
            <p:cNvPr id="11" name="Google Shape;191;g1863ef439b8_3_14">
              <a:extLst>
                <a:ext uri="{FF2B5EF4-FFF2-40B4-BE49-F238E27FC236}">
                  <a16:creationId xmlns:a16="http://schemas.microsoft.com/office/drawing/2014/main" id="{E462BE04-10DF-B266-EAF8-A28A718C3888}"/>
                </a:ext>
              </a:extLst>
            </p:cNvPr>
            <p:cNvSpPr/>
            <p:nvPr/>
          </p:nvSpPr>
          <p:spPr>
            <a:xfrm>
              <a:off x="7581458" y="1744683"/>
              <a:ext cx="1460400" cy="1460400"/>
            </a:xfrm>
            <a:prstGeom prst="flowChartConnector">
              <a:avLst/>
            </a:prstGeom>
            <a:solidFill>
              <a:srgbClr val="92D05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sp>
          <p:nvSpPr>
            <p:cNvPr id="12" name="Google Shape;193;g1863ef439b8_3_14">
              <a:extLst>
                <a:ext uri="{FF2B5EF4-FFF2-40B4-BE49-F238E27FC236}">
                  <a16:creationId xmlns:a16="http://schemas.microsoft.com/office/drawing/2014/main" id="{B053E90B-A97D-875D-F077-6830D28BD618}"/>
                </a:ext>
              </a:extLst>
            </p:cNvPr>
            <p:cNvSpPr/>
            <p:nvPr/>
          </p:nvSpPr>
          <p:spPr>
            <a:xfrm>
              <a:off x="7962475" y="1895675"/>
              <a:ext cx="669600" cy="81750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94;g1863ef439b8_3_14">
              <a:extLst>
                <a:ext uri="{FF2B5EF4-FFF2-40B4-BE49-F238E27FC236}">
                  <a16:creationId xmlns:a16="http://schemas.microsoft.com/office/drawing/2014/main" id="{39CBEFB0-2081-409D-B2CA-4A33799A467E}"/>
                </a:ext>
              </a:extLst>
            </p:cNvPr>
            <p:cNvSpPr/>
            <p:nvPr/>
          </p:nvSpPr>
          <p:spPr>
            <a:xfrm>
              <a:off x="7857325" y="2770025"/>
              <a:ext cx="879900" cy="149100"/>
            </a:xfrm>
            <a:prstGeom prst="rect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811D1096-F75F-F1F2-B16F-81FDBC7BE246}"/>
              </a:ext>
            </a:extLst>
          </p:cNvPr>
          <p:cNvSpPr txBox="1"/>
          <p:nvPr/>
        </p:nvSpPr>
        <p:spPr>
          <a:xfrm>
            <a:off x="174268" y="4319619"/>
            <a:ext cx="2464933" cy="662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ea typeface="+mn-lt"/>
                <a:cs typeface="+mn-lt"/>
              </a:rPr>
              <a:t>I/O stacks must switch to a modular design</a:t>
            </a:r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D0892B8-0CA3-4D49-7EFA-7545CECA83B4}"/>
              </a:ext>
            </a:extLst>
          </p:cNvPr>
          <p:cNvGrpSpPr/>
          <p:nvPr/>
        </p:nvGrpSpPr>
        <p:grpSpPr>
          <a:xfrm>
            <a:off x="939581" y="3363148"/>
            <a:ext cx="931666" cy="921299"/>
            <a:chOff x="1002044" y="2733640"/>
            <a:chExt cx="1460400" cy="1460400"/>
          </a:xfrm>
        </p:grpSpPr>
        <p:sp>
          <p:nvSpPr>
            <p:cNvPr id="17" name="Google Shape;182;g1863ef439b8_3_14">
              <a:extLst>
                <a:ext uri="{FF2B5EF4-FFF2-40B4-BE49-F238E27FC236}">
                  <a16:creationId xmlns:a16="http://schemas.microsoft.com/office/drawing/2014/main" id="{37CDD307-1651-7A66-2338-FAAB46F5E0FE}"/>
                </a:ext>
              </a:extLst>
            </p:cNvPr>
            <p:cNvSpPr/>
            <p:nvPr/>
          </p:nvSpPr>
          <p:spPr>
            <a:xfrm>
              <a:off x="1002044" y="2733640"/>
              <a:ext cx="1460400" cy="1460400"/>
            </a:xfrm>
            <a:prstGeom prst="flowChartConnector">
              <a:avLst/>
            </a:prstGeom>
            <a:solidFill>
              <a:srgbClr val="92D05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F71A2648-AA66-BB45-F6A6-1C986465D5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18704" y="2951247"/>
              <a:ext cx="1028700" cy="1028700"/>
            </a:xfrm>
            <a:prstGeom prst="rect">
              <a:avLst/>
            </a:prstGeom>
          </p:spPr>
        </p:pic>
      </p:grpSp>
      <p:sp>
        <p:nvSpPr>
          <p:cNvPr id="20" name="Left Brace 19">
            <a:extLst>
              <a:ext uri="{FF2B5EF4-FFF2-40B4-BE49-F238E27FC236}">
                <a16:creationId xmlns:a16="http://schemas.microsoft.com/office/drawing/2014/main" id="{358F13C8-6285-2DEF-2663-E537A6C2E307}"/>
              </a:ext>
            </a:extLst>
          </p:cNvPr>
          <p:cNvSpPr/>
          <p:nvPr/>
        </p:nvSpPr>
        <p:spPr>
          <a:xfrm>
            <a:off x="2806990" y="1872343"/>
            <a:ext cx="547333" cy="4267199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F48317E-5757-9317-44B3-6BA20753E57F}"/>
              </a:ext>
            </a:extLst>
          </p:cNvPr>
          <p:cNvGrpSpPr/>
          <p:nvPr/>
        </p:nvGrpSpPr>
        <p:grpSpPr>
          <a:xfrm>
            <a:off x="4789809" y="3861099"/>
            <a:ext cx="927000" cy="927000"/>
            <a:chOff x="4789809" y="3861099"/>
            <a:chExt cx="927000" cy="927000"/>
          </a:xfrm>
        </p:grpSpPr>
        <p:sp>
          <p:nvSpPr>
            <p:cNvPr id="22" name="Google Shape;292;g1863ef439b8_3_521">
              <a:extLst>
                <a:ext uri="{FF2B5EF4-FFF2-40B4-BE49-F238E27FC236}">
                  <a16:creationId xmlns:a16="http://schemas.microsoft.com/office/drawing/2014/main" id="{AF1B3708-0DB4-3CE6-5225-C42A2AA0AB50}"/>
                </a:ext>
              </a:extLst>
            </p:cNvPr>
            <p:cNvSpPr/>
            <p:nvPr/>
          </p:nvSpPr>
          <p:spPr>
            <a:xfrm>
              <a:off x="4789809" y="3861099"/>
              <a:ext cx="927000" cy="927000"/>
            </a:xfrm>
            <a:prstGeom prst="flowChartConnector">
              <a:avLst/>
            </a:prstGeom>
            <a:solidFill>
              <a:srgbClr val="92D05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pic>
          <p:nvPicPr>
            <p:cNvPr id="23" name="Google Shape;293;g1863ef439b8_3_521">
              <a:extLst>
                <a:ext uri="{FF2B5EF4-FFF2-40B4-BE49-F238E27FC236}">
                  <a16:creationId xmlns:a16="http://schemas.microsoft.com/office/drawing/2014/main" id="{C4B6C26D-4984-969A-5EA7-CD845ABB8A5B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4845660" y="3916958"/>
              <a:ext cx="815283" cy="815283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3524078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2DDA8D-ED8A-61F7-0952-6E0A49C23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28</a:t>
            </a:fld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F48390D3-5903-3978-A42B-99D93A6660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99239" y="1835441"/>
            <a:ext cx="5793169" cy="481140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0F9901E-5446-67F2-7911-1F1B90A4D1EF}"/>
              </a:ext>
            </a:extLst>
          </p:cNvPr>
          <p:cNvSpPr/>
          <p:nvPr/>
        </p:nvSpPr>
        <p:spPr>
          <a:xfrm>
            <a:off x="3196912" y="3501865"/>
            <a:ext cx="1254005" cy="107085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552EDC9-54CA-CFA7-A243-9F904B4064DE}"/>
              </a:ext>
            </a:extLst>
          </p:cNvPr>
          <p:cNvSpPr/>
          <p:nvPr/>
        </p:nvSpPr>
        <p:spPr>
          <a:xfrm>
            <a:off x="4430907" y="4038595"/>
            <a:ext cx="4209816" cy="11898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54A72E0-2DE9-EB21-2356-B24EAFA42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242737" cy="1335523"/>
          </a:xfrm>
        </p:spPr>
        <p:txBody>
          <a:bodyPr>
            <a:normAutofit/>
          </a:bodyPr>
          <a:lstStyle/>
          <a:p>
            <a:r>
              <a:rPr lang="en-US"/>
              <a:t>Chimaera: </a:t>
            </a:r>
            <a:r>
              <a:rPr lang="en-US">
                <a:ea typeface="+mj-lt"/>
                <a:cs typeface="+mj-lt"/>
              </a:rPr>
              <a:t>A System for Composing Distributed Heterogeneous I/O Stacks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3217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538A3-953B-E9F3-BA5E-18B0E406F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242737" cy="1335523"/>
          </a:xfrm>
        </p:spPr>
        <p:txBody>
          <a:bodyPr>
            <a:normAutofit/>
          </a:bodyPr>
          <a:lstStyle/>
          <a:p>
            <a:r>
              <a:rPr lang="en-US"/>
              <a:t>Chimaera: </a:t>
            </a:r>
            <a:r>
              <a:rPr lang="en-US">
                <a:ea typeface="+mj-lt"/>
                <a:cs typeface="+mj-lt"/>
              </a:rPr>
              <a:t>A System for Composing Distributed Heterogeneous I/O Stacks</a:t>
            </a:r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97ECDC2-31F4-6FA7-F5EB-A4ECD2CD6D93}"/>
              </a:ext>
            </a:extLst>
          </p:cNvPr>
          <p:cNvSpPr txBox="1"/>
          <p:nvPr/>
        </p:nvSpPr>
        <p:spPr>
          <a:xfrm>
            <a:off x="353883" y="3693690"/>
            <a:ext cx="316706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ea typeface="+mn-lt"/>
                <a:cs typeface="+mn-lt"/>
              </a:rPr>
              <a:t>I/O stacks must switch to a modular design</a:t>
            </a:r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5BF6E1C-9160-2199-5D29-0AF2326ABF74}"/>
              </a:ext>
            </a:extLst>
          </p:cNvPr>
          <p:cNvGrpSpPr/>
          <p:nvPr/>
        </p:nvGrpSpPr>
        <p:grpSpPr>
          <a:xfrm>
            <a:off x="1472981" y="2682791"/>
            <a:ext cx="931666" cy="921299"/>
            <a:chOff x="1002044" y="2733640"/>
            <a:chExt cx="1460400" cy="1460400"/>
          </a:xfrm>
        </p:grpSpPr>
        <p:sp>
          <p:nvSpPr>
            <p:cNvPr id="39" name="Google Shape;182;g1863ef439b8_3_14">
              <a:extLst>
                <a:ext uri="{FF2B5EF4-FFF2-40B4-BE49-F238E27FC236}">
                  <a16:creationId xmlns:a16="http://schemas.microsoft.com/office/drawing/2014/main" id="{E8F46AC6-910C-32E4-3499-188B9451BF31}"/>
                </a:ext>
              </a:extLst>
            </p:cNvPr>
            <p:cNvSpPr/>
            <p:nvPr/>
          </p:nvSpPr>
          <p:spPr>
            <a:xfrm>
              <a:off x="1002044" y="2733640"/>
              <a:ext cx="1460400" cy="1460400"/>
            </a:xfrm>
            <a:prstGeom prst="flowChartConnector">
              <a:avLst/>
            </a:prstGeom>
            <a:solidFill>
              <a:srgbClr val="92D05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A9FA1F2A-148D-F3B4-52B4-EF3907792D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18704" y="2951247"/>
              <a:ext cx="1028700" cy="1028700"/>
            </a:xfrm>
            <a:prstGeom prst="rect">
              <a:avLst/>
            </a:prstGeom>
          </p:spPr>
        </p:pic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1D17427F-9BD7-6B02-F41F-9CD8223CAAF0}"/>
              </a:ext>
            </a:extLst>
          </p:cNvPr>
          <p:cNvSpPr txBox="1"/>
          <p:nvPr/>
        </p:nvSpPr>
        <p:spPr>
          <a:xfrm>
            <a:off x="4186697" y="3593306"/>
            <a:ext cx="359597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ea typeface="+mn-lt"/>
                <a:cs typeface="+mn-lt"/>
              </a:rPr>
              <a:t>Must automatically match I/O and computations to hardware</a:t>
            </a:r>
            <a:endParaRPr 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D20D0B9-900B-9841-59BB-41216A0E8063}"/>
              </a:ext>
            </a:extLst>
          </p:cNvPr>
          <p:cNvSpPr txBox="1"/>
          <p:nvPr/>
        </p:nvSpPr>
        <p:spPr>
          <a:xfrm>
            <a:off x="8243093" y="3575054"/>
            <a:ext cx="374654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Scheduling algos must understand diverse AI and hardware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F552F96-AEE4-AB44-B446-E4E5A9906108}"/>
              </a:ext>
            </a:extLst>
          </p:cNvPr>
          <p:cNvGrpSpPr/>
          <p:nvPr/>
        </p:nvGrpSpPr>
        <p:grpSpPr>
          <a:xfrm>
            <a:off x="9663745" y="2680710"/>
            <a:ext cx="900564" cy="900564"/>
            <a:chOff x="9151338" y="2710824"/>
            <a:chExt cx="1460400" cy="1460400"/>
          </a:xfrm>
        </p:grpSpPr>
        <p:sp>
          <p:nvSpPr>
            <p:cNvPr id="47" name="Google Shape;182;g1863ef439b8_3_14">
              <a:extLst>
                <a:ext uri="{FF2B5EF4-FFF2-40B4-BE49-F238E27FC236}">
                  <a16:creationId xmlns:a16="http://schemas.microsoft.com/office/drawing/2014/main" id="{6E2C579E-8B4C-848E-3A54-3C129B8B2E37}"/>
                </a:ext>
              </a:extLst>
            </p:cNvPr>
            <p:cNvSpPr/>
            <p:nvPr/>
          </p:nvSpPr>
          <p:spPr>
            <a:xfrm>
              <a:off x="9151338" y="2710824"/>
              <a:ext cx="1460400" cy="1460400"/>
            </a:xfrm>
            <a:prstGeom prst="flowChartConnector">
              <a:avLst/>
            </a:prstGeom>
            <a:solidFill>
              <a:srgbClr val="92D05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pic>
          <p:nvPicPr>
            <p:cNvPr id="48" name="Picture 47" descr="Peace symbols - Wikipedia">
              <a:extLst>
                <a:ext uri="{FF2B5EF4-FFF2-40B4-BE49-F238E27FC236}">
                  <a16:creationId xmlns:a16="http://schemas.microsoft.com/office/drawing/2014/main" id="{FA4CAFA4-A20E-BAFA-87B5-80EFC36123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9932" y="2824056"/>
              <a:ext cx="1255703" cy="1237451"/>
            </a:xfrm>
            <a:prstGeom prst="rect">
              <a:avLst/>
            </a:prstGeom>
          </p:spPr>
        </p:pic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B2F76C26-12B6-4336-FC66-82D92FC37374}"/>
              </a:ext>
            </a:extLst>
          </p:cNvPr>
          <p:cNvGrpSpPr/>
          <p:nvPr/>
        </p:nvGrpSpPr>
        <p:grpSpPr>
          <a:xfrm>
            <a:off x="5530619" y="2667425"/>
            <a:ext cx="910931" cy="905747"/>
            <a:chOff x="5049314" y="2656070"/>
            <a:chExt cx="1460400" cy="1460400"/>
          </a:xfrm>
        </p:grpSpPr>
        <p:sp>
          <p:nvSpPr>
            <p:cNvPr id="51" name="Google Shape;182;g1863ef439b8_3_14">
              <a:extLst>
                <a:ext uri="{FF2B5EF4-FFF2-40B4-BE49-F238E27FC236}">
                  <a16:creationId xmlns:a16="http://schemas.microsoft.com/office/drawing/2014/main" id="{CE66E18D-6A38-93F6-2E51-D33797A507F0}"/>
                </a:ext>
              </a:extLst>
            </p:cNvPr>
            <p:cNvSpPr/>
            <p:nvPr/>
          </p:nvSpPr>
          <p:spPr>
            <a:xfrm>
              <a:off x="5049314" y="2656070"/>
              <a:ext cx="1460400" cy="1460400"/>
            </a:xfrm>
            <a:prstGeom prst="flowChartConnector">
              <a:avLst/>
            </a:prstGeom>
            <a:solidFill>
              <a:srgbClr val="92D05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pic>
          <p:nvPicPr>
            <p:cNvPr id="52" name="Picture 51" descr="Hide - Free multimedia icons">
              <a:extLst>
                <a:ext uri="{FF2B5EF4-FFF2-40B4-BE49-F238E27FC236}">
                  <a16:creationId xmlns:a16="http://schemas.microsoft.com/office/drawing/2014/main" id="{5F5E2F14-DF69-AD48-2BC7-F39C25A2C8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66160" y="2778427"/>
              <a:ext cx="1219200" cy="1219200"/>
            </a:xfrm>
            <a:prstGeom prst="rect">
              <a:avLst/>
            </a:prstGeom>
          </p:spPr>
        </p:pic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9529068A-B65B-D73C-FD31-87FDCDD386FD}"/>
              </a:ext>
            </a:extLst>
          </p:cNvPr>
          <p:cNvSpPr txBox="1"/>
          <p:nvPr/>
        </p:nvSpPr>
        <p:spPr>
          <a:xfrm>
            <a:off x="329021" y="4509398"/>
            <a:ext cx="3788592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err="1">
                <a:ea typeface="+mn-lt"/>
                <a:cs typeface="+mn-lt"/>
              </a:rPr>
              <a:t>ChiMods</a:t>
            </a:r>
            <a:r>
              <a:rPr lang="en-US" b="1">
                <a:ea typeface="+mn-lt"/>
                <a:cs typeface="+mn-lt"/>
              </a:rPr>
              <a:t>:</a:t>
            </a:r>
            <a:r>
              <a:rPr lang="en-US">
                <a:ea typeface="+mn-lt"/>
                <a:cs typeface="+mn-lt"/>
              </a:rPr>
              <a:t> Evolves LabStor's code kit to be distributed and support diverse processing hardware</a:t>
            </a:r>
            <a:endParaRPr lang="en-US" b="1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714DF282-B4C9-203E-05F7-206E94D3EDB7}"/>
              </a:ext>
            </a:extLst>
          </p:cNvPr>
          <p:cNvSpPr txBox="1"/>
          <p:nvPr/>
        </p:nvSpPr>
        <p:spPr>
          <a:xfrm>
            <a:off x="4403147" y="4509398"/>
            <a:ext cx="3431708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err="1">
                <a:ea typeface="+mn-lt"/>
                <a:cs typeface="+mn-lt"/>
              </a:rPr>
              <a:t>ChiContainers</a:t>
            </a:r>
            <a:r>
              <a:rPr lang="en-US" b="1">
                <a:ea typeface="+mn-lt"/>
                <a:cs typeface="+mn-lt"/>
              </a:rPr>
              <a:t>:</a:t>
            </a:r>
            <a:r>
              <a:rPr lang="en-US">
                <a:ea typeface="+mn-lt"/>
                <a:cs typeface="+mn-lt"/>
              </a:rPr>
              <a:t> An abstraction that enables computations and data to be migrated across processors and storage</a:t>
            </a:r>
            <a:endParaRPr lang="en-US"/>
          </a:p>
          <a:p>
            <a:pPr algn="ctr"/>
            <a:r>
              <a:rPr lang="en-US"/>
              <a:t>(e.g., migrate compress + data to new machine if overloaded)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1FC4330-56FD-CC34-2F98-F809C2CFC664}"/>
              </a:ext>
            </a:extLst>
          </p:cNvPr>
          <p:cNvSpPr txBox="1"/>
          <p:nvPr/>
        </p:nvSpPr>
        <p:spPr>
          <a:xfrm>
            <a:off x="8477794" y="4509398"/>
            <a:ext cx="3431708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err="1">
                <a:ea typeface="+mn-lt"/>
                <a:cs typeface="+mn-lt"/>
              </a:rPr>
              <a:t>ChiOrchestrator</a:t>
            </a:r>
            <a:r>
              <a:rPr lang="en-US" b="1">
                <a:ea typeface="+mn-lt"/>
                <a:cs typeface="+mn-lt"/>
              </a:rPr>
              <a:t>:</a:t>
            </a:r>
            <a:r>
              <a:rPr lang="en-US">
                <a:ea typeface="+mn-lt"/>
                <a:cs typeface="+mn-lt"/>
              </a:rPr>
              <a:t> Dynamically migrates computations and data depending on diverse AI behaviors and hardware characteristics</a:t>
            </a:r>
            <a:endParaRPr lang="en-US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2093222C-AA70-5114-CA26-8ED92B571CDF}"/>
              </a:ext>
            </a:extLst>
          </p:cNvPr>
          <p:cNvSpPr txBox="1"/>
          <p:nvPr/>
        </p:nvSpPr>
        <p:spPr>
          <a:xfrm>
            <a:off x="324197" y="5435923"/>
            <a:ext cx="379341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Up to 46% faster than existing specialized I/O stacks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9264F55-9638-BE07-3F71-A6BBA81D8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29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456DA1-FA65-5203-22C0-ADDE21366931}"/>
              </a:ext>
            </a:extLst>
          </p:cNvPr>
          <p:cNvSpPr txBox="1"/>
          <p:nvPr/>
        </p:nvSpPr>
        <p:spPr>
          <a:xfrm>
            <a:off x="521786" y="6351541"/>
            <a:ext cx="962416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/>
              <a:t>Chimaera is used in several funded NSF &amp; DOE projects as well as educational activities</a:t>
            </a:r>
          </a:p>
        </p:txBody>
      </p:sp>
      <p:sp>
        <p:nvSpPr>
          <p:cNvPr id="6" name="TextBox 19">
            <a:extLst>
              <a:ext uri="{FF2B5EF4-FFF2-40B4-BE49-F238E27FC236}">
                <a16:creationId xmlns:a16="http://schemas.microsoft.com/office/drawing/2014/main" id="{4C5976DA-865C-DE06-1A9A-EE1636608368}"/>
              </a:ext>
            </a:extLst>
          </p:cNvPr>
          <p:cNvSpPr txBox="1"/>
          <p:nvPr/>
        </p:nvSpPr>
        <p:spPr>
          <a:xfrm>
            <a:off x="2602533" y="2545550"/>
            <a:ext cx="2606448" cy="646331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ea typeface="+mn-lt"/>
                <a:cs typeface="+mn-lt"/>
              </a:rPr>
              <a:t>Assume a particular machine architecture</a:t>
            </a:r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7AE2A7F-63F6-FAEC-5A9E-F98AD4A02DBA}"/>
              </a:ext>
            </a:extLst>
          </p:cNvPr>
          <p:cNvGrpSpPr/>
          <p:nvPr/>
        </p:nvGrpSpPr>
        <p:grpSpPr>
          <a:xfrm>
            <a:off x="3449901" y="1623835"/>
            <a:ext cx="916115" cy="916114"/>
            <a:chOff x="1691858" y="1411564"/>
            <a:chExt cx="1460400" cy="1460400"/>
          </a:xfrm>
        </p:grpSpPr>
        <p:sp>
          <p:nvSpPr>
            <p:cNvPr id="8" name="Google Shape;191;g1863ef439b8_3_14">
              <a:extLst>
                <a:ext uri="{FF2B5EF4-FFF2-40B4-BE49-F238E27FC236}">
                  <a16:creationId xmlns:a16="http://schemas.microsoft.com/office/drawing/2014/main" id="{2E8FA15B-C305-9EFD-1C55-D976F046E346}"/>
                </a:ext>
              </a:extLst>
            </p:cNvPr>
            <p:cNvSpPr/>
            <p:nvPr/>
          </p:nvSpPr>
          <p:spPr>
            <a:xfrm>
              <a:off x="1691858" y="1411564"/>
              <a:ext cx="1460400" cy="1460400"/>
            </a:xfrm>
            <a:prstGeom prst="flowChartConnector">
              <a:avLst/>
            </a:prstGeom>
            <a:solidFill>
              <a:srgbClr val="EA9999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pic>
          <p:nvPicPr>
            <p:cNvPr id="10" name="Picture 9" descr="Office Bag Icon PNG &amp; SVG Design For T-Shirts">
              <a:extLst>
                <a:ext uri="{FF2B5EF4-FFF2-40B4-BE49-F238E27FC236}">
                  <a16:creationId xmlns:a16="http://schemas.microsoft.com/office/drawing/2014/main" id="{99AC5E18-3FEA-617B-F60B-A4827E9CF9D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84227" y="1612737"/>
              <a:ext cx="1054502" cy="1054502"/>
            </a:xfrm>
            <a:prstGeom prst="rect">
              <a:avLst/>
            </a:prstGeom>
          </p:spPr>
        </p:pic>
      </p:grp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B36FC60-5CD8-183F-C4A6-CC6B0C7CF3BA}"/>
              </a:ext>
            </a:extLst>
          </p:cNvPr>
          <p:cNvCxnSpPr/>
          <p:nvPr/>
        </p:nvCxnSpPr>
        <p:spPr>
          <a:xfrm flipH="1">
            <a:off x="2324100" y="2226130"/>
            <a:ext cx="1045029" cy="53339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46243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2DDA8D-ED8A-61F7-0952-6E0A49C23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30</a:t>
            </a:fld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F48390D3-5903-3978-A42B-99D93A6660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99239" y="1929160"/>
            <a:ext cx="5793169" cy="481140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0F9901E-5446-67F2-7911-1F1B90A4D1EF}"/>
              </a:ext>
            </a:extLst>
          </p:cNvPr>
          <p:cNvSpPr/>
          <p:nvPr/>
        </p:nvSpPr>
        <p:spPr>
          <a:xfrm>
            <a:off x="5190202" y="3055751"/>
            <a:ext cx="3409834" cy="109464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5D64C68-8937-CE9C-C3CE-0FAEB99FC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>
                <a:ea typeface="+mj-lt"/>
                <a:cs typeface="+mj-lt"/>
              </a:rPr>
              <a:t>Extending Recombinant to AI Workloads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1885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33171-713C-20C7-DEAD-FA4F31BAD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+mj-lt"/>
                <a:cs typeface="+mj-lt"/>
              </a:rPr>
              <a:t>Extending Recombinant to AI Workloads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89AECD-3A7F-41D6-A0D3-2C90767B8883}"/>
              </a:ext>
            </a:extLst>
          </p:cNvPr>
          <p:cNvSpPr txBox="1"/>
          <p:nvPr/>
        </p:nvSpPr>
        <p:spPr>
          <a:xfrm>
            <a:off x="4304362" y="4433507"/>
            <a:ext cx="3910809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Tailors Hermes to leverage AI memory access patterns to match data to heterogeneous storage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710FB83-B1BD-6705-D97F-EDDABD2A7F83}"/>
              </a:ext>
            </a:extLst>
          </p:cNvPr>
          <p:cNvSpPr txBox="1"/>
          <p:nvPr/>
        </p:nvSpPr>
        <p:spPr>
          <a:xfrm>
            <a:off x="4304362" y="5354459"/>
            <a:ext cx="391080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Can reduce memory use by 2.6x without sacrificing performance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2236CE-E184-B019-6F21-469041913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31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A8713A-193D-0A2F-5C5B-1E40039F3CFC}"/>
              </a:ext>
            </a:extLst>
          </p:cNvPr>
          <p:cNvSpPr txBox="1"/>
          <p:nvPr/>
        </p:nvSpPr>
        <p:spPr>
          <a:xfrm>
            <a:off x="3812588" y="2619319"/>
            <a:ext cx="359597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ea typeface="+mn-lt"/>
                <a:cs typeface="+mn-lt"/>
              </a:rPr>
              <a:t>Must automatically match I/O to hardware</a:t>
            </a:r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F06E383-EE00-16DF-9D64-CE1157AD8124}"/>
              </a:ext>
            </a:extLst>
          </p:cNvPr>
          <p:cNvGrpSpPr/>
          <p:nvPr/>
        </p:nvGrpSpPr>
        <p:grpSpPr>
          <a:xfrm>
            <a:off x="5156512" y="1693438"/>
            <a:ext cx="910931" cy="905747"/>
            <a:chOff x="5049314" y="2656070"/>
            <a:chExt cx="1460400" cy="1460400"/>
          </a:xfrm>
        </p:grpSpPr>
        <p:sp>
          <p:nvSpPr>
            <p:cNvPr id="12" name="Google Shape;182;g1863ef439b8_3_14">
              <a:extLst>
                <a:ext uri="{FF2B5EF4-FFF2-40B4-BE49-F238E27FC236}">
                  <a16:creationId xmlns:a16="http://schemas.microsoft.com/office/drawing/2014/main" id="{DB80B45F-EC71-603D-23EC-D477C7FB1516}"/>
                </a:ext>
              </a:extLst>
            </p:cNvPr>
            <p:cNvSpPr/>
            <p:nvPr/>
          </p:nvSpPr>
          <p:spPr>
            <a:xfrm>
              <a:off x="5049314" y="2656070"/>
              <a:ext cx="1460400" cy="1460400"/>
            </a:xfrm>
            <a:prstGeom prst="flowChartConnector">
              <a:avLst/>
            </a:prstGeom>
            <a:solidFill>
              <a:srgbClr val="92D05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pic>
          <p:nvPicPr>
            <p:cNvPr id="14" name="Picture 13" descr="Hide - Free multimedia icons">
              <a:extLst>
                <a:ext uri="{FF2B5EF4-FFF2-40B4-BE49-F238E27FC236}">
                  <a16:creationId xmlns:a16="http://schemas.microsoft.com/office/drawing/2014/main" id="{27FB1420-4658-F2BD-81E3-570731BAD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66160" y="2778427"/>
              <a:ext cx="1219200" cy="1219200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AAB048A9-CF76-FF38-969A-892C93F0BE0F}"/>
              </a:ext>
            </a:extLst>
          </p:cNvPr>
          <p:cNvSpPr txBox="1"/>
          <p:nvPr/>
        </p:nvSpPr>
        <p:spPr>
          <a:xfrm>
            <a:off x="113361" y="4466164"/>
            <a:ext cx="3910809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Provides the infrastructure to mask multiple tiers of storage through extensible data movement policies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47B2C70-33EE-443C-BB84-722816A8B6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774" y="3446872"/>
            <a:ext cx="2000250" cy="9525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BFCC063-F03D-B213-F12A-0B6E0F2C629E}"/>
              </a:ext>
            </a:extLst>
          </p:cNvPr>
          <p:cNvSpPr txBox="1"/>
          <p:nvPr/>
        </p:nvSpPr>
        <p:spPr>
          <a:xfrm>
            <a:off x="4832319" y="3312278"/>
            <a:ext cx="2860338" cy="1124324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600" err="1">
                <a:latin typeface="Aldhabi"/>
                <a:cs typeface="Aldhabi"/>
              </a:rPr>
              <a:t>MegaMmap</a:t>
            </a:r>
            <a:endParaRPr lang="en-US" sz="6600">
              <a:latin typeface="Aldhabi"/>
              <a:cs typeface="Aldhab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4E38D3-6928-E634-AD0D-DB6C1D3C23DA}"/>
              </a:ext>
            </a:extLst>
          </p:cNvPr>
          <p:cNvSpPr txBox="1"/>
          <p:nvPr/>
        </p:nvSpPr>
        <p:spPr>
          <a:xfrm>
            <a:off x="8391011" y="4438360"/>
            <a:ext cx="3605039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/>
              <a:t>Leverages GPU access patterns to match memory access patterns to heterogeneous storage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5881DB-B4A3-2D3C-1177-02F39D2E01B6}"/>
              </a:ext>
            </a:extLst>
          </p:cNvPr>
          <p:cNvSpPr txBox="1"/>
          <p:nvPr/>
        </p:nvSpPr>
        <p:spPr>
          <a:xfrm>
            <a:off x="8391011" y="5359312"/>
            <a:ext cx="360503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/>
              <a:t>Can reduce memory use by 4x without sacrificing performance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C59C972-ACFD-93CD-6415-F4DA24D6BCB6}"/>
              </a:ext>
            </a:extLst>
          </p:cNvPr>
          <p:cNvSpPr txBox="1"/>
          <p:nvPr/>
        </p:nvSpPr>
        <p:spPr>
          <a:xfrm>
            <a:off x="8763656" y="3307424"/>
            <a:ext cx="2860338" cy="1124324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600" dirty="0">
                <a:latin typeface="Aldhabi"/>
                <a:cs typeface="Aldhabi"/>
              </a:rPr>
              <a:t>Eternia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0175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8D19468-B44E-1D1F-DD83-5B63DE9EDCF6}"/>
              </a:ext>
            </a:extLst>
          </p:cNvPr>
          <p:cNvSpPr/>
          <p:nvPr/>
        </p:nvSpPr>
        <p:spPr>
          <a:xfrm>
            <a:off x="-186612" y="-62205"/>
            <a:ext cx="12648163" cy="717420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6077220-CE62-28AD-37EA-D31B364DFFCE}"/>
              </a:ext>
            </a:extLst>
          </p:cNvPr>
          <p:cNvSpPr/>
          <p:nvPr/>
        </p:nvSpPr>
        <p:spPr>
          <a:xfrm>
            <a:off x="2818526" y="1699921"/>
            <a:ext cx="6461675" cy="491201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2DDA8D-ED8A-61F7-0952-6E0A49C23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32</a:t>
            </a:fld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F48390D3-5903-3978-A42B-99D93A6660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78221" y="1753498"/>
            <a:ext cx="5819148" cy="483297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0F9901E-5446-67F2-7911-1F1B90A4D1EF}"/>
              </a:ext>
            </a:extLst>
          </p:cNvPr>
          <p:cNvSpPr/>
          <p:nvPr/>
        </p:nvSpPr>
        <p:spPr>
          <a:xfrm>
            <a:off x="3495356" y="4169804"/>
            <a:ext cx="717347" cy="26834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B087AAD-0521-F850-66AD-BB4D7262B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err="1">
                <a:solidFill>
                  <a:schemeClr val="bg1"/>
                </a:solidFill>
                <a:ea typeface="+mj-lt"/>
                <a:cs typeface="+mj-lt"/>
              </a:rPr>
              <a:t>LabStor</a:t>
            </a:r>
            <a:r>
              <a:rPr lang="en-US">
                <a:solidFill>
                  <a:schemeClr val="bg1"/>
                </a:solidFill>
                <a:ea typeface="+mj-lt"/>
                <a:cs typeface="+mj-lt"/>
              </a:rPr>
              <a:t>: A Modular &amp; Extensible System for Building Single-Node I/O Stacks </a:t>
            </a:r>
          </a:p>
        </p:txBody>
      </p:sp>
    </p:spTree>
    <p:extLst>
      <p:ext uri="{BB962C8B-B14F-4D97-AF65-F5344CB8AC3E}">
        <p14:creationId xmlns:p14="http://schemas.microsoft.com/office/powerpoint/2010/main" val="3127583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D4D0D1-073F-0B72-FFF6-D923D0EF0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33</a:t>
            </a:fld>
            <a:endParaRPr lang="en-US"/>
          </a:p>
        </p:txBody>
      </p:sp>
      <p:sp>
        <p:nvSpPr>
          <p:cNvPr id="6" name="Google Shape;119;g1863ef439b8_6_850">
            <a:extLst>
              <a:ext uri="{FF2B5EF4-FFF2-40B4-BE49-F238E27FC236}">
                <a16:creationId xmlns:a16="http://schemas.microsoft.com/office/drawing/2014/main" id="{89FBBC7C-A091-EDF5-43A3-552385245498}"/>
              </a:ext>
            </a:extLst>
          </p:cNvPr>
          <p:cNvSpPr/>
          <p:nvPr/>
        </p:nvSpPr>
        <p:spPr>
          <a:xfrm>
            <a:off x="5345275" y="660350"/>
            <a:ext cx="6237648" cy="3194856"/>
          </a:xfrm>
          <a:prstGeom prst="cloud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120;g1863ef439b8_6_850">
            <a:extLst>
              <a:ext uri="{FF2B5EF4-FFF2-40B4-BE49-F238E27FC236}">
                <a16:creationId xmlns:a16="http://schemas.microsoft.com/office/drawing/2014/main" id="{6B3C7503-2447-5996-FD05-7C815F39907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817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Motivation</a:t>
            </a:r>
          </a:p>
        </p:txBody>
      </p:sp>
      <p:pic>
        <p:nvPicPr>
          <p:cNvPr id="10" name="Google Shape;122;g1863ef439b8_6_850" descr="A logo of a bee&#10;&#10;Description automatically generated">
            <a:extLst>
              <a:ext uri="{FF2B5EF4-FFF2-40B4-BE49-F238E27FC236}">
                <a16:creationId xmlns:a16="http://schemas.microsoft.com/office/drawing/2014/main" id="{01E8F6F6-F1EE-CF21-B7FF-BCD0D68ED7E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11050" y="1091588"/>
            <a:ext cx="1460401" cy="902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3;g1863ef439b8_6_850" descr="A blue letters and a black background&#10;&#10;Description automatically generated">
            <a:extLst>
              <a:ext uri="{FF2B5EF4-FFF2-40B4-BE49-F238E27FC236}">
                <a16:creationId xmlns:a16="http://schemas.microsoft.com/office/drawing/2014/main" id="{41EEB78E-C5E3-F77D-C577-08F25ECEBDA9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19173" y="1273464"/>
            <a:ext cx="2554301" cy="53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24;g1863ef439b8_6_850">
            <a:extLst>
              <a:ext uri="{FF2B5EF4-FFF2-40B4-BE49-F238E27FC236}">
                <a16:creationId xmlns:a16="http://schemas.microsoft.com/office/drawing/2014/main" id="{01D01DD9-316E-21BF-2A25-5EB7568D1932}"/>
              </a:ext>
            </a:extLst>
          </p:cNvPr>
          <p:cNvSpPr txBox="1">
            <a:spLocks/>
          </p:cNvSpPr>
          <p:nvPr/>
        </p:nvSpPr>
        <p:spPr>
          <a:xfrm>
            <a:off x="504750" y="2728313"/>
            <a:ext cx="4759275" cy="2456736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Distributed I/O stacks rely on single-node kernel-level I/O stacks</a:t>
            </a:r>
          </a:p>
          <a:p>
            <a:r>
              <a:rPr lang="en-US"/>
              <a:t>However, both AI apps and storage hardware are evolving rapidly</a:t>
            </a:r>
          </a:p>
        </p:txBody>
      </p:sp>
      <p:pic>
        <p:nvPicPr>
          <p:cNvPr id="16" name="Google Shape;125;g1863ef439b8_6_850" descr="A logo with orange and white squares&#10;&#10;Description automatically generated">
            <a:extLst>
              <a:ext uri="{FF2B5EF4-FFF2-40B4-BE49-F238E27FC236}">
                <a16:creationId xmlns:a16="http://schemas.microsoft.com/office/drawing/2014/main" id="{C969B4B0-9BCD-BF6E-24D5-8DAACFBAC663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18250" y="2149325"/>
            <a:ext cx="1153200" cy="115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26;g1863ef439b8_6_850" descr="A logo with green and black lines&#10;&#10;Description automatically generated">
            <a:extLst>
              <a:ext uri="{FF2B5EF4-FFF2-40B4-BE49-F238E27FC236}">
                <a16:creationId xmlns:a16="http://schemas.microsoft.com/office/drawing/2014/main" id="{8062CDC1-685F-5AFC-0CC4-56586460F0D5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83713" y="1994150"/>
            <a:ext cx="2170884" cy="115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7;g1863ef439b8_6_850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5DBEA168-E988-9F05-DA0B-58D0CC221D86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78663" y="4239835"/>
            <a:ext cx="2170875" cy="210459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" name="Google Shape;128;g1863ef439b8_6_850">
            <a:extLst>
              <a:ext uri="{FF2B5EF4-FFF2-40B4-BE49-F238E27FC236}">
                <a16:creationId xmlns:a16="http://schemas.microsoft.com/office/drawing/2014/main" id="{7C8DEC71-4218-7B6A-BC12-8604E7E3B3FF}"/>
              </a:ext>
            </a:extLst>
          </p:cNvPr>
          <p:cNvCxnSpPr/>
          <p:nvPr/>
        </p:nvCxnSpPr>
        <p:spPr>
          <a:xfrm>
            <a:off x="8464099" y="3851804"/>
            <a:ext cx="0" cy="3879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26407037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D42FF0-4727-8645-F0C8-CFAD9E037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34</a:t>
            </a:fld>
            <a:endParaRPr lang="en-US"/>
          </a:p>
        </p:txBody>
      </p:sp>
      <p:sp>
        <p:nvSpPr>
          <p:cNvPr id="6" name="Google Shape;119;g1863ef439b8_6_850">
            <a:extLst>
              <a:ext uri="{FF2B5EF4-FFF2-40B4-BE49-F238E27FC236}">
                <a16:creationId xmlns:a16="http://schemas.microsoft.com/office/drawing/2014/main" id="{00702751-397E-B230-56E0-5FCA73CD715E}"/>
              </a:ext>
            </a:extLst>
          </p:cNvPr>
          <p:cNvSpPr/>
          <p:nvPr/>
        </p:nvSpPr>
        <p:spPr>
          <a:xfrm>
            <a:off x="5345275" y="660350"/>
            <a:ext cx="6237648" cy="3194856"/>
          </a:xfrm>
          <a:prstGeom prst="cloud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" name="Google Shape;122;g1863ef439b8_6_850" descr="A logo of a bee&#10;&#10;Description automatically generated">
            <a:extLst>
              <a:ext uri="{FF2B5EF4-FFF2-40B4-BE49-F238E27FC236}">
                <a16:creationId xmlns:a16="http://schemas.microsoft.com/office/drawing/2014/main" id="{A38DDBFC-9AB4-8CA2-2E66-2EC8FCC4E08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11050" y="1091588"/>
            <a:ext cx="1460401" cy="902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23;g1863ef439b8_6_850" descr="A blue letters and a black background&#10;&#10;Description automatically generated">
            <a:extLst>
              <a:ext uri="{FF2B5EF4-FFF2-40B4-BE49-F238E27FC236}">
                <a16:creationId xmlns:a16="http://schemas.microsoft.com/office/drawing/2014/main" id="{012FCA78-89A0-B2C3-D3BE-06742215CC7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19173" y="1273464"/>
            <a:ext cx="2554301" cy="53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5;g1863ef439b8_6_850" descr="A logo with orange and white squares&#10;&#10;Description automatically generated">
            <a:extLst>
              <a:ext uri="{FF2B5EF4-FFF2-40B4-BE49-F238E27FC236}">
                <a16:creationId xmlns:a16="http://schemas.microsoft.com/office/drawing/2014/main" id="{C3EDE26E-3438-8995-BD00-33BF0ABAA7E1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18250" y="2149325"/>
            <a:ext cx="1153200" cy="115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6;g1863ef439b8_6_850" descr="A logo with green and black lines&#10;&#10;Description automatically generated">
            <a:extLst>
              <a:ext uri="{FF2B5EF4-FFF2-40B4-BE49-F238E27FC236}">
                <a16:creationId xmlns:a16="http://schemas.microsoft.com/office/drawing/2014/main" id="{D82B9739-69AF-297E-02F9-4C1CABBCDB1A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83713" y="1994150"/>
            <a:ext cx="2170884" cy="115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7;g1863ef439b8_6_850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C35B20B5-BE7A-B48E-FBEB-E2040C00372E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78663" y="4239835"/>
            <a:ext cx="2170875" cy="210459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" name="Google Shape;128;g1863ef439b8_6_850">
            <a:extLst>
              <a:ext uri="{FF2B5EF4-FFF2-40B4-BE49-F238E27FC236}">
                <a16:creationId xmlns:a16="http://schemas.microsoft.com/office/drawing/2014/main" id="{2F42DDAD-DBDF-AA64-C721-BC3D8CFB420E}"/>
              </a:ext>
            </a:extLst>
          </p:cNvPr>
          <p:cNvCxnSpPr/>
          <p:nvPr/>
        </p:nvCxnSpPr>
        <p:spPr>
          <a:xfrm>
            <a:off x="8464099" y="3851804"/>
            <a:ext cx="0" cy="3879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0" name="Google Shape;143;g193c90bfe1a_0_19">
            <a:extLst>
              <a:ext uri="{FF2B5EF4-FFF2-40B4-BE49-F238E27FC236}">
                <a16:creationId xmlns:a16="http://schemas.microsoft.com/office/drawing/2014/main" id="{EF4F88DA-30B1-C0EA-8B8A-D7C30E437ED3}"/>
              </a:ext>
            </a:extLst>
          </p:cNvPr>
          <p:cNvSpPr txBox="1"/>
          <p:nvPr/>
        </p:nvSpPr>
        <p:spPr>
          <a:xfrm>
            <a:off x="249775" y="5026425"/>
            <a:ext cx="6005700" cy="12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3120" b="1">
                <a:solidFill>
                  <a:srgbClr val="FF0000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Node-local I/O stacks are not adapting rapidly enough!</a:t>
            </a:r>
            <a:endParaRPr/>
          </a:p>
        </p:txBody>
      </p:sp>
      <p:sp>
        <p:nvSpPr>
          <p:cNvPr id="24" name="Google Shape;120;g1863ef439b8_6_850">
            <a:extLst>
              <a:ext uri="{FF2B5EF4-FFF2-40B4-BE49-F238E27FC236}">
                <a16:creationId xmlns:a16="http://schemas.microsoft.com/office/drawing/2014/main" id="{80661CD5-FC51-9F33-86E7-E4446B09983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817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Motivation</a:t>
            </a:r>
          </a:p>
        </p:txBody>
      </p:sp>
      <p:sp>
        <p:nvSpPr>
          <p:cNvPr id="3" name="Google Shape;124;g1863ef439b8_6_850">
            <a:extLst>
              <a:ext uri="{FF2B5EF4-FFF2-40B4-BE49-F238E27FC236}">
                <a16:creationId xmlns:a16="http://schemas.microsoft.com/office/drawing/2014/main" id="{69E5809C-7CC8-0B3F-A28F-EDCD3BCCA472}"/>
              </a:ext>
            </a:extLst>
          </p:cNvPr>
          <p:cNvSpPr txBox="1">
            <a:spLocks/>
          </p:cNvSpPr>
          <p:nvPr/>
        </p:nvSpPr>
        <p:spPr>
          <a:xfrm>
            <a:off x="504750" y="2728313"/>
            <a:ext cx="4759275" cy="2456736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Distributed I/O stacks rely on single-node kernel-level I/O stacks</a:t>
            </a:r>
          </a:p>
          <a:p>
            <a:r>
              <a:rPr lang="en-US"/>
              <a:t>However, both AI apps and storage hardware are evolving rapidly</a:t>
            </a:r>
          </a:p>
        </p:txBody>
      </p:sp>
    </p:spTree>
    <p:extLst>
      <p:ext uri="{BB962C8B-B14F-4D97-AF65-F5344CB8AC3E}">
        <p14:creationId xmlns:p14="http://schemas.microsoft.com/office/powerpoint/2010/main" val="17714677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5B2CD2-01F4-FA27-AB41-6901DFA14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35</a:t>
            </a:fld>
            <a:endParaRPr lang="en-US"/>
          </a:p>
        </p:txBody>
      </p:sp>
      <p:sp>
        <p:nvSpPr>
          <p:cNvPr id="6" name="Google Shape;238;g1863ef439b8_3_463">
            <a:extLst>
              <a:ext uri="{FF2B5EF4-FFF2-40B4-BE49-F238E27FC236}">
                <a16:creationId xmlns:a16="http://schemas.microsoft.com/office/drawing/2014/main" id="{A37094AA-8D9A-FB94-058A-9EB46115D74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817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pPr>
              <a:spcBef>
                <a:spcPts val="0"/>
              </a:spcBef>
            </a:pPr>
            <a:r>
              <a:rPr lang="en-US"/>
              <a:t>Developing Kernel I/O Stacks is Difficult</a:t>
            </a:r>
          </a:p>
        </p:txBody>
      </p:sp>
      <p:sp>
        <p:nvSpPr>
          <p:cNvPr id="28" name="Google Shape;250;g1863ef439b8_3_463">
            <a:extLst>
              <a:ext uri="{FF2B5EF4-FFF2-40B4-BE49-F238E27FC236}">
                <a16:creationId xmlns:a16="http://schemas.microsoft.com/office/drawing/2014/main" id="{B9AE3D9A-647B-0B63-2176-C03A68468C9A}"/>
              </a:ext>
            </a:extLst>
          </p:cNvPr>
          <p:cNvSpPr txBox="1"/>
          <p:nvPr/>
        </p:nvSpPr>
        <p:spPr>
          <a:xfrm>
            <a:off x="118413" y="2273787"/>
            <a:ext cx="3661986" cy="20887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lnSpc>
                <a:spcPct val="115000"/>
              </a:lnSpc>
              <a:spcAft>
                <a:spcPts val="1600"/>
              </a:spcAft>
            </a:pPr>
            <a:r>
              <a:rPr lang="en-US" sz="2400">
                <a:solidFill>
                  <a:schemeClr val="dk1"/>
                </a:solidFill>
                <a:latin typeface="Old Standard TT"/>
              </a:rPr>
              <a:t>Tightly coupled with a rigid set of features. Cannot be reused across I/O stacks. </a:t>
            </a:r>
            <a:r>
              <a:rPr lang="en-US" sz="2400">
                <a:solidFill>
                  <a:srgbClr val="FF0000"/>
                </a:solidFill>
                <a:latin typeface="Old Standard TT"/>
              </a:rPr>
              <a:t>Development complexity</a:t>
            </a:r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01BECAA-3460-AE16-E26B-D0853F07E41A}"/>
              </a:ext>
            </a:extLst>
          </p:cNvPr>
          <p:cNvGrpSpPr/>
          <p:nvPr/>
        </p:nvGrpSpPr>
        <p:grpSpPr>
          <a:xfrm>
            <a:off x="4403563" y="1737387"/>
            <a:ext cx="3955543" cy="4460575"/>
            <a:chOff x="3522500" y="1637375"/>
            <a:chExt cx="3955543" cy="4460575"/>
          </a:xfrm>
        </p:grpSpPr>
        <p:sp>
          <p:nvSpPr>
            <p:cNvPr id="8" name="Google Shape;240;g1863ef439b8_3_463">
              <a:extLst>
                <a:ext uri="{FF2B5EF4-FFF2-40B4-BE49-F238E27FC236}">
                  <a16:creationId xmlns:a16="http://schemas.microsoft.com/office/drawing/2014/main" id="{5E5BC751-117C-692E-05D7-524F7F4AE9F3}"/>
                </a:ext>
              </a:extLst>
            </p:cNvPr>
            <p:cNvSpPr/>
            <p:nvPr/>
          </p:nvSpPr>
          <p:spPr>
            <a:xfrm>
              <a:off x="3522500" y="2137460"/>
              <a:ext cx="3955500" cy="1869000"/>
            </a:xfrm>
            <a:prstGeom prst="rect">
              <a:avLst/>
            </a:prstGeom>
            <a:solidFill>
              <a:srgbClr val="B4A7D6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>
                  <a:latin typeface="Roboto"/>
                  <a:ea typeface="Roboto"/>
                  <a:cs typeface="Roboto"/>
                  <a:sym typeface="Roboto"/>
                </a:rPr>
                <a:t>   VFS</a:t>
              </a:r>
              <a:endParaRPr sz="1800" b="1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" name="Google Shape;241;g1863ef439b8_3_463">
              <a:extLst>
                <a:ext uri="{FF2B5EF4-FFF2-40B4-BE49-F238E27FC236}">
                  <a16:creationId xmlns:a16="http://schemas.microsoft.com/office/drawing/2014/main" id="{568929C7-6288-A3DD-1EA2-47D0E8573E84}"/>
                </a:ext>
              </a:extLst>
            </p:cNvPr>
            <p:cNvSpPr/>
            <p:nvPr/>
          </p:nvSpPr>
          <p:spPr>
            <a:xfrm>
              <a:off x="3522506" y="4010849"/>
              <a:ext cx="2193000" cy="587100"/>
            </a:xfrm>
            <a:prstGeom prst="rect">
              <a:avLst/>
            </a:prstGeom>
            <a:solidFill>
              <a:srgbClr val="B4A7D6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>
                  <a:latin typeface="Roboto"/>
                  <a:ea typeface="Roboto"/>
                  <a:cs typeface="Roboto"/>
                  <a:sym typeface="Roboto"/>
                </a:rPr>
                <a:t>Direct I/O</a:t>
              </a:r>
              <a:endParaRPr sz="1800" b="1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" name="Google Shape;242;g1863ef439b8_3_463">
              <a:extLst>
                <a:ext uri="{FF2B5EF4-FFF2-40B4-BE49-F238E27FC236}">
                  <a16:creationId xmlns:a16="http://schemas.microsoft.com/office/drawing/2014/main" id="{70491A42-A220-A2DA-840D-CF88ACA0B0EB}"/>
                </a:ext>
              </a:extLst>
            </p:cNvPr>
            <p:cNvSpPr/>
            <p:nvPr/>
          </p:nvSpPr>
          <p:spPr>
            <a:xfrm>
              <a:off x="5608687" y="4010850"/>
              <a:ext cx="1869300" cy="587100"/>
            </a:xfrm>
            <a:prstGeom prst="rect">
              <a:avLst/>
            </a:prstGeom>
            <a:solidFill>
              <a:srgbClr val="B4A7D6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>
                  <a:latin typeface="Roboto"/>
                  <a:ea typeface="Roboto"/>
                  <a:cs typeface="Roboto"/>
                  <a:sym typeface="Roboto"/>
                </a:rPr>
                <a:t>Page Cache</a:t>
              </a:r>
              <a:endParaRPr sz="1800" b="1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" name="Google Shape;243;g1863ef439b8_3_463">
              <a:extLst>
                <a:ext uri="{FF2B5EF4-FFF2-40B4-BE49-F238E27FC236}">
                  <a16:creationId xmlns:a16="http://schemas.microsoft.com/office/drawing/2014/main" id="{C7DB035C-E27B-BB21-BFF0-8100B1B837BE}"/>
                </a:ext>
              </a:extLst>
            </p:cNvPr>
            <p:cNvSpPr/>
            <p:nvPr/>
          </p:nvSpPr>
          <p:spPr>
            <a:xfrm>
              <a:off x="3522505" y="4597811"/>
              <a:ext cx="3955500" cy="500100"/>
            </a:xfrm>
            <a:prstGeom prst="rect">
              <a:avLst/>
            </a:prstGeom>
            <a:solidFill>
              <a:srgbClr val="B4A7D6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>
                  <a:latin typeface="Roboto"/>
                  <a:ea typeface="Roboto"/>
                  <a:cs typeface="Roboto"/>
                  <a:sym typeface="Roboto"/>
                </a:rPr>
                <a:t>Block I/O Layer</a:t>
              </a:r>
              <a:endParaRPr sz="1800" b="1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" name="Google Shape;244;g1863ef439b8_3_463">
              <a:extLst>
                <a:ext uri="{FF2B5EF4-FFF2-40B4-BE49-F238E27FC236}">
                  <a16:creationId xmlns:a16="http://schemas.microsoft.com/office/drawing/2014/main" id="{F91CF1C8-A728-47DB-7E44-0E239FBF802B}"/>
                </a:ext>
              </a:extLst>
            </p:cNvPr>
            <p:cNvSpPr/>
            <p:nvPr/>
          </p:nvSpPr>
          <p:spPr>
            <a:xfrm>
              <a:off x="3522505" y="5097830"/>
              <a:ext cx="3955500" cy="500100"/>
            </a:xfrm>
            <a:prstGeom prst="rect">
              <a:avLst/>
            </a:prstGeom>
            <a:solidFill>
              <a:srgbClr val="B4A7D6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>
                  <a:latin typeface="Roboto"/>
                  <a:ea typeface="Roboto"/>
                  <a:cs typeface="Roboto"/>
                  <a:sym typeface="Roboto"/>
                </a:rPr>
                <a:t>I/O Scheduling</a:t>
              </a:r>
              <a:endParaRPr sz="1800" b="1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8" name="Google Shape;245;g1863ef439b8_3_463">
              <a:extLst>
                <a:ext uri="{FF2B5EF4-FFF2-40B4-BE49-F238E27FC236}">
                  <a16:creationId xmlns:a16="http://schemas.microsoft.com/office/drawing/2014/main" id="{D0643C3C-B660-3B03-EE10-3FA3B42B729C}"/>
                </a:ext>
              </a:extLst>
            </p:cNvPr>
            <p:cNvSpPr/>
            <p:nvPr/>
          </p:nvSpPr>
          <p:spPr>
            <a:xfrm>
              <a:off x="3522505" y="5597850"/>
              <a:ext cx="3955500" cy="500100"/>
            </a:xfrm>
            <a:prstGeom prst="rect">
              <a:avLst/>
            </a:prstGeom>
            <a:solidFill>
              <a:srgbClr val="B4A7D6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>
                  <a:latin typeface="Roboto"/>
                  <a:ea typeface="Roboto"/>
                  <a:cs typeface="Roboto"/>
                  <a:sym typeface="Roboto"/>
                </a:rPr>
                <a:t>Device Drivers</a:t>
              </a:r>
              <a:endParaRPr sz="1800" b="1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" name="Google Shape;246;g1863ef439b8_3_463">
              <a:extLst>
                <a:ext uri="{FF2B5EF4-FFF2-40B4-BE49-F238E27FC236}">
                  <a16:creationId xmlns:a16="http://schemas.microsoft.com/office/drawing/2014/main" id="{20E98068-AB52-4631-6430-31D03600EE69}"/>
                </a:ext>
              </a:extLst>
            </p:cNvPr>
            <p:cNvSpPr/>
            <p:nvPr/>
          </p:nvSpPr>
          <p:spPr>
            <a:xfrm>
              <a:off x="3522543" y="1637375"/>
              <a:ext cx="3955500" cy="500100"/>
            </a:xfrm>
            <a:prstGeom prst="rect">
              <a:avLst/>
            </a:prstGeom>
            <a:solidFill>
              <a:srgbClr val="9FC5E8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>
                  <a:latin typeface="Roboto"/>
                  <a:ea typeface="Roboto"/>
                  <a:cs typeface="Roboto"/>
                  <a:sym typeface="Roboto"/>
                </a:rPr>
                <a:t>POSIX</a:t>
              </a:r>
              <a:endParaRPr sz="1800" b="1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" name="Google Shape;247;g1863ef439b8_3_463">
              <a:extLst>
                <a:ext uri="{FF2B5EF4-FFF2-40B4-BE49-F238E27FC236}">
                  <a16:creationId xmlns:a16="http://schemas.microsoft.com/office/drawing/2014/main" id="{D547651A-B58B-9AB7-8F8A-CD423DD2D87A}"/>
                </a:ext>
              </a:extLst>
            </p:cNvPr>
            <p:cNvSpPr/>
            <p:nvPr/>
          </p:nvSpPr>
          <p:spPr>
            <a:xfrm>
              <a:off x="5937425" y="1728981"/>
              <a:ext cx="1075800" cy="353100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>
                  <a:latin typeface="Roboto"/>
                  <a:ea typeface="Roboto"/>
                  <a:cs typeface="Roboto"/>
                  <a:sym typeface="Roboto"/>
                </a:rPr>
                <a:t>write()</a:t>
              </a:r>
              <a:endParaRPr sz="1800" b="1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" name="Google Shape;248;g1863ef439b8_3_463">
              <a:extLst>
                <a:ext uri="{FF2B5EF4-FFF2-40B4-BE49-F238E27FC236}">
                  <a16:creationId xmlns:a16="http://schemas.microsoft.com/office/drawing/2014/main" id="{64AB22D4-14B5-2DE5-DCA7-39C7746A0312}"/>
                </a:ext>
              </a:extLst>
            </p:cNvPr>
            <p:cNvSpPr/>
            <p:nvPr/>
          </p:nvSpPr>
          <p:spPr>
            <a:xfrm>
              <a:off x="4704484" y="1728981"/>
              <a:ext cx="1067700" cy="353100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>
                  <a:latin typeface="Roboto"/>
                  <a:ea typeface="Roboto"/>
                  <a:cs typeface="Roboto"/>
                  <a:sym typeface="Roboto"/>
                </a:rPr>
                <a:t>read()</a:t>
              </a:r>
              <a:endParaRPr sz="1800" b="1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6" name="Google Shape;249;g1863ef439b8_3_463">
              <a:extLst>
                <a:ext uri="{FF2B5EF4-FFF2-40B4-BE49-F238E27FC236}">
                  <a16:creationId xmlns:a16="http://schemas.microsoft.com/office/drawing/2014/main" id="{0D34DFB7-8C61-12F0-1C53-5D1B88B638FB}"/>
                </a:ext>
              </a:extLst>
            </p:cNvPr>
            <p:cNvSpPr/>
            <p:nvPr/>
          </p:nvSpPr>
          <p:spPr>
            <a:xfrm>
              <a:off x="4358850" y="2249463"/>
              <a:ext cx="3000000" cy="1649400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>
                  <a:latin typeface="Roboto"/>
                  <a:ea typeface="Roboto"/>
                  <a:cs typeface="Roboto"/>
                  <a:sym typeface="Roboto"/>
                </a:rPr>
                <a:t>F2FS</a:t>
              </a:r>
              <a:endParaRPr sz="1800" b="1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4" name="Google Shape;254;g1863ef439b8_3_463">
              <a:extLst>
                <a:ext uri="{FF2B5EF4-FFF2-40B4-BE49-F238E27FC236}">
                  <a16:creationId xmlns:a16="http://schemas.microsoft.com/office/drawing/2014/main" id="{56BB13B1-80B9-B577-C6A8-327EB59764AC}"/>
                </a:ext>
              </a:extLst>
            </p:cNvPr>
            <p:cNvSpPr/>
            <p:nvPr/>
          </p:nvSpPr>
          <p:spPr>
            <a:xfrm>
              <a:off x="4608572" y="3028136"/>
              <a:ext cx="1243500" cy="353100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>
                  <a:latin typeface="Roboto"/>
                  <a:ea typeface="Roboto"/>
                  <a:cs typeface="Roboto"/>
                  <a:sym typeface="Roboto"/>
                </a:rPr>
                <a:t>compress</a:t>
              </a:r>
              <a:endParaRPr sz="1800" b="1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6" name="Google Shape;255;g1863ef439b8_3_463">
              <a:extLst>
                <a:ext uri="{FF2B5EF4-FFF2-40B4-BE49-F238E27FC236}">
                  <a16:creationId xmlns:a16="http://schemas.microsoft.com/office/drawing/2014/main" id="{F71193CC-D94B-94AF-B168-664D3EF7DC8C}"/>
                </a:ext>
              </a:extLst>
            </p:cNvPr>
            <p:cNvSpPr/>
            <p:nvPr/>
          </p:nvSpPr>
          <p:spPr>
            <a:xfrm>
              <a:off x="4608572" y="2642862"/>
              <a:ext cx="1243500" cy="353100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>
                  <a:latin typeface="Roboto"/>
                  <a:ea typeface="Roboto"/>
                  <a:cs typeface="Roboto"/>
                  <a:sym typeface="Roboto"/>
                </a:rPr>
                <a:t>split</a:t>
              </a:r>
              <a:endParaRPr sz="1800" b="1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8" name="Google Shape;256;g1863ef439b8_3_463">
              <a:extLst>
                <a:ext uri="{FF2B5EF4-FFF2-40B4-BE49-F238E27FC236}">
                  <a16:creationId xmlns:a16="http://schemas.microsoft.com/office/drawing/2014/main" id="{4FD63539-803B-4284-3FDA-1DFCB1B46E8C}"/>
                </a:ext>
              </a:extLst>
            </p:cNvPr>
            <p:cNvSpPr/>
            <p:nvPr/>
          </p:nvSpPr>
          <p:spPr>
            <a:xfrm>
              <a:off x="4608572" y="3413410"/>
              <a:ext cx="1243500" cy="353100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>
                  <a:latin typeface="Roboto"/>
                  <a:ea typeface="Roboto"/>
                  <a:cs typeface="Roboto"/>
                  <a:sym typeface="Roboto"/>
                </a:rPr>
                <a:t>block alloc</a:t>
              </a:r>
              <a:endParaRPr sz="1800" b="1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0" name="Google Shape;257;g1863ef439b8_3_463">
              <a:extLst>
                <a:ext uri="{FF2B5EF4-FFF2-40B4-BE49-F238E27FC236}">
                  <a16:creationId xmlns:a16="http://schemas.microsoft.com/office/drawing/2014/main" id="{1B053400-47D0-6622-993B-BDA046CDD2D3}"/>
                </a:ext>
              </a:extLst>
            </p:cNvPr>
            <p:cNvSpPr/>
            <p:nvPr/>
          </p:nvSpPr>
          <p:spPr>
            <a:xfrm>
              <a:off x="5981428" y="3028136"/>
              <a:ext cx="1243500" cy="353100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>
                  <a:latin typeface="Roboto"/>
                  <a:ea typeface="Roboto"/>
                  <a:cs typeface="Roboto"/>
                  <a:sym typeface="Roboto"/>
                </a:rPr>
                <a:t>encrypt</a:t>
              </a:r>
              <a:endParaRPr sz="1800" b="1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2" name="Google Shape;258;g1863ef439b8_3_463">
              <a:extLst>
                <a:ext uri="{FF2B5EF4-FFF2-40B4-BE49-F238E27FC236}">
                  <a16:creationId xmlns:a16="http://schemas.microsoft.com/office/drawing/2014/main" id="{4FBF7645-7941-ED42-C882-70843729336E}"/>
                </a:ext>
              </a:extLst>
            </p:cNvPr>
            <p:cNvSpPr/>
            <p:nvPr/>
          </p:nvSpPr>
          <p:spPr>
            <a:xfrm>
              <a:off x="5981428" y="2642862"/>
              <a:ext cx="1243500" cy="353100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>
                  <a:latin typeface="Roboto"/>
                  <a:ea typeface="Roboto"/>
                  <a:cs typeface="Roboto"/>
                  <a:sym typeface="Roboto"/>
                </a:rPr>
                <a:t>Access Ctrl</a:t>
              </a:r>
              <a:endParaRPr sz="1800" b="1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4" name="Google Shape;259;g1863ef439b8_3_463">
              <a:extLst>
                <a:ext uri="{FF2B5EF4-FFF2-40B4-BE49-F238E27FC236}">
                  <a16:creationId xmlns:a16="http://schemas.microsoft.com/office/drawing/2014/main" id="{ED0CC284-4BC1-D446-71BD-B3813308CDA6}"/>
                </a:ext>
              </a:extLst>
            </p:cNvPr>
            <p:cNvSpPr/>
            <p:nvPr/>
          </p:nvSpPr>
          <p:spPr>
            <a:xfrm>
              <a:off x="5981428" y="3413410"/>
              <a:ext cx="1243500" cy="353100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>
                  <a:latin typeface="Roboto"/>
                  <a:ea typeface="Roboto"/>
                  <a:cs typeface="Roboto"/>
                  <a:sym typeface="Roboto"/>
                </a:rPr>
                <a:t>compact</a:t>
              </a:r>
              <a:endParaRPr sz="1800" b="1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3" name="Google Shape;250;g1863ef439b8_3_463">
            <a:extLst>
              <a:ext uri="{FF2B5EF4-FFF2-40B4-BE49-F238E27FC236}">
                <a16:creationId xmlns:a16="http://schemas.microsoft.com/office/drawing/2014/main" id="{E0AAA35E-EB4A-9FC5-53D7-130A7F95AB2A}"/>
              </a:ext>
            </a:extLst>
          </p:cNvPr>
          <p:cNvSpPr txBox="1"/>
          <p:nvPr/>
        </p:nvSpPr>
        <p:spPr>
          <a:xfrm>
            <a:off x="585138" y="4531213"/>
            <a:ext cx="3195262" cy="20887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lnSpc>
                <a:spcPct val="114999"/>
              </a:lnSpc>
              <a:spcAft>
                <a:spcPts val="1600"/>
              </a:spcAft>
            </a:pPr>
            <a:r>
              <a:rPr lang="en-US" sz="2400">
                <a:solidFill>
                  <a:schemeClr val="dk1"/>
                </a:solidFill>
                <a:latin typeface="Old Standard TT"/>
              </a:rPr>
              <a:t>Not all policies are extensible and agnostic to AI behavior </a:t>
            </a:r>
            <a:r>
              <a:rPr lang="en-US" sz="2400">
                <a:solidFill>
                  <a:srgbClr val="FF0000"/>
                </a:solidFill>
                <a:latin typeface="Old Standard TT"/>
              </a:rPr>
              <a:t>Performance loss</a:t>
            </a:r>
            <a:endParaRPr lang="en-US">
              <a:solidFill>
                <a:srgbClr val="000000"/>
              </a:solidFill>
              <a:latin typeface="Aptos"/>
            </a:endParaRPr>
          </a:p>
        </p:txBody>
      </p:sp>
      <p:sp>
        <p:nvSpPr>
          <p:cNvPr id="7" name="Google Shape;250;g1863ef439b8_3_463">
            <a:extLst>
              <a:ext uri="{FF2B5EF4-FFF2-40B4-BE49-F238E27FC236}">
                <a16:creationId xmlns:a16="http://schemas.microsoft.com/office/drawing/2014/main" id="{2F8FEB36-1C5B-83C6-283A-0D03C85B6CC3}"/>
              </a:ext>
            </a:extLst>
          </p:cNvPr>
          <p:cNvSpPr txBox="1"/>
          <p:nvPr/>
        </p:nvSpPr>
        <p:spPr>
          <a:xfrm>
            <a:off x="8890937" y="2816713"/>
            <a:ext cx="3195262" cy="22939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lnSpc>
                <a:spcPct val="114999"/>
              </a:lnSpc>
              <a:spcAft>
                <a:spcPts val="1600"/>
              </a:spcAft>
            </a:pPr>
            <a:r>
              <a:rPr lang="en-US" sz="2400">
                <a:solidFill>
                  <a:schemeClr val="dk1"/>
                </a:solidFill>
                <a:latin typeface="Old Standard TT"/>
              </a:rPr>
              <a:t>OS I/O code requires an aggressive reboot that shuts down all apps</a:t>
            </a:r>
          </a:p>
          <a:p>
            <a:pPr algn="ctr">
              <a:lnSpc>
                <a:spcPct val="114999"/>
              </a:lnSpc>
              <a:spcAft>
                <a:spcPts val="1600"/>
              </a:spcAft>
            </a:pPr>
            <a:r>
              <a:rPr lang="en-US" sz="2400">
                <a:solidFill>
                  <a:srgbClr val="FF0000"/>
                </a:solidFill>
                <a:latin typeface="Old Standard TT"/>
              </a:rPr>
              <a:t>Lowers adoption rate</a:t>
            </a:r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D3C32D2C-94D3-4635-B792-60FA8C9BFCE4}"/>
              </a:ext>
            </a:extLst>
          </p:cNvPr>
          <p:cNvSpPr/>
          <p:nvPr/>
        </p:nvSpPr>
        <p:spPr>
          <a:xfrm>
            <a:off x="3779902" y="2386012"/>
            <a:ext cx="503110" cy="1576387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Brace 12">
            <a:extLst>
              <a:ext uri="{FF2B5EF4-FFF2-40B4-BE49-F238E27FC236}">
                <a16:creationId xmlns:a16="http://schemas.microsoft.com/office/drawing/2014/main" id="{77D5AE3A-1774-FB0F-F907-8352DA8BB8BE}"/>
              </a:ext>
            </a:extLst>
          </p:cNvPr>
          <p:cNvSpPr/>
          <p:nvPr/>
        </p:nvSpPr>
        <p:spPr>
          <a:xfrm>
            <a:off x="3794188" y="4362450"/>
            <a:ext cx="488823" cy="1738312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Brace 14">
            <a:extLst>
              <a:ext uri="{FF2B5EF4-FFF2-40B4-BE49-F238E27FC236}">
                <a16:creationId xmlns:a16="http://schemas.microsoft.com/office/drawing/2014/main" id="{1BDA8E6E-A451-6CC7-C028-6A9265F61DC3}"/>
              </a:ext>
            </a:extLst>
          </p:cNvPr>
          <p:cNvSpPr/>
          <p:nvPr/>
        </p:nvSpPr>
        <p:spPr>
          <a:xfrm>
            <a:off x="8437626" y="1928812"/>
            <a:ext cx="369760" cy="4033837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oogle Shape;291;g1863ef439b8_3_521">
            <a:extLst>
              <a:ext uri="{FF2B5EF4-FFF2-40B4-BE49-F238E27FC236}">
                <a16:creationId xmlns:a16="http://schemas.microsoft.com/office/drawing/2014/main" id="{40BCB1FA-439E-93DE-7A37-E415D4252D98}"/>
              </a:ext>
            </a:extLst>
          </p:cNvPr>
          <p:cNvGrpSpPr/>
          <p:nvPr/>
        </p:nvGrpSpPr>
        <p:grpSpPr>
          <a:xfrm>
            <a:off x="1719519" y="1392341"/>
            <a:ext cx="823327" cy="812960"/>
            <a:chOff x="931083" y="2429333"/>
            <a:chExt cx="1460400" cy="1460400"/>
          </a:xfrm>
        </p:grpSpPr>
        <p:sp>
          <p:nvSpPr>
            <p:cNvPr id="9" name="Google Shape;292;g1863ef439b8_3_521">
              <a:extLst>
                <a:ext uri="{FF2B5EF4-FFF2-40B4-BE49-F238E27FC236}">
                  <a16:creationId xmlns:a16="http://schemas.microsoft.com/office/drawing/2014/main" id="{F15DA070-1F21-79C2-98BD-B7169108C4F4}"/>
                </a:ext>
              </a:extLst>
            </p:cNvPr>
            <p:cNvSpPr/>
            <p:nvPr/>
          </p:nvSpPr>
          <p:spPr>
            <a:xfrm>
              <a:off x="931083" y="2429333"/>
              <a:ext cx="1460400" cy="1460400"/>
            </a:xfrm>
            <a:prstGeom prst="flowChartConnector">
              <a:avLst/>
            </a:prstGeom>
            <a:solidFill>
              <a:srgbClr val="EA9999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pic>
          <p:nvPicPr>
            <p:cNvPr id="17" name="Google Shape;293;g1863ef439b8_3_521">
              <a:extLst>
                <a:ext uri="{FF2B5EF4-FFF2-40B4-BE49-F238E27FC236}">
                  <a16:creationId xmlns:a16="http://schemas.microsoft.com/office/drawing/2014/main" id="{0EBC3B66-4295-0986-EF0D-176AFC89C892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019071" y="2517333"/>
              <a:ext cx="1284400" cy="12844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9" name="Google Shape;189;g1863ef439b8_3_14">
            <a:extLst>
              <a:ext uri="{FF2B5EF4-FFF2-40B4-BE49-F238E27FC236}">
                <a16:creationId xmlns:a16="http://schemas.microsoft.com/office/drawing/2014/main" id="{D9DF3D77-713B-B039-4860-04CA7D635E5E}"/>
              </a:ext>
            </a:extLst>
          </p:cNvPr>
          <p:cNvGrpSpPr/>
          <p:nvPr/>
        </p:nvGrpSpPr>
        <p:grpSpPr>
          <a:xfrm>
            <a:off x="10025180" y="1797003"/>
            <a:ext cx="927000" cy="927000"/>
            <a:chOff x="7581458" y="1744683"/>
            <a:chExt cx="1460400" cy="1460400"/>
          </a:xfrm>
        </p:grpSpPr>
        <p:sp>
          <p:nvSpPr>
            <p:cNvPr id="23" name="Google Shape;191;g1863ef439b8_3_14">
              <a:extLst>
                <a:ext uri="{FF2B5EF4-FFF2-40B4-BE49-F238E27FC236}">
                  <a16:creationId xmlns:a16="http://schemas.microsoft.com/office/drawing/2014/main" id="{F5934B74-A541-076F-402F-4ED9FB6504D4}"/>
                </a:ext>
              </a:extLst>
            </p:cNvPr>
            <p:cNvSpPr/>
            <p:nvPr/>
          </p:nvSpPr>
          <p:spPr>
            <a:xfrm>
              <a:off x="7581458" y="1744683"/>
              <a:ext cx="1460400" cy="1460400"/>
            </a:xfrm>
            <a:prstGeom prst="flowChartConnector">
              <a:avLst/>
            </a:prstGeom>
            <a:solidFill>
              <a:srgbClr val="EA9999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sp>
          <p:nvSpPr>
            <p:cNvPr id="25" name="Google Shape;193;g1863ef439b8_3_14">
              <a:extLst>
                <a:ext uri="{FF2B5EF4-FFF2-40B4-BE49-F238E27FC236}">
                  <a16:creationId xmlns:a16="http://schemas.microsoft.com/office/drawing/2014/main" id="{93A641DF-42CB-2C39-82FE-FBA253221DF5}"/>
                </a:ext>
              </a:extLst>
            </p:cNvPr>
            <p:cNvSpPr/>
            <p:nvPr/>
          </p:nvSpPr>
          <p:spPr>
            <a:xfrm>
              <a:off x="7962475" y="1895675"/>
              <a:ext cx="669600" cy="81750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94;g1863ef439b8_3_14">
              <a:extLst>
                <a:ext uri="{FF2B5EF4-FFF2-40B4-BE49-F238E27FC236}">
                  <a16:creationId xmlns:a16="http://schemas.microsoft.com/office/drawing/2014/main" id="{6607D3F2-EA77-51CD-AE4D-24CF47B6790B}"/>
                </a:ext>
              </a:extLst>
            </p:cNvPr>
            <p:cNvSpPr/>
            <p:nvPr/>
          </p:nvSpPr>
          <p:spPr>
            <a:xfrm>
              <a:off x="7857325" y="2770025"/>
              <a:ext cx="879900" cy="149100"/>
            </a:xfrm>
            <a:prstGeom prst="rect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7613105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A78CC8-42C6-D1A0-D1B6-231856C9E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36</a:t>
            </a:fld>
            <a:endParaRPr lang="en-US"/>
          </a:p>
        </p:txBody>
      </p:sp>
      <p:sp>
        <p:nvSpPr>
          <p:cNvPr id="2" name="Google Shape;314;g16b47b23229_0_1601">
            <a:extLst>
              <a:ext uri="{FF2B5EF4-FFF2-40B4-BE49-F238E27FC236}">
                <a16:creationId xmlns:a16="http://schemas.microsoft.com/office/drawing/2014/main" id="{8C413824-D027-5712-71EB-21446F2D1B0A}"/>
              </a:ext>
            </a:extLst>
          </p:cNvPr>
          <p:cNvSpPr txBox="1">
            <a:spLocks noGrp="1"/>
          </p:cNvSpPr>
          <p:nvPr/>
        </p:nvSpPr>
        <p:spPr>
          <a:xfrm>
            <a:off x="155591" y="307617"/>
            <a:ext cx="5234137" cy="812738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7500" lnSpcReduction="100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extLst>
                  <a:ext uri="http://customooxmlschemas.google.com/">
                    <go:slidesCustomData xmlns="" xmlns:lc="http://schemas.openxmlformats.org/drawingml/2006/lockedCanvas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2"/>
                  </a:ext>
                </a:extLst>
              </a:rPr>
              <a:t>The </a:t>
            </a:r>
            <a:r>
              <a:rPr lang="en-US" err="1">
                <a:extLst>
                  <a:ext uri="http://customooxmlschemas.google.com/">
                    <go:slidesCustomData xmlns="" xmlns:lc="http://schemas.openxmlformats.org/drawingml/2006/lockedCanvas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2"/>
                  </a:ext>
                </a:extLst>
              </a:rPr>
              <a:t>LabStor</a:t>
            </a:r>
            <a:r>
              <a:rPr lang="en-US">
                <a:extLst>
                  <a:ext uri="http://customooxmlschemas.google.com/">
                    <go:slidesCustomData xmlns="" xmlns:lc="http://schemas.openxmlformats.org/drawingml/2006/lockedCanvas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2"/>
                  </a:ext>
                </a:extLst>
              </a:rPr>
              <a:t> System</a:t>
            </a:r>
            <a:endParaRPr lang="en-US"/>
          </a:p>
        </p:txBody>
      </p:sp>
      <p:sp>
        <p:nvSpPr>
          <p:cNvPr id="8" name="Google Shape;320;g16b47b23229_0_1601">
            <a:extLst>
              <a:ext uri="{FF2B5EF4-FFF2-40B4-BE49-F238E27FC236}">
                <a16:creationId xmlns:a16="http://schemas.microsoft.com/office/drawing/2014/main" id="{A59A5D07-CE89-91D2-9259-C9DC5BEE15CA}"/>
              </a:ext>
            </a:extLst>
          </p:cNvPr>
          <p:cNvSpPr txBox="1">
            <a:spLocks noGrp="1"/>
          </p:cNvSpPr>
          <p:nvPr/>
        </p:nvSpPr>
        <p:spPr>
          <a:xfrm>
            <a:off x="5494422" y="3504342"/>
            <a:ext cx="2949728" cy="65385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marL="457200" lvl="0" indent="-381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 panose="020B0604020202020204" pitchFamily="34" charset="0"/>
              <a:buChar char="●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/>
              <a:t>LabStack</a:t>
            </a:r>
            <a:endParaRPr/>
          </a:p>
        </p:txBody>
      </p:sp>
      <p:sp>
        <p:nvSpPr>
          <p:cNvPr id="9" name="Google Shape;321;g16b47b23229_0_1601">
            <a:extLst>
              <a:ext uri="{FF2B5EF4-FFF2-40B4-BE49-F238E27FC236}">
                <a16:creationId xmlns:a16="http://schemas.microsoft.com/office/drawing/2014/main" id="{7F2E00B1-8716-A508-1A5D-88FEF493F6A0}"/>
              </a:ext>
            </a:extLst>
          </p:cNvPr>
          <p:cNvSpPr txBox="1">
            <a:spLocks noGrp="1"/>
          </p:cNvSpPr>
          <p:nvPr/>
        </p:nvSpPr>
        <p:spPr>
          <a:xfrm>
            <a:off x="8626523" y="3504342"/>
            <a:ext cx="2927866" cy="65385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marL="457200" lvl="0" indent="-381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 panose="020B0604020202020204" pitchFamily="34" charset="0"/>
              <a:buChar char="●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/>
              <a:t>LabStor Runtime</a:t>
            </a:r>
            <a:endParaRPr/>
          </a:p>
        </p:txBody>
      </p:sp>
      <p:sp>
        <p:nvSpPr>
          <p:cNvPr id="13" name="Google Shape;343;g16b47b23229_0_1615">
            <a:extLst>
              <a:ext uri="{FF2B5EF4-FFF2-40B4-BE49-F238E27FC236}">
                <a16:creationId xmlns:a16="http://schemas.microsoft.com/office/drawing/2014/main" id="{A3E3CA34-95C2-594C-74F8-E7F0E9CE0EFE}"/>
              </a:ext>
            </a:extLst>
          </p:cNvPr>
          <p:cNvSpPr txBox="1"/>
          <p:nvPr/>
        </p:nvSpPr>
        <p:spPr>
          <a:xfrm>
            <a:off x="2431588" y="4157592"/>
            <a:ext cx="2893187" cy="2441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1600"/>
              </a:spcAft>
            </a:pPr>
            <a:r>
              <a:rPr lang="en-US" sz="2400">
                <a:solidFill>
                  <a:schemeClr val="dk1"/>
                </a:solidFill>
                <a:latin typeface="Aptos"/>
              </a:rPr>
              <a:t>A single-purpose code object representing an I/O feature</a:t>
            </a:r>
            <a:endParaRPr lang="en-US" sz="2400">
              <a:solidFill>
                <a:schemeClr val="dk1"/>
              </a:solidFill>
            </a:endParaRPr>
          </a:p>
          <a:p>
            <a:pPr algn="ctr">
              <a:spcAft>
                <a:spcPts val="1600"/>
              </a:spcAft>
            </a:pPr>
            <a:r>
              <a:rPr lang="en-US" sz="2400">
                <a:solidFill>
                  <a:schemeClr val="dk1"/>
                </a:solidFill>
              </a:rPr>
              <a:t>(e.g., FS, compress)</a:t>
            </a:r>
          </a:p>
        </p:txBody>
      </p:sp>
      <p:sp>
        <p:nvSpPr>
          <p:cNvPr id="14" name="Google Shape;343;g16b47b23229_0_1615">
            <a:extLst>
              <a:ext uri="{FF2B5EF4-FFF2-40B4-BE49-F238E27FC236}">
                <a16:creationId xmlns:a16="http://schemas.microsoft.com/office/drawing/2014/main" id="{EE055A48-B76F-A5E8-2168-51377B513F88}"/>
              </a:ext>
            </a:extLst>
          </p:cNvPr>
          <p:cNvSpPr txBox="1"/>
          <p:nvPr/>
        </p:nvSpPr>
        <p:spPr>
          <a:xfrm>
            <a:off x="5494557" y="4159634"/>
            <a:ext cx="2948975" cy="18671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1600"/>
              </a:spcAft>
            </a:pPr>
            <a:r>
              <a:rPr lang="en-US" sz="2400">
                <a:solidFill>
                  <a:schemeClr val="dk1"/>
                </a:solidFill>
                <a:latin typeface="Aptos"/>
              </a:rPr>
              <a:t>Combination of compatible </a:t>
            </a:r>
            <a:r>
              <a:rPr lang="en-US" sz="2400" err="1">
                <a:solidFill>
                  <a:schemeClr val="dk1"/>
                </a:solidFill>
                <a:latin typeface="Aptos"/>
              </a:rPr>
              <a:t>LabMods</a:t>
            </a:r>
            <a:r>
              <a:rPr lang="en-US" sz="2400">
                <a:solidFill>
                  <a:schemeClr val="dk1"/>
                </a:solidFill>
                <a:latin typeface="Aptos"/>
              </a:rPr>
              <a:t> into a specialized I/O stack</a:t>
            </a:r>
            <a:endParaRPr lang="en-US">
              <a:solidFill>
                <a:schemeClr val="dk1"/>
              </a:solidFill>
            </a:endParaRPr>
          </a:p>
        </p:txBody>
      </p:sp>
      <p:sp>
        <p:nvSpPr>
          <p:cNvPr id="15" name="Google Shape;388;g16b47b23229_0_1664">
            <a:extLst>
              <a:ext uri="{FF2B5EF4-FFF2-40B4-BE49-F238E27FC236}">
                <a16:creationId xmlns:a16="http://schemas.microsoft.com/office/drawing/2014/main" id="{F0C574F4-3A07-BE06-6297-59B111009AC7}"/>
              </a:ext>
            </a:extLst>
          </p:cNvPr>
          <p:cNvSpPr txBox="1">
            <a:spLocks/>
          </p:cNvSpPr>
          <p:nvPr/>
        </p:nvSpPr>
        <p:spPr>
          <a:xfrm>
            <a:off x="8633331" y="4162983"/>
            <a:ext cx="2916750" cy="219651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spcFirstLastPara="1" vert="horz" wrap="square" lIns="121900" tIns="121900" rIns="121900" bIns="12190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600"/>
              </a:spcAft>
              <a:buNone/>
            </a:pPr>
            <a:r>
              <a:rPr lang="en-US" sz="2400"/>
              <a:t>The main execution engine and provides protocols for upgrading code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5A8A760-2B72-98AE-7DB4-C287E00654C6}"/>
              </a:ext>
            </a:extLst>
          </p:cNvPr>
          <p:cNvSpPr txBox="1"/>
          <p:nvPr/>
        </p:nvSpPr>
        <p:spPr>
          <a:xfrm>
            <a:off x="354563" y="2327531"/>
            <a:ext cx="247037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ea typeface="+mn-lt"/>
                <a:cs typeface="+mn-lt"/>
              </a:rPr>
              <a:t>I/O stacks must switch to a modular design</a:t>
            </a:r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733E493-D1CD-262E-0268-6E65C436C10E}"/>
              </a:ext>
            </a:extLst>
          </p:cNvPr>
          <p:cNvGrpSpPr/>
          <p:nvPr/>
        </p:nvGrpSpPr>
        <p:grpSpPr>
          <a:xfrm>
            <a:off x="1114433" y="1409161"/>
            <a:ext cx="931666" cy="921299"/>
            <a:chOff x="1002044" y="2733640"/>
            <a:chExt cx="1460400" cy="1460400"/>
          </a:xfrm>
        </p:grpSpPr>
        <p:sp>
          <p:nvSpPr>
            <p:cNvPr id="32" name="Google Shape;182;g1863ef439b8_3_14">
              <a:extLst>
                <a:ext uri="{FF2B5EF4-FFF2-40B4-BE49-F238E27FC236}">
                  <a16:creationId xmlns:a16="http://schemas.microsoft.com/office/drawing/2014/main" id="{121A2DDF-14AF-1F7D-EA28-68FF14EC389B}"/>
                </a:ext>
              </a:extLst>
            </p:cNvPr>
            <p:cNvSpPr/>
            <p:nvPr/>
          </p:nvSpPr>
          <p:spPr>
            <a:xfrm>
              <a:off x="1002044" y="2733640"/>
              <a:ext cx="1460400" cy="1460400"/>
            </a:xfrm>
            <a:prstGeom prst="flowChartConnector">
              <a:avLst/>
            </a:prstGeom>
            <a:solidFill>
              <a:srgbClr val="92D05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597D4E6B-3484-D20F-A994-B51C2E9F59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18704" y="2951247"/>
              <a:ext cx="1028700" cy="1028700"/>
            </a:xfrm>
            <a:prstGeom prst="rect">
              <a:avLst/>
            </a:prstGeom>
          </p:spPr>
        </p:pic>
      </p:grpSp>
      <p:sp>
        <p:nvSpPr>
          <p:cNvPr id="17" name="TextBox 20">
            <a:extLst>
              <a:ext uri="{FF2B5EF4-FFF2-40B4-BE49-F238E27FC236}">
                <a16:creationId xmlns:a16="http://schemas.microsoft.com/office/drawing/2014/main" id="{2C3FC180-CA47-E89B-1938-D65BDBC92E50}"/>
              </a:ext>
            </a:extLst>
          </p:cNvPr>
          <p:cNvSpPr txBox="1"/>
          <p:nvPr/>
        </p:nvSpPr>
        <p:spPr>
          <a:xfrm>
            <a:off x="8267237" y="2091070"/>
            <a:ext cx="3322198" cy="1200329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ea typeface="+mn-lt"/>
                <a:cs typeface="+mn-lt"/>
              </a:rPr>
              <a:t>Cannot be extended dynamically after deployment to address changing AI behaviors and hardware </a:t>
            </a:r>
            <a:endParaRPr lang="en-US"/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AFD1A5C3-CCFB-AE70-FFD2-72295D2D3DB6}"/>
              </a:ext>
            </a:extLst>
          </p:cNvPr>
          <p:cNvSpPr txBox="1"/>
          <p:nvPr/>
        </p:nvSpPr>
        <p:spPr>
          <a:xfrm>
            <a:off x="3962987" y="2220340"/>
            <a:ext cx="3167062" cy="92333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ea typeface="+mn-lt"/>
                <a:cs typeface="+mn-lt"/>
              </a:rPr>
              <a:t>Come with a rigid set of tightly coupled features that do not address all AI I/O needs</a:t>
            </a:r>
            <a:endParaRPr lang="en-US"/>
          </a:p>
        </p:txBody>
      </p:sp>
      <p:grpSp>
        <p:nvGrpSpPr>
          <p:cNvPr id="23" name="Google Shape;291;g1863ef439b8_3_521">
            <a:extLst>
              <a:ext uri="{FF2B5EF4-FFF2-40B4-BE49-F238E27FC236}">
                <a16:creationId xmlns:a16="http://schemas.microsoft.com/office/drawing/2014/main" id="{62A144CA-1272-8347-073E-FFE1DACF1F7D}"/>
              </a:ext>
            </a:extLst>
          </p:cNvPr>
          <p:cNvGrpSpPr/>
          <p:nvPr/>
        </p:nvGrpSpPr>
        <p:grpSpPr>
          <a:xfrm>
            <a:off x="5083723" y="1288668"/>
            <a:ext cx="927000" cy="927000"/>
            <a:chOff x="931083" y="2429333"/>
            <a:chExt cx="1460400" cy="1460400"/>
          </a:xfrm>
        </p:grpSpPr>
        <p:sp>
          <p:nvSpPr>
            <p:cNvPr id="21" name="Google Shape;292;g1863ef439b8_3_521">
              <a:extLst>
                <a:ext uri="{FF2B5EF4-FFF2-40B4-BE49-F238E27FC236}">
                  <a16:creationId xmlns:a16="http://schemas.microsoft.com/office/drawing/2014/main" id="{6564CAA0-3B7B-29F4-7886-0B4FDEB86443}"/>
                </a:ext>
              </a:extLst>
            </p:cNvPr>
            <p:cNvSpPr/>
            <p:nvPr/>
          </p:nvSpPr>
          <p:spPr>
            <a:xfrm>
              <a:off x="931083" y="2429333"/>
              <a:ext cx="1460400" cy="1460400"/>
            </a:xfrm>
            <a:prstGeom prst="flowChartConnector">
              <a:avLst/>
            </a:prstGeom>
            <a:solidFill>
              <a:srgbClr val="EA9999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pic>
          <p:nvPicPr>
            <p:cNvPr id="22" name="Google Shape;293;g1863ef439b8_3_521">
              <a:extLst>
                <a:ext uri="{FF2B5EF4-FFF2-40B4-BE49-F238E27FC236}">
                  <a16:creationId xmlns:a16="http://schemas.microsoft.com/office/drawing/2014/main" id="{3C35185D-8ED8-1755-0F2F-E60619B7C90F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19071" y="2517333"/>
              <a:ext cx="1284400" cy="12844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8" name="Google Shape;189;g1863ef439b8_3_14">
            <a:extLst>
              <a:ext uri="{FF2B5EF4-FFF2-40B4-BE49-F238E27FC236}">
                <a16:creationId xmlns:a16="http://schemas.microsoft.com/office/drawing/2014/main" id="{CE59BC4C-918B-AE6A-A078-4F649A32DF6A}"/>
              </a:ext>
            </a:extLst>
          </p:cNvPr>
          <p:cNvGrpSpPr/>
          <p:nvPr/>
        </p:nvGrpSpPr>
        <p:grpSpPr>
          <a:xfrm>
            <a:off x="9465343" y="1164595"/>
            <a:ext cx="927000" cy="927000"/>
            <a:chOff x="7581458" y="1744683"/>
            <a:chExt cx="1460400" cy="1460400"/>
          </a:xfrm>
        </p:grpSpPr>
        <p:sp>
          <p:nvSpPr>
            <p:cNvPr id="25" name="Google Shape;191;g1863ef439b8_3_14">
              <a:extLst>
                <a:ext uri="{FF2B5EF4-FFF2-40B4-BE49-F238E27FC236}">
                  <a16:creationId xmlns:a16="http://schemas.microsoft.com/office/drawing/2014/main" id="{AAF00C5D-9F2D-A3AC-B6D5-A75D2BE22974}"/>
                </a:ext>
              </a:extLst>
            </p:cNvPr>
            <p:cNvSpPr/>
            <p:nvPr/>
          </p:nvSpPr>
          <p:spPr>
            <a:xfrm>
              <a:off x="7581458" y="1744683"/>
              <a:ext cx="1460400" cy="1460400"/>
            </a:xfrm>
            <a:prstGeom prst="flowChartConnector">
              <a:avLst/>
            </a:prstGeom>
            <a:solidFill>
              <a:srgbClr val="EA9999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sp>
          <p:nvSpPr>
            <p:cNvPr id="26" name="Google Shape;193;g1863ef439b8_3_14">
              <a:extLst>
                <a:ext uri="{FF2B5EF4-FFF2-40B4-BE49-F238E27FC236}">
                  <a16:creationId xmlns:a16="http://schemas.microsoft.com/office/drawing/2014/main" id="{8735BE39-3071-99B8-516E-E69AB8C2133E}"/>
                </a:ext>
              </a:extLst>
            </p:cNvPr>
            <p:cNvSpPr/>
            <p:nvPr/>
          </p:nvSpPr>
          <p:spPr>
            <a:xfrm>
              <a:off x="7962475" y="1895675"/>
              <a:ext cx="669600" cy="81750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94;g1863ef439b8_3_14">
              <a:extLst>
                <a:ext uri="{FF2B5EF4-FFF2-40B4-BE49-F238E27FC236}">
                  <a16:creationId xmlns:a16="http://schemas.microsoft.com/office/drawing/2014/main" id="{5E4C347F-7CFF-D999-D32F-82D9220C8AEB}"/>
                </a:ext>
              </a:extLst>
            </p:cNvPr>
            <p:cNvSpPr/>
            <p:nvPr/>
          </p:nvSpPr>
          <p:spPr>
            <a:xfrm>
              <a:off x="7857325" y="2770025"/>
              <a:ext cx="879900" cy="149100"/>
            </a:xfrm>
            <a:prstGeom prst="rect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" name="Google Shape;320;g16b47b23229_0_1601">
            <a:extLst>
              <a:ext uri="{FF2B5EF4-FFF2-40B4-BE49-F238E27FC236}">
                <a16:creationId xmlns:a16="http://schemas.microsoft.com/office/drawing/2014/main" id="{190D4C6E-261D-EB06-4E7A-DF6262554569}"/>
              </a:ext>
            </a:extLst>
          </p:cNvPr>
          <p:cNvSpPr txBox="1">
            <a:spLocks noGrp="1"/>
          </p:cNvSpPr>
          <p:nvPr/>
        </p:nvSpPr>
        <p:spPr>
          <a:xfrm>
            <a:off x="2429412" y="3509783"/>
            <a:ext cx="2895299" cy="65385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marL="457200" lvl="0" indent="-381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 panose="020B0604020202020204" pitchFamily="34" charset="0"/>
              <a:buChar char="●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err="1"/>
              <a:t>LabMod</a:t>
            </a:r>
            <a:endParaRPr err="1"/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FA4613E3-40C6-71EB-4746-73334EB85DEC}"/>
              </a:ext>
            </a:extLst>
          </p:cNvPr>
          <p:cNvCxnSpPr/>
          <p:nvPr/>
        </p:nvCxnSpPr>
        <p:spPr>
          <a:xfrm flipH="1">
            <a:off x="3673929" y="3091542"/>
            <a:ext cx="1774372" cy="391886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193385A0-8769-751A-2CD7-59DFD0053D54}"/>
              </a:ext>
            </a:extLst>
          </p:cNvPr>
          <p:cNvCxnSpPr>
            <a:cxnSpLocks/>
          </p:cNvCxnSpPr>
          <p:nvPr/>
        </p:nvCxnSpPr>
        <p:spPr>
          <a:xfrm flipH="1" flipV="1">
            <a:off x="5431972" y="3096986"/>
            <a:ext cx="1698172" cy="380998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68277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8CB689-1840-1823-A597-6B108CB28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37</a:t>
            </a:fld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86D4BD2-ADEA-D8B6-2299-ADA08CE074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2886308"/>
              </p:ext>
            </p:extLst>
          </p:nvPr>
        </p:nvGraphicFramePr>
        <p:xfrm>
          <a:off x="2379209" y="3465329"/>
          <a:ext cx="3848100" cy="90861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152650">
                  <a:extLst>
                    <a:ext uri="{9D8B030D-6E8A-4147-A177-3AD203B41FA5}">
                      <a16:colId xmlns:a16="http://schemas.microsoft.com/office/drawing/2014/main" val="2208059860"/>
                    </a:ext>
                  </a:extLst>
                </a:gridCol>
                <a:gridCol w="1695450">
                  <a:extLst>
                    <a:ext uri="{9D8B030D-6E8A-4147-A177-3AD203B41FA5}">
                      <a16:colId xmlns:a16="http://schemas.microsoft.com/office/drawing/2014/main" val="4042230109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fontAlgn="base">
                        <a:lnSpc>
                          <a:spcPts val="2175"/>
                        </a:lnSpc>
                      </a:pPr>
                      <a:r>
                        <a:rPr lang="en-US" sz="1800" b="1">
                          <a:effectLst/>
                          <a:latin typeface="Roboto" panose="02000000000000000000" pitchFamily="2" charset="0"/>
                        </a:rPr>
                        <a:t>Kernel LOC</a:t>
                      </a:r>
                      <a:endParaRPr lang="en-US">
                        <a:effectLst/>
                      </a:endParaRPr>
                    </a:p>
                  </a:txBody>
                  <a:tcPr marL="91421" marR="91421" marT="91421" marB="91421">
                    <a:lnL w="111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1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1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1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2175"/>
                        </a:lnSpc>
                      </a:pPr>
                      <a:r>
                        <a:rPr lang="en-US" sz="1800" b="1">
                          <a:effectLst/>
                          <a:latin typeface="Roboto" panose="02000000000000000000" pitchFamily="2" charset="0"/>
                        </a:rPr>
                        <a:t>LabStor LOC</a:t>
                      </a:r>
                      <a:endParaRPr lang="en-US">
                        <a:effectLst/>
                      </a:endParaRPr>
                    </a:p>
                  </a:txBody>
                  <a:tcPr marL="91421" marR="91421" marT="91421" marB="91421">
                    <a:lnL w="111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1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1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1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097565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fontAlgn="base">
                        <a:lnSpc>
                          <a:spcPts val="2175"/>
                        </a:lnSpc>
                      </a:pPr>
                      <a:r>
                        <a:rPr lang="en-US" sz="1800">
                          <a:effectLst/>
                          <a:latin typeface="Roboto" panose="02000000000000000000" pitchFamily="2" charset="0"/>
                        </a:rPr>
                        <a:t>3756</a:t>
                      </a:r>
                      <a:endParaRPr lang="en-US">
                        <a:effectLst/>
                      </a:endParaRPr>
                    </a:p>
                  </a:txBody>
                  <a:tcPr marL="91421" marR="91421" marT="91421" marB="91421">
                    <a:lnL w="111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1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1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1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2175"/>
                        </a:lnSpc>
                      </a:pPr>
                      <a:r>
                        <a:rPr lang="en-US" sz="1800">
                          <a:effectLst/>
                          <a:latin typeface="Roboto" panose="02000000000000000000" pitchFamily="2" charset="0"/>
                        </a:rPr>
                        <a:t>327</a:t>
                      </a:r>
                      <a:endParaRPr lang="en-US">
                        <a:effectLst/>
                      </a:endParaRPr>
                    </a:p>
                  </a:txBody>
                  <a:tcPr marL="91421" marR="91421" marT="91421" marB="91421">
                    <a:lnL w="111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1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1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10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875154"/>
                  </a:ext>
                </a:extLst>
              </a:tr>
            </a:tbl>
          </a:graphicData>
        </a:graphic>
      </p:graphicFrame>
      <p:sp>
        <p:nvSpPr>
          <p:cNvPr id="5" name="Google Shape;655;g1863ef439b8_6_161">
            <a:extLst>
              <a:ext uri="{FF2B5EF4-FFF2-40B4-BE49-F238E27FC236}">
                <a16:creationId xmlns:a16="http://schemas.microsoft.com/office/drawing/2014/main" id="{D5D30EAC-1E45-AD23-A285-8FDFEB89014D}"/>
              </a:ext>
            </a:extLst>
          </p:cNvPr>
          <p:cNvSpPr txBox="1">
            <a:spLocks noGrp="1"/>
          </p:cNvSpPr>
          <p:nvPr/>
        </p:nvSpPr>
        <p:spPr>
          <a:xfrm>
            <a:off x="415600" y="593367"/>
            <a:ext cx="11360700" cy="8175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7500"/>
              <a:buFont typeface="Arial"/>
              <a:buNone/>
            </a:pPr>
            <a:r>
              <a:rPr lang="en-US"/>
              <a:t>The Benefit of Single Responsibility</a:t>
            </a:r>
            <a:endParaRPr/>
          </a:p>
        </p:txBody>
      </p:sp>
      <p:sp>
        <p:nvSpPr>
          <p:cNvPr id="6" name="Google Shape;656;g1863ef439b8_6_161">
            <a:extLst>
              <a:ext uri="{FF2B5EF4-FFF2-40B4-BE49-F238E27FC236}">
                <a16:creationId xmlns:a16="http://schemas.microsoft.com/office/drawing/2014/main" id="{CE13E074-F1AB-D106-3D12-47D46609F5BD}"/>
              </a:ext>
            </a:extLst>
          </p:cNvPr>
          <p:cNvSpPr txBox="1">
            <a:spLocks noGrp="1"/>
          </p:cNvSpPr>
          <p:nvPr/>
        </p:nvSpPr>
        <p:spPr>
          <a:xfrm>
            <a:off x="415600" y="4590493"/>
            <a:ext cx="11360700" cy="1919617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>
            <a:lvl1pPr marL="457200" lvl="0" indent="-381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 panose="020B0604020202020204" pitchFamily="34" charset="0"/>
              <a:buChar char="●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457200"/>
            <a:r>
              <a:rPr lang="en-US" sz="2400" b="1" err="1">
                <a:ea typeface="+mn-lt"/>
                <a:cs typeface="+mn-lt"/>
              </a:rPr>
              <a:t>LabMods</a:t>
            </a:r>
            <a:r>
              <a:rPr lang="en-US" sz="2400" b="1">
                <a:ea typeface="+mn-lt"/>
                <a:cs typeface="+mn-lt"/>
              </a:rPr>
              <a:t> </a:t>
            </a:r>
            <a:r>
              <a:rPr lang="en-US" sz="2400">
                <a:ea typeface="+mn-lt"/>
                <a:cs typeface="+mn-lt"/>
              </a:rPr>
              <a:t>provide the event handlers and callbacks needed to build single-purpose I/O features (e.g., device drivers, compression)</a:t>
            </a:r>
            <a:endParaRPr lang="en-US" sz="2400"/>
          </a:p>
          <a:p>
            <a:pPr marL="1066800" lvl="1"/>
            <a:r>
              <a:rPr lang="en-US" sz="2000"/>
              <a:t>E.g., kernel can't share compression code across filesystems – but </a:t>
            </a:r>
            <a:r>
              <a:rPr lang="en-US" sz="2000" err="1"/>
              <a:t>LabStor</a:t>
            </a:r>
            <a:r>
              <a:rPr lang="en-US" sz="2000"/>
              <a:t> can</a:t>
            </a:r>
          </a:p>
          <a:p>
            <a:pPr marL="609600" lvl="0" indent="-4572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10x less code needs to be written</a:t>
            </a:r>
            <a:endParaRPr sz="2400"/>
          </a:p>
          <a:p>
            <a:pPr marL="609600" lvl="0" indent="-4572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Less debugging and implementation effort!</a:t>
            </a:r>
            <a:endParaRPr sz="2400"/>
          </a:p>
        </p:txBody>
      </p:sp>
      <p:sp>
        <p:nvSpPr>
          <p:cNvPr id="7" name="Google Shape;658;g1863ef439b8_6_161">
            <a:extLst>
              <a:ext uri="{FF2B5EF4-FFF2-40B4-BE49-F238E27FC236}">
                <a16:creationId xmlns:a16="http://schemas.microsoft.com/office/drawing/2014/main" id="{C3060CC6-51FF-1652-3530-47B4FAFCD377}"/>
              </a:ext>
            </a:extLst>
          </p:cNvPr>
          <p:cNvSpPr/>
          <p:nvPr/>
        </p:nvSpPr>
        <p:spPr>
          <a:xfrm>
            <a:off x="7198682" y="1405149"/>
            <a:ext cx="3919874" cy="2470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659;g1863ef439b8_6_161">
            <a:extLst>
              <a:ext uri="{FF2B5EF4-FFF2-40B4-BE49-F238E27FC236}">
                <a16:creationId xmlns:a16="http://schemas.microsoft.com/office/drawing/2014/main" id="{30B51A19-3583-12E8-898B-C2F5783036F5}"/>
              </a:ext>
            </a:extLst>
          </p:cNvPr>
          <p:cNvSpPr/>
          <p:nvPr/>
        </p:nvSpPr>
        <p:spPr>
          <a:xfrm>
            <a:off x="8570237" y="1833947"/>
            <a:ext cx="825300" cy="438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2000">
                <a:latin typeface="Roboto Condensed"/>
                <a:ea typeface="Roboto Condensed"/>
                <a:cs typeface="Roboto Condensed"/>
                <a:sym typeface="Roboto Condensed"/>
              </a:rPr>
              <a:t>Btrfs</a:t>
            </a:r>
            <a:endParaRPr sz="20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9" name="Google Shape;660;g1863ef439b8_6_161">
            <a:extLst>
              <a:ext uri="{FF2B5EF4-FFF2-40B4-BE49-F238E27FC236}">
                <a16:creationId xmlns:a16="http://schemas.microsoft.com/office/drawing/2014/main" id="{4D41C9CB-0CFF-F3A0-E53B-21D06CDFD36B}"/>
              </a:ext>
            </a:extLst>
          </p:cNvPr>
          <p:cNvSpPr/>
          <p:nvPr/>
        </p:nvSpPr>
        <p:spPr>
          <a:xfrm>
            <a:off x="9554874" y="2489418"/>
            <a:ext cx="825300" cy="438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latin typeface="Roboto Condensed"/>
                <a:ea typeface="Roboto Condensed"/>
                <a:cs typeface="Roboto Condensed"/>
                <a:sym typeface="Roboto Condensed"/>
              </a:rPr>
              <a:t>LRU</a:t>
            </a:r>
            <a:endParaRPr sz="20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cxnSp>
        <p:nvCxnSpPr>
          <p:cNvPr id="12" name="Google Shape;663;g1863ef439b8_6_161">
            <a:extLst>
              <a:ext uri="{FF2B5EF4-FFF2-40B4-BE49-F238E27FC236}">
                <a16:creationId xmlns:a16="http://schemas.microsoft.com/office/drawing/2014/main" id="{3FC6B700-3E72-C5F7-F17F-8D928FC93587}"/>
              </a:ext>
            </a:extLst>
          </p:cNvPr>
          <p:cNvCxnSpPr>
            <a:cxnSpLocks/>
          </p:cNvCxnSpPr>
          <p:nvPr/>
        </p:nvCxnSpPr>
        <p:spPr>
          <a:xfrm>
            <a:off x="9395537" y="2053097"/>
            <a:ext cx="159300" cy="6555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" name="Google Shape;664;g1863ef439b8_6_161">
            <a:extLst>
              <a:ext uri="{FF2B5EF4-FFF2-40B4-BE49-F238E27FC236}">
                <a16:creationId xmlns:a16="http://schemas.microsoft.com/office/drawing/2014/main" id="{42078DA1-5B50-5BC2-B903-A1F20AEDECB3}"/>
              </a:ext>
            </a:extLst>
          </p:cNvPr>
          <p:cNvCxnSpPr>
            <a:cxnSpLocks/>
          </p:cNvCxnSpPr>
          <p:nvPr/>
        </p:nvCxnSpPr>
        <p:spPr>
          <a:xfrm>
            <a:off x="10380275" y="2708568"/>
            <a:ext cx="1449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5" name="Google Shape;666;g1863ef439b8_6_161">
            <a:extLst>
              <a:ext uri="{FF2B5EF4-FFF2-40B4-BE49-F238E27FC236}">
                <a16:creationId xmlns:a16="http://schemas.microsoft.com/office/drawing/2014/main" id="{1114E225-E747-158A-135A-09A153D0740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1055"/>
          <a:stretch/>
        </p:blipFill>
        <p:spPr>
          <a:xfrm>
            <a:off x="10526215" y="2403970"/>
            <a:ext cx="544499" cy="609085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667;g1863ef439b8_6_161">
            <a:extLst>
              <a:ext uri="{FF2B5EF4-FFF2-40B4-BE49-F238E27FC236}">
                <a16:creationId xmlns:a16="http://schemas.microsoft.com/office/drawing/2014/main" id="{AA2EB179-B1F0-99E6-BADF-B7C2B2D099A2}"/>
              </a:ext>
            </a:extLst>
          </p:cNvPr>
          <p:cNvSpPr/>
          <p:nvPr/>
        </p:nvSpPr>
        <p:spPr>
          <a:xfrm>
            <a:off x="7317198" y="2489410"/>
            <a:ext cx="1093800" cy="438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latin typeface="Roboto Condensed"/>
                <a:ea typeface="Roboto Condensed"/>
                <a:cs typeface="Roboto Condensed"/>
                <a:sym typeface="Roboto Condensed"/>
              </a:rPr>
              <a:t>Compress</a:t>
            </a:r>
            <a:endParaRPr sz="20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cxnSp>
        <p:nvCxnSpPr>
          <p:cNvPr id="18" name="Google Shape;669;g1863ef439b8_6_161">
            <a:extLst>
              <a:ext uri="{FF2B5EF4-FFF2-40B4-BE49-F238E27FC236}">
                <a16:creationId xmlns:a16="http://schemas.microsoft.com/office/drawing/2014/main" id="{BD1C36D2-451E-6FD2-C3A3-B90B1561ADF0}"/>
              </a:ext>
            </a:extLst>
          </p:cNvPr>
          <p:cNvCxnSpPr>
            <a:cxnSpLocks/>
          </p:cNvCxnSpPr>
          <p:nvPr/>
        </p:nvCxnSpPr>
        <p:spPr>
          <a:xfrm rot="10800000" flipH="1">
            <a:off x="8410998" y="2053060"/>
            <a:ext cx="159300" cy="6555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" name="Google Shape;670;g1863ef439b8_6_161">
            <a:extLst>
              <a:ext uri="{FF2B5EF4-FFF2-40B4-BE49-F238E27FC236}">
                <a16:creationId xmlns:a16="http://schemas.microsoft.com/office/drawing/2014/main" id="{2CC547FF-3662-7C31-4AFF-1FC729908375}"/>
              </a:ext>
            </a:extLst>
          </p:cNvPr>
          <p:cNvSpPr txBox="1"/>
          <p:nvPr/>
        </p:nvSpPr>
        <p:spPr>
          <a:xfrm>
            <a:off x="7317200" y="1526100"/>
            <a:ext cx="12531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latin typeface="Roboto"/>
                <a:ea typeface="Roboto"/>
                <a:cs typeface="Roboto"/>
                <a:sym typeface="Roboto"/>
              </a:rPr>
              <a:t>LabStor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latin typeface="Roboto"/>
                <a:ea typeface="Roboto"/>
                <a:cs typeface="Roboto"/>
                <a:sym typeface="Roboto"/>
              </a:rPr>
              <a:t>Runtime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" name="Google Shape;672;g1863ef439b8_6_161">
            <a:extLst>
              <a:ext uri="{FF2B5EF4-FFF2-40B4-BE49-F238E27FC236}">
                <a16:creationId xmlns:a16="http://schemas.microsoft.com/office/drawing/2014/main" id="{179C4BDD-A93F-4704-BCD9-83EF7790FEB2}"/>
              </a:ext>
            </a:extLst>
          </p:cNvPr>
          <p:cNvSpPr/>
          <p:nvPr/>
        </p:nvSpPr>
        <p:spPr>
          <a:xfrm>
            <a:off x="8570237" y="2489418"/>
            <a:ext cx="825300" cy="438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latin typeface="Roboto Condensed"/>
                <a:ea typeface="Roboto Condensed"/>
                <a:cs typeface="Roboto Condensed"/>
                <a:sym typeface="Roboto Condensed"/>
              </a:rPr>
              <a:t>F2FS</a:t>
            </a:r>
            <a:endParaRPr sz="20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2" name="Google Shape;673;g1863ef439b8_6_161">
            <a:extLst>
              <a:ext uri="{FF2B5EF4-FFF2-40B4-BE49-F238E27FC236}">
                <a16:creationId xmlns:a16="http://schemas.microsoft.com/office/drawing/2014/main" id="{D3A5C164-21C0-D6A1-F43B-A7A430234A89}"/>
              </a:ext>
            </a:extLst>
          </p:cNvPr>
          <p:cNvSpPr/>
          <p:nvPr/>
        </p:nvSpPr>
        <p:spPr>
          <a:xfrm>
            <a:off x="8570237" y="3176132"/>
            <a:ext cx="825300" cy="4383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latin typeface="Roboto Condensed"/>
                <a:ea typeface="Roboto Condensed"/>
                <a:cs typeface="Roboto Condensed"/>
                <a:sym typeface="Roboto Condensed"/>
              </a:rPr>
              <a:t>JFS</a:t>
            </a:r>
            <a:endParaRPr sz="20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cxnSp>
        <p:nvCxnSpPr>
          <p:cNvPr id="23" name="Google Shape;674;g1863ef439b8_6_161">
            <a:extLst>
              <a:ext uri="{FF2B5EF4-FFF2-40B4-BE49-F238E27FC236}">
                <a16:creationId xmlns:a16="http://schemas.microsoft.com/office/drawing/2014/main" id="{D0B165EA-17FB-3EEC-6BCA-D3EE19C9471D}"/>
              </a:ext>
            </a:extLst>
          </p:cNvPr>
          <p:cNvCxnSpPr>
            <a:cxnSpLocks/>
          </p:cNvCxnSpPr>
          <p:nvPr/>
        </p:nvCxnSpPr>
        <p:spPr>
          <a:xfrm>
            <a:off x="8410998" y="2708560"/>
            <a:ext cx="1593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" name="Google Shape;675;g1863ef439b8_6_161">
            <a:extLst>
              <a:ext uri="{FF2B5EF4-FFF2-40B4-BE49-F238E27FC236}">
                <a16:creationId xmlns:a16="http://schemas.microsoft.com/office/drawing/2014/main" id="{4199DDED-50B3-E86F-7F81-E2C9C4AABE74}"/>
              </a:ext>
            </a:extLst>
          </p:cNvPr>
          <p:cNvCxnSpPr>
            <a:cxnSpLocks/>
          </p:cNvCxnSpPr>
          <p:nvPr/>
        </p:nvCxnSpPr>
        <p:spPr>
          <a:xfrm>
            <a:off x="8410998" y="2708560"/>
            <a:ext cx="159300" cy="6867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" name="Google Shape;676;g1863ef439b8_6_161">
            <a:extLst>
              <a:ext uri="{FF2B5EF4-FFF2-40B4-BE49-F238E27FC236}">
                <a16:creationId xmlns:a16="http://schemas.microsoft.com/office/drawing/2014/main" id="{4D1ECE67-C973-D1EF-F3C4-54A70F4BB653}"/>
              </a:ext>
            </a:extLst>
          </p:cNvPr>
          <p:cNvCxnSpPr>
            <a:cxnSpLocks/>
          </p:cNvCxnSpPr>
          <p:nvPr/>
        </p:nvCxnSpPr>
        <p:spPr>
          <a:xfrm>
            <a:off x="9395537" y="2708568"/>
            <a:ext cx="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" name="Google Shape;677;g1863ef439b8_6_161">
            <a:extLst>
              <a:ext uri="{FF2B5EF4-FFF2-40B4-BE49-F238E27FC236}">
                <a16:creationId xmlns:a16="http://schemas.microsoft.com/office/drawing/2014/main" id="{BAEF2C21-A172-2EC7-9EB6-38E9A3E9CB7E}"/>
              </a:ext>
            </a:extLst>
          </p:cNvPr>
          <p:cNvCxnSpPr>
            <a:cxnSpLocks/>
          </p:cNvCxnSpPr>
          <p:nvPr/>
        </p:nvCxnSpPr>
        <p:spPr>
          <a:xfrm>
            <a:off x="9395537" y="2708568"/>
            <a:ext cx="1593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" name="Google Shape;678;g1863ef439b8_6_161">
            <a:extLst>
              <a:ext uri="{FF2B5EF4-FFF2-40B4-BE49-F238E27FC236}">
                <a16:creationId xmlns:a16="http://schemas.microsoft.com/office/drawing/2014/main" id="{B77685B7-7630-2BD2-1B64-D4028D2DCEDB}"/>
              </a:ext>
            </a:extLst>
          </p:cNvPr>
          <p:cNvCxnSpPr>
            <a:cxnSpLocks/>
          </p:cNvCxnSpPr>
          <p:nvPr/>
        </p:nvCxnSpPr>
        <p:spPr>
          <a:xfrm rot="10800000" flipH="1">
            <a:off x="9395537" y="2708582"/>
            <a:ext cx="159300" cy="6867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5" name="Google Shape;624;g1863ef439b8_6_128">
            <a:extLst>
              <a:ext uri="{FF2B5EF4-FFF2-40B4-BE49-F238E27FC236}">
                <a16:creationId xmlns:a16="http://schemas.microsoft.com/office/drawing/2014/main" id="{9812F399-77A6-028B-FE16-1D22A91842F3}"/>
              </a:ext>
            </a:extLst>
          </p:cNvPr>
          <p:cNvSpPr/>
          <p:nvPr/>
        </p:nvSpPr>
        <p:spPr>
          <a:xfrm>
            <a:off x="2014033" y="2232424"/>
            <a:ext cx="4458095" cy="407967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625;g1863ef439b8_6_128">
            <a:extLst>
              <a:ext uri="{FF2B5EF4-FFF2-40B4-BE49-F238E27FC236}">
                <a16:creationId xmlns:a16="http://schemas.microsoft.com/office/drawing/2014/main" id="{A4634976-567A-7315-9216-683151BABE54}"/>
              </a:ext>
            </a:extLst>
          </p:cNvPr>
          <p:cNvSpPr/>
          <p:nvPr/>
        </p:nvSpPr>
        <p:spPr>
          <a:xfrm>
            <a:off x="1574639" y="1380559"/>
            <a:ext cx="5343600" cy="1909961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/>
              <a:t>Linux Kernel</a:t>
            </a:r>
            <a:endParaRPr sz="2000"/>
          </a:p>
        </p:txBody>
      </p:sp>
      <p:sp>
        <p:nvSpPr>
          <p:cNvPr id="91" name="Google Shape;627;g1863ef439b8_6_128">
            <a:extLst>
              <a:ext uri="{FF2B5EF4-FFF2-40B4-BE49-F238E27FC236}">
                <a16:creationId xmlns:a16="http://schemas.microsoft.com/office/drawing/2014/main" id="{37EC68C2-B128-0E7A-2DF1-32B27D501F16}"/>
              </a:ext>
            </a:extLst>
          </p:cNvPr>
          <p:cNvSpPr/>
          <p:nvPr/>
        </p:nvSpPr>
        <p:spPr>
          <a:xfrm>
            <a:off x="2103374" y="1840056"/>
            <a:ext cx="1430700" cy="13197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/>
              <a:t>BTRFS</a:t>
            </a:r>
            <a:endParaRPr sz="2000"/>
          </a:p>
        </p:txBody>
      </p:sp>
      <p:sp>
        <p:nvSpPr>
          <p:cNvPr id="93" name="Google Shape;628;g1863ef439b8_6_128">
            <a:extLst>
              <a:ext uri="{FF2B5EF4-FFF2-40B4-BE49-F238E27FC236}">
                <a16:creationId xmlns:a16="http://schemas.microsoft.com/office/drawing/2014/main" id="{C8965FE9-009A-67BF-56EA-FF4930103C4E}"/>
              </a:ext>
            </a:extLst>
          </p:cNvPr>
          <p:cNvSpPr/>
          <p:nvPr/>
        </p:nvSpPr>
        <p:spPr>
          <a:xfrm>
            <a:off x="2201274" y="2288262"/>
            <a:ext cx="1235400" cy="337500"/>
          </a:xfrm>
          <a:prstGeom prst="rect">
            <a:avLst/>
          </a:prstGeom>
          <a:solidFill>
            <a:srgbClr val="B7B7B7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Compress1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95" name="Google Shape;629;g1863ef439b8_6_128">
            <a:extLst>
              <a:ext uri="{FF2B5EF4-FFF2-40B4-BE49-F238E27FC236}">
                <a16:creationId xmlns:a16="http://schemas.microsoft.com/office/drawing/2014/main" id="{E37B95A2-4A0A-83CC-0934-0126A800BB7B}"/>
              </a:ext>
            </a:extLst>
          </p:cNvPr>
          <p:cNvSpPr/>
          <p:nvPr/>
        </p:nvSpPr>
        <p:spPr>
          <a:xfrm>
            <a:off x="2201274" y="2694060"/>
            <a:ext cx="1235400" cy="3375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Metadata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97" name="Google Shape;630;g1863ef439b8_6_128">
            <a:extLst>
              <a:ext uri="{FF2B5EF4-FFF2-40B4-BE49-F238E27FC236}">
                <a16:creationId xmlns:a16="http://schemas.microsoft.com/office/drawing/2014/main" id="{4B0AEBF2-4082-B439-D0E0-DCADFAC50ABD}"/>
              </a:ext>
            </a:extLst>
          </p:cNvPr>
          <p:cNvSpPr/>
          <p:nvPr/>
        </p:nvSpPr>
        <p:spPr>
          <a:xfrm>
            <a:off x="3532771" y="1840056"/>
            <a:ext cx="1430700" cy="13197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/>
              <a:t>F2FS</a:t>
            </a:r>
            <a:endParaRPr sz="2000"/>
          </a:p>
        </p:txBody>
      </p:sp>
      <p:sp>
        <p:nvSpPr>
          <p:cNvPr id="99" name="Google Shape;631;g1863ef439b8_6_128">
            <a:extLst>
              <a:ext uri="{FF2B5EF4-FFF2-40B4-BE49-F238E27FC236}">
                <a16:creationId xmlns:a16="http://schemas.microsoft.com/office/drawing/2014/main" id="{17875E7C-7327-4A6E-907F-C3140C424AA0}"/>
              </a:ext>
            </a:extLst>
          </p:cNvPr>
          <p:cNvSpPr/>
          <p:nvPr/>
        </p:nvSpPr>
        <p:spPr>
          <a:xfrm>
            <a:off x="4958431" y="1840056"/>
            <a:ext cx="1430700" cy="13197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/>
              <a:t>JFFS2</a:t>
            </a:r>
            <a:endParaRPr sz="2000"/>
          </a:p>
        </p:txBody>
      </p:sp>
      <p:cxnSp>
        <p:nvCxnSpPr>
          <p:cNvPr id="127" name="Google Shape;645;g1863ef439b8_6_128">
            <a:extLst>
              <a:ext uri="{FF2B5EF4-FFF2-40B4-BE49-F238E27FC236}">
                <a16:creationId xmlns:a16="http://schemas.microsoft.com/office/drawing/2014/main" id="{FE7AB6D0-BF08-64DC-FCA3-CE93468CF8D7}"/>
              </a:ext>
            </a:extLst>
          </p:cNvPr>
          <p:cNvCxnSpPr/>
          <p:nvPr/>
        </p:nvCxnSpPr>
        <p:spPr>
          <a:xfrm>
            <a:off x="3466895" y="3842024"/>
            <a:ext cx="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1" name="Google Shape;647;g1863ef439b8_6_128">
            <a:extLst>
              <a:ext uri="{FF2B5EF4-FFF2-40B4-BE49-F238E27FC236}">
                <a16:creationId xmlns:a16="http://schemas.microsoft.com/office/drawing/2014/main" id="{39FD6785-BEE8-773C-A4E5-D76F5F5F38E1}"/>
              </a:ext>
            </a:extLst>
          </p:cNvPr>
          <p:cNvSpPr/>
          <p:nvPr/>
        </p:nvSpPr>
        <p:spPr>
          <a:xfrm>
            <a:off x="3628552" y="2286300"/>
            <a:ext cx="1235400" cy="337500"/>
          </a:xfrm>
          <a:prstGeom prst="rect">
            <a:avLst/>
          </a:prstGeom>
          <a:solidFill>
            <a:srgbClr val="B7B7B7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Compress2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33" name="Google Shape;648;g1863ef439b8_6_128">
            <a:extLst>
              <a:ext uri="{FF2B5EF4-FFF2-40B4-BE49-F238E27FC236}">
                <a16:creationId xmlns:a16="http://schemas.microsoft.com/office/drawing/2014/main" id="{C5A607AB-6C39-F4CF-A519-B909CAE30652}"/>
              </a:ext>
            </a:extLst>
          </p:cNvPr>
          <p:cNvSpPr/>
          <p:nvPr/>
        </p:nvSpPr>
        <p:spPr>
          <a:xfrm>
            <a:off x="3628552" y="2692098"/>
            <a:ext cx="1235400" cy="3375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Metadata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35" name="Google Shape;649;g1863ef439b8_6_128">
            <a:extLst>
              <a:ext uri="{FF2B5EF4-FFF2-40B4-BE49-F238E27FC236}">
                <a16:creationId xmlns:a16="http://schemas.microsoft.com/office/drawing/2014/main" id="{0FAA3828-70AC-8381-EBE1-FEAA2DBD7F14}"/>
              </a:ext>
            </a:extLst>
          </p:cNvPr>
          <p:cNvSpPr/>
          <p:nvPr/>
        </p:nvSpPr>
        <p:spPr>
          <a:xfrm>
            <a:off x="5059542" y="2288250"/>
            <a:ext cx="1235400" cy="337500"/>
          </a:xfrm>
          <a:prstGeom prst="rect">
            <a:avLst/>
          </a:prstGeom>
          <a:solidFill>
            <a:srgbClr val="B7B7B7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Compress3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37" name="Google Shape;650;g1863ef439b8_6_128">
            <a:extLst>
              <a:ext uri="{FF2B5EF4-FFF2-40B4-BE49-F238E27FC236}">
                <a16:creationId xmlns:a16="http://schemas.microsoft.com/office/drawing/2014/main" id="{D292A448-605D-4D43-5398-EA99194E45D8}"/>
              </a:ext>
            </a:extLst>
          </p:cNvPr>
          <p:cNvSpPr/>
          <p:nvPr/>
        </p:nvSpPr>
        <p:spPr>
          <a:xfrm>
            <a:off x="5059542" y="2694048"/>
            <a:ext cx="1235400" cy="3375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Metadata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23352770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8CB689-1840-1823-A597-6B108CB28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38</a:t>
            </a:fld>
            <a:endParaRPr lang="en-US"/>
          </a:p>
        </p:txBody>
      </p:sp>
      <p:sp>
        <p:nvSpPr>
          <p:cNvPr id="2" name="Google Shape;1676;g1863ef439b8_0_292">
            <a:extLst>
              <a:ext uri="{FF2B5EF4-FFF2-40B4-BE49-F238E27FC236}">
                <a16:creationId xmlns:a16="http://schemas.microsoft.com/office/drawing/2014/main" id="{2288F75F-8085-EA23-BFAC-1E57A3B059D4}"/>
              </a:ext>
            </a:extLst>
          </p:cNvPr>
          <p:cNvSpPr txBox="1">
            <a:spLocks noGrp="1"/>
          </p:cNvSpPr>
          <p:nvPr/>
        </p:nvSpPr>
        <p:spPr>
          <a:xfrm>
            <a:off x="248912" y="245705"/>
            <a:ext cx="11360700" cy="8175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7500" lnSpcReduction="100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r>
              <a:rPr lang="en-US"/>
              <a:t>Composing </a:t>
            </a:r>
            <a:r>
              <a:rPr lang="en-US" err="1"/>
              <a:t>LabMods</a:t>
            </a:r>
            <a:r>
              <a:rPr lang="en-US"/>
              <a:t> into to </a:t>
            </a:r>
            <a:r>
              <a:rPr lang="en-US" err="1"/>
              <a:t>LabStacks</a:t>
            </a:r>
            <a:endParaRPr lang="en-US"/>
          </a:p>
        </p:txBody>
      </p:sp>
      <p:sp>
        <p:nvSpPr>
          <p:cNvPr id="3" name="Google Shape;1678;g1863ef439b8_0_292">
            <a:extLst>
              <a:ext uri="{FF2B5EF4-FFF2-40B4-BE49-F238E27FC236}">
                <a16:creationId xmlns:a16="http://schemas.microsoft.com/office/drawing/2014/main" id="{40CE5480-60FD-2B23-1DCE-3816C740AD6A}"/>
              </a:ext>
            </a:extLst>
          </p:cNvPr>
          <p:cNvSpPr/>
          <p:nvPr/>
        </p:nvSpPr>
        <p:spPr>
          <a:xfrm>
            <a:off x="2239397" y="3165658"/>
            <a:ext cx="1269900" cy="3657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Permissions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5" name="Google Shape;1679;g1863ef439b8_0_292">
            <a:extLst>
              <a:ext uri="{FF2B5EF4-FFF2-40B4-BE49-F238E27FC236}">
                <a16:creationId xmlns:a16="http://schemas.microsoft.com/office/drawing/2014/main" id="{7ADD34B8-C215-5F7D-934A-B1E942FD71B8}"/>
              </a:ext>
            </a:extLst>
          </p:cNvPr>
          <p:cNvSpPr/>
          <p:nvPr/>
        </p:nvSpPr>
        <p:spPr>
          <a:xfrm>
            <a:off x="2239397" y="3531258"/>
            <a:ext cx="1269900" cy="3657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err="1">
                <a:latin typeface="Roboto Condensed"/>
                <a:ea typeface="Roboto Condensed"/>
                <a:cs typeface="Roboto Condensed"/>
                <a:sym typeface="Roboto Condensed"/>
              </a:rPr>
              <a:t>LabKVS</a:t>
            </a:r>
            <a:endParaRPr sz="1600" err="1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6" name="Google Shape;1680;g1863ef439b8_0_292">
            <a:extLst>
              <a:ext uri="{FF2B5EF4-FFF2-40B4-BE49-F238E27FC236}">
                <a16:creationId xmlns:a16="http://schemas.microsoft.com/office/drawing/2014/main" id="{3497CF15-0F3D-E446-30F8-935A33BB1026}"/>
              </a:ext>
            </a:extLst>
          </p:cNvPr>
          <p:cNvSpPr/>
          <p:nvPr/>
        </p:nvSpPr>
        <p:spPr>
          <a:xfrm>
            <a:off x="2239397" y="3896858"/>
            <a:ext cx="1269900" cy="3657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LRU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7" name="Google Shape;1681;g1863ef439b8_0_292">
            <a:extLst>
              <a:ext uri="{FF2B5EF4-FFF2-40B4-BE49-F238E27FC236}">
                <a16:creationId xmlns:a16="http://schemas.microsoft.com/office/drawing/2014/main" id="{CBBB2052-260F-13E2-BD73-4023F15C4BE0}"/>
              </a:ext>
            </a:extLst>
          </p:cNvPr>
          <p:cNvSpPr/>
          <p:nvPr/>
        </p:nvSpPr>
        <p:spPr>
          <a:xfrm>
            <a:off x="2239397" y="4262458"/>
            <a:ext cx="1269900" cy="3657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NoOp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8" name="Google Shape;1682;g1863ef439b8_0_292">
            <a:extLst>
              <a:ext uri="{FF2B5EF4-FFF2-40B4-BE49-F238E27FC236}">
                <a16:creationId xmlns:a16="http://schemas.microsoft.com/office/drawing/2014/main" id="{9609D965-7030-AFD5-A588-C46F36D44ED4}"/>
              </a:ext>
            </a:extLst>
          </p:cNvPr>
          <p:cNvSpPr/>
          <p:nvPr/>
        </p:nvSpPr>
        <p:spPr>
          <a:xfrm>
            <a:off x="2239397" y="4628058"/>
            <a:ext cx="1269900" cy="3657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Drivers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9" name="Google Shape;1683;g1863ef439b8_0_292">
            <a:extLst>
              <a:ext uri="{FF2B5EF4-FFF2-40B4-BE49-F238E27FC236}">
                <a16:creationId xmlns:a16="http://schemas.microsoft.com/office/drawing/2014/main" id="{29E2EC8A-99BF-9C85-08BD-5C2262FCD6CA}"/>
              </a:ext>
            </a:extLst>
          </p:cNvPr>
          <p:cNvSpPr/>
          <p:nvPr/>
        </p:nvSpPr>
        <p:spPr>
          <a:xfrm>
            <a:off x="2348287" y="5325800"/>
            <a:ext cx="1052100" cy="524700"/>
          </a:xfrm>
          <a:prstGeom prst="can">
            <a:avLst>
              <a:gd name="adj" fmla="val 25000"/>
            </a:avLst>
          </a:prstGeom>
          <a:solidFill>
            <a:srgbClr val="CCCCC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10" name="Google Shape;1684;g1863ef439b8_0_292">
            <a:extLst>
              <a:ext uri="{FF2B5EF4-FFF2-40B4-BE49-F238E27FC236}">
                <a16:creationId xmlns:a16="http://schemas.microsoft.com/office/drawing/2014/main" id="{B04CE4C0-0270-10DF-AF24-74D6DD156B16}"/>
              </a:ext>
            </a:extLst>
          </p:cNvPr>
          <p:cNvSpPr/>
          <p:nvPr/>
        </p:nvSpPr>
        <p:spPr>
          <a:xfrm>
            <a:off x="2239397" y="2383992"/>
            <a:ext cx="1269900" cy="3657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Client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cxnSp>
        <p:nvCxnSpPr>
          <p:cNvPr id="11" name="Google Shape;1685;g1863ef439b8_0_292">
            <a:extLst>
              <a:ext uri="{FF2B5EF4-FFF2-40B4-BE49-F238E27FC236}">
                <a16:creationId xmlns:a16="http://schemas.microsoft.com/office/drawing/2014/main" id="{DEA31184-2E3F-63F0-AC05-8F7AB5C53730}"/>
              </a:ext>
            </a:extLst>
          </p:cNvPr>
          <p:cNvCxnSpPr>
            <a:cxnSpLocks/>
          </p:cNvCxnSpPr>
          <p:nvPr/>
        </p:nvCxnSpPr>
        <p:spPr>
          <a:xfrm>
            <a:off x="2874346" y="2749692"/>
            <a:ext cx="0" cy="41610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Google Shape;1686;g1863ef439b8_0_292">
            <a:extLst>
              <a:ext uri="{FF2B5EF4-FFF2-40B4-BE49-F238E27FC236}">
                <a16:creationId xmlns:a16="http://schemas.microsoft.com/office/drawing/2014/main" id="{E45C7F6A-7AFD-4189-F91E-DA710DC939D6}"/>
              </a:ext>
            </a:extLst>
          </p:cNvPr>
          <p:cNvSpPr txBox="1"/>
          <p:nvPr/>
        </p:nvSpPr>
        <p:spPr>
          <a:xfrm>
            <a:off x="2879580" y="2706343"/>
            <a:ext cx="2387642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Inter-Process Comm (IPC)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3" name="Google Shape;1687;g1863ef439b8_0_292">
            <a:extLst>
              <a:ext uri="{FF2B5EF4-FFF2-40B4-BE49-F238E27FC236}">
                <a16:creationId xmlns:a16="http://schemas.microsoft.com/office/drawing/2014/main" id="{D906B9CA-43AC-FEA1-07D0-F9A6B6A35256}"/>
              </a:ext>
            </a:extLst>
          </p:cNvPr>
          <p:cNvSpPr txBox="1"/>
          <p:nvPr/>
        </p:nvSpPr>
        <p:spPr>
          <a:xfrm>
            <a:off x="2239388" y="1815225"/>
            <a:ext cx="1269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Roboto"/>
                <a:ea typeface="Roboto"/>
                <a:cs typeface="Roboto"/>
                <a:sym typeface="Roboto"/>
              </a:rPr>
              <a:t>Lab-All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" name="Google Shape;1688;g1863ef439b8_0_292">
            <a:extLst>
              <a:ext uri="{FF2B5EF4-FFF2-40B4-BE49-F238E27FC236}">
                <a16:creationId xmlns:a16="http://schemas.microsoft.com/office/drawing/2014/main" id="{973DF193-996F-953C-BCD0-32307A35D936}"/>
              </a:ext>
            </a:extLst>
          </p:cNvPr>
          <p:cNvSpPr/>
          <p:nvPr/>
        </p:nvSpPr>
        <p:spPr>
          <a:xfrm>
            <a:off x="5271772" y="3531246"/>
            <a:ext cx="1269900" cy="3657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err="1">
                <a:latin typeface="Roboto Condensed"/>
                <a:ea typeface="Roboto Condensed"/>
                <a:cs typeface="Roboto Condensed"/>
                <a:sym typeface="Roboto Condensed"/>
              </a:rPr>
              <a:t>LabKVS</a:t>
            </a:r>
            <a:endParaRPr sz="1600" err="1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5" name="Google Shape;1689;g1863ef439b8_0_292">
            <a:extLst>
              <a:ext uri="{FF2B5EF4-FFF2-40B4-BE49-F238E27FC236}">
                <a16:creationId xmlns:a16="http://schemas.microsoft.com/office/drawing/2014/main" id="{949E7356-9909-C507-5C7D-8CDD538ACA80}"/>
              </a:ext>
            </a:extLst>
          </p:cNvPr>
          <p:cNvSpPr/>
          <p:nvPr/>
        </p:nvSpPr>
        <p:spPr>
          <a:xfrm>
            <a:off x="5271772" y="3896846"/>
            <a:ext cx="1269900" cy="3657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LRU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6" name="Google Shape;1690;g1863ef439b8_0_292">
            <a:extLst>
              <a:ext uri="{FF2B5EF4-FFF2-40B4-BE49-F238E27FC236}">
                <a16:creationId xmlns:a16="http://schemas.microsoft.com/office/drawing/2014/main" id="{59A6ECAD-151B-4408-8380-2732A0895BD9}"/>
              </a:ext>
            </a:extLst>
          </p:cNvPr>
          <p:cNvSpPr/>
          <p:nvPr/>
        </p:nvSpPr>
        <p:spPr>
          <a:xfrm>
            <a:off x="5271772" y="4262446"/>
            <a:ext cx="1269900" cy="3657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NoOp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7" name="Google Shape;1691;g1863ef439b8_0_292">
            <a:extLst>
              <a:ext uri="{FF2B5EF4-FFF2-40B4-BE49-F238E27FC236}">
                <a16:creationId xmlns:a16="http://schemas.microsoft.com/office/drawing/2014/main" id="{45A1BE5E-53BE-78B3-ED90-E6EE46ADE603}"/>
              </a:ext>
            </a:extLst>
          </p:cNvPr>
          <p:cNvSpPr/>
          <p:nvPr/>
        </p:nvSpPr>
        <p:spPr>
          <a:xfrm>
            <a:off x="5271772" y="4628046"/>
            <a:ext cx="1269900" cy="3657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Drivers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8" name="Google Shape;1692;g1863ef439b8_0_292">
            <a:extLst>
              <a:ext uri="{FF2B5EF4-FFF2-40B4-BE49-F238E27FC236}">
                <a16:creationId xmlns:a16="http://schemas.microsoft.com/office/drawing/2014/main" id="{21F62349-E8D2-D279-6548-7AF5D369B0A2}"/>
              </a:ext>
            </a:extLst>
          </p:cNvPr>
          <p:cNvSpPr/>
          <p:nvPr/>
        </p:nvSpPr>
        <p:spPr>
          <a:xfrm>
            <a:off x="5271772" y="2383979"/>
            <a:ext cx="1269900" cy="3657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Client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9" name="Google Shape;1693;g1863ef439b8_0_292">
            <a:extLst>
              <a:ext uri="{FF2B5EF4-FFF2-40B4-BE49-F238E27FC236}">
                <a16:creationId xmlns:a16="http://schemas.microsoft.com/office/drawing/2014/main" id="{C8DF50C6-7BEF-D57F-87B5-048ED33284EC}"/>
              </a:ext>
            </a:extLst>
          </p:cNvPr>
          <p:cNvSpPr txBox="1"/>
          <p:nvPr/>
        </p:nvSpPr>
        <p:spPr>
          <a:xfrm>
            <a:off x="5906712" y="2691323"/>
            <a:ext cx="7185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IPC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0" name="Google Shape;1694;g1863ef439b8_0_292">
            <a:extLst>
              <a:ext uri="{FF2B5EF4-FFF2-40B4-BE49-F238E27FC236}">
                <a16:creationId xmlns:a16="http://schemas.microsoft.com/office/drawing/2014/main" id="{68BD18E0-FAFE-A66F-27BA-CE3889D35B6F}"/>
              </a:ext>
            </a:extLst>
          </p:cNvPr>
          <p:cNvSpPr txBox="1"/>
          <p:nvPr/>
        </p:nvSpPr>
        <p:spPr>
          <a:xfrm>
            <a:off x="5271763" y="1815475"/>
            <a:ext cx="1269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Roboto"/>
                <a:ea typeface="Roboto"/>
                <a:cs typeface="Roboto"/>
                <a:sym typeface="Roboto"/>
              </a:rPr>
              <a:t>Lab-Min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1" name="Google Shape;1695;g1863ef439b8_0_292">
            <a:extLst>
              <a:ext uri="{FF2B5EF4-FFF2-40B4-BE49-F238E27FC236}">
                <a16:creationId xmlns:a16="http://schemas.microsoft.com/office/drawing/2014/main" id="{7B577940-B063-8DC0-C4A4-D7CB92215EE7}"/>
              </a:ext>
            </a:extLst>
          </p:cNvPr>
          <p:cNvCxnSpPr>
            <a:cxnSpLocks/>
          </p:cNvCxnSpPr>
          <p:nvPr/>
        </p:nvCxnSpPr>
        <p:spPr>
          <a:xfrm>
            <a:off x="5906721" y="2749679"/>
            <a:ext cx="0" cy="7815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2" name="Google Shape;1696;g1863ef439b8_0_292">
            <a:extLst>
              <a:ext uri="{FF2B5EF4-FFF2-40B4-BE49-F238E27FC236}">
                <a16:creationId xmlns:a16="http://schemas.microsoft.com/office/drawing/2014/main" id="{303526B3-DE42-081C-7CBC-D2D6DF76E52D}"/>
              </a:ext>
            </a:extLst>
          </p:cNvPr>
          <p:cNvSpPr/>
          <p:nvPr/>
        </p:nvSpPr>
        <p:spPr>
          <a:xfrm>
            <a:off x="8195197" y="2749696"/>
            <a:ext cx="1269900" cy="3657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err="1">
                <a:latin typeface="Roboto Condensed"/>
                <a:ea typeface="Roboto Condensed"/>
                <a:cs typeface="Roboto Condensed"/>
                <a:sym typeface="Roboto Condensed"/>
              </a:rPr>
              <a:t>LabKVS</a:t>
            </a:r>
            <a:endParaRPr sz="1600" err="1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3" name="Google Shape;1697;g1863ef439b8_0_292">
            <a:extLst>
              <a:ext uri="{FF2B5EF4-FFF2-40B4-BE49-F238E27FC236}">
                <a16:creationId xmlns:a16="http://schemas.microsoft.com/office/drawing/2014/main" id="{C18EEB4F-365D-ABB4-6C5B-88BD47603675}"/>
              </a:ext>
            </a:extLst>
          </p:cNvPr>
          <p:cNvSpPr/>
          <p:nvPr/>
        </p:nvSpPr>
        <p:spPr>
          <a:xfrm>
            <a:off x="8195197" y="3115296"/>
            <a:ext cx="1269900" cy="3657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LRU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4" name="Google Shape;1698;g1863ef439b8_0_292">
            <a:extLst>
              <a:ext uri="{FF2B5EF4-FFF2-40B4-BE49-F238E27FC236}">
                <a16:creationId xmlns:a16="http://schemas.microsoft.com/office/drawing/2014/main" id="{7F43B085-99E2-4643-91D4-9C6E97B5B62E}"/>
              </a:ext>
            </a:extLst>
          </p:cNvPr>
          <p:cNvSpPr/>
          <p:nvPr/>
        </p:nvSpPr>
        <p:spPr>
          <a:xfrm>
            <a:off x="8195197" y="3480896"/>
            <a:ext cx="1269900" cy="3657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NoOp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5" name="Google Shape;1699;g1863ef439b8_0_292">
            <a:extLst>
              <a:ext uri="{FF2B5EF4-FFF2-40B4-BE49-F238E27FC236}">
                <a16:creationId xmlns:a16="http://schemas.microsoft.com/office/drawing/2014/main" id="{90E8FC3A-F624-7D21-3D3F-DD209C95C487}"/>
              </a:ext>
            </a:extLst>
          </p:cNvPr>
          <p:cNvSpPr/>
          <p:nvPr/>
        </p:nvSpPr>
        <p:spPr>
          <a:xfrm>
            <a:off x="8195197" y="3846496"/>
            <a:ext cx="1269900" cy="3657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Drivers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6" name="Google Shape;1700;g1863ef439b8_0_292">
            <a:extLst>
              <a:ext uri="{FF2B5EF4-FFF2-40B4-BE49-F238E27FC236}">
                <a16:creationId xmlns:a16="http://schemas.microsoft.com/office/drawing/2014/main" id="{BFDB58CD-AF64-1248-324F-5CDC8C063D60}"/>
              </a:ext>
            </a:extLst>
          </p:cNvPr>
          <p:cNvSpPr/>
          <p:nvPr/>
        </p:nvSpPr>
        <p:spPr>
          <a:xfrm>
            <a:off x="8195197" y="2383729"/>
            <a:ext cx="1269900" cy="3657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Client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7" name="Google Shape;1701;g1863ef439b8_0_292">
            <a:extLst>
              <a:ext uri="{FF2B5EF4-FFF2-40B4-BE49-F238E27FC236}">
                <a16:creationId xmlns:a16="http://schemas.microsoft.com/office/drawing/2014/main" id="{5F9C652F-F698-34EE-180A-1CDB237304FC}"/>
              </a:ext>
            </a:extLst>
          </p:cNvPr>
          <p:cNvSpPr txBox="1"/>
          <p:nvPr/>
        </p:nvSpPr>
        <p:spPr>
          <a:xfrm>
            <a:off x="8195188" y="1815225"/>
            <a:ext cx="1269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Roboto"/>
                <a:ea typeface="Roboto"/>
                <a:cs typeface="Roboto"/>
                <a:sym typeface="Roboto"/>
              </a:rPr>
              <a:t>Lab-D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" name="Google Shape;1702;g1863ef439b8_0_292">
            <a:extLst>
              <a:ext uri="{FF2B5EF4-FFF2-40B4-BE49-F238E27FC236}">
                <a16:creationId xmlns:a16="http://schemas.microsoft.com/office/drawing/2014/main" id="{EDAA1BC9-0D14-D902-81D5-6336736D2591}"/>
              </a:ext>
            </a:extLst>
          </p:cNvPr>
          <p:cNvSpPr/>
          <p:nvPr/>
        </p:nvSpPr>
        <p:spPr>
          <a:xfrm>
            <a:off x="5380662" y="5325800"/>
            <a:ext cx="1052100" cy="524700"/>
          </a:xfrm>
          <a:prstGeom prst="can">
            <a:avLst>
              <a:gd name="adj" fmla="val 25000"/>
            </a:avLst>
          </a:prstGeom>
          <a:solidFill>
            <a:srgbClr val="CCCCC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29" name="Google Shape;1703;g1863ef439b8_0_292">
            <a:extLst>
              <a:ext uri="{FF2B5EF4-FFF2-40B4-BE49-F238E27FC236}">
                <a16:creationId xmlns:a16="http://schemas.microsoft.com/office/drawing/2014/main" id="{AB1FB051-7431-CF7F-1962-02102E86ACB5}"/>
              </a:ext>
            </a:extLst>
          </p:cNvPr>
          <p:cNvSpPr/>
          <p:nvPr/>
        </p:nvSpPr>
        <p:spPr>
          <a:xfrm>
            <a:off x="8304088" y="5325800"/>
            <a:ext cx="1052100" cy="524700"/>
          </a:xfrm>
          <a:prstGeom prst="can">
            <a:avLst>
              <a:gd name="adj" fmla="val 25000"/>
            </a:avLst>
          </a:prstGeom>
          <a:solidFill>
            <a:srgbClr val="CCCCC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1567744-5B63-7AF8-1C50-F7FDDE23CD47}"/>
              </a:ext>
            </a:extLst>
          </p:cNvPr>
          <p:cNvSpPr txBox="1"/>
          <p:nvPr/>
        </p:nvSpPr>
        <p:spPr>
          <a:xfrm>
            <a:off x="1577812" y="5925943"/>
            <a:ext cx="2643025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A Cloud machine needing security across users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D75AF98-B816-2F7C-DB20-78E0344187DF}"/>
              </a:ext>
            </a:extLst>
          </p:cNvPr>
          <p:cNvSpPr txBox="1"/>
          <p:nvPr/>
        </p:nvSpPr>
        <p:spPr>
          <a:xfrm>
            <a:off x="6187911" y="5883079"/>
            <a:ext cx="2643025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A machine where resources are dedicated to users (e.g., HPC) </a:t>
            </a:r>
          </a:p>
        </p:txBody>
      </p:sp>
      <p:sp>
        <p:nvSpPr>
          <p:cNvPr id="35" name="Google Shape;694;g16b47b23229_0_1952">
            <a:extLst>
              <a:ext uri="{FF2B5EF4-FFF2-40B4-BE49-F238E27FC236}">
                <a16:creationId xmlns:a16="http://schemas.microsoft.com/office/drawing/2014/main" id="{DA220848-5B6B-2F96-9487-C1FB25E95AA6}"/>
              </a:ext>
            </a:extLst>
          </p:cNvPr>
          <p:cNvSpPr txBox="1">
            <a:spLocks noGrp="1"/>
          </p:cNvSpPr>
          <p:nvPr/>
        </p:nvSpPr>
        <p:spPr>
          <a:xfrm>
            <a:off x="48887" y="1062071"/>
            <a:ext cx="11755987" cy="650063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>
            <a:lvl1pPr marL="457200" lvl="0" indent="-381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 panose="020B0604020202020204" pitchFamily="34" charset="0"/>
              <a:buChar char="●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457200"/>
            <a:r>
              <a:rPr lang="en-US" b="1" err="1"/>
              <a:t>LabStack</a:t>
            </a:r>
            <a:r>
              <a:rPr lang="en-US" b="1"/>
              <a:t>:</a:t>
            </a:r>
            <a:r>
              <a:rPr lang="en-US"/>
              <a:t> A user-defined combination of </a:t>
            </a:r>
            <a:r>
              <a:rPr lang="en-US" err="1"/>
              <a:t>LabMods</a:t>
            </a:r>
            <a:r>
              <a:rPr lang="en-US"/>
              <a:t> into an I/O system</a:t>
            </a:r>
            <a:endParaRPr/>
          </a:p>
        </p:txBody>
      </p:sp>
      <p:cxnSp>
        <p:nvCxnSpPr>
          <p:cNvPr id="30" name="Google Shape;1685;g1863ef439b8_0_292">
            <a:extLst>
              <a:ext uri="{FF2B5EF4-FFF2-40B4-BE49-F238E27FC236}">
                <a16:creationId xmlns:a16="http://schemas.microsoft.com/office/drawing/2014/main" id="{C458C3C7-1260-51A3-F7F2-44066A0A80B4}"/>
              </a:ext>
            </a:extLst>
          </p:cNvPr>
          <p:cNvCxnSpPr>
            <a:cxnSpLocks/>
          </p:cNvCxnSpPr>
          <p:nvPr/>
        </p:nvCxnSpPr>
        <p:spPr>
          <a:xfrm>
            <a:off x="2903282" y="4997109"/>
            <a:ext cx="0" cy="32929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Google Shape;1685;g1863ef439b8_0_292">
            <a:extLst>
              <a:ext uri="{FF2B5EF4-FFF2-40B4-BE49-F238E27FC236}">
                <a16:creationId xmlns:a16="http://schemas.microsoft.com/office/drawing/2014/main" id="{DFBE96C7-D229-E5D2-C8CB-F2C21B7F0BFF}"/>
              </a:ext>
            </a:extLst>
          </p:cNvPr>
          <p:cNvCxnSpPr>
            <a:cxnSpLocks/>
          </p:cNvCxnSpPr>
          <p:nvPr/>
        </p:nvCxnSpPr>
        <p:spPr>
          <a:xfrm>
            <a:off x="5931990" y="4997109"/>
            <a:ext cx="0" cy="32929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Google Shape;1685;g1863ef439b8_0_292">
            <a:extLst>
              <a:ext uri="{FF2B5EF4-FFF2-40B4-BE49-F238E27FC236}">
                <a16:creationId xmlns:a16="http://schemas.microsoft.com/office/drawing/2014/main" id="{15FE0582-5547-0A42-EDEF-A3F9D9C69965}"/>
              </a:ext>
            </a:extLst>
          </p:cNvPr>
          <p:cNvCxnSpPr>
            <a:cxnSpLocks/>
          </p:cNvCxnSpPr>
          <p:nvPr/>
        </p:nvCxnSpPr>
        <p:spPr>
          <a:xfrm>
            <a:off x="8787078" y="4206172"/>
            <a:ext cx="0" cy="1120226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76656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8CB689-1840-1823-A597-6B108CB28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39</a:t>
            </a:fld>
            <a:endParaRPr lang="en-US"/>
          </a:p>
        </p:txBody>
      </p:sp>
      <p:sp>
        <p:nvSpPr>
          <p:cNvPr id="2" name="Google Shape;1782;g16b47b23229_0_2375">
            <a:extLst>
              <a:ext uri="{FF2B5EF4-FFF2-40B4-BE49-F238E27FC236}">
                <a16:creationId xmlns:a16="http://schemas.microsoft.com/office/drawing/2014/main" id="{7F477143-27E8-F907-6D51-A66CC437B9F5}"/>
              </a:ext>
            </a:extLst>
          </p:cNvPr>
          <p:cNvSpPr txBox="1">
            <a:spLocks noGrp="1"/>
          </p:cNvSpPr>
          <p:nvPr/>
        </p:nvSpPr>
        <p:spPr>
          <a:xfrm>
            <a:off x="415600" y="593367"/>
            <a:ext cx="11360700" cy="8175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r>
              <a:rPr lang="en-US"/>
              <a:t>The Importance of Modularity and Customization</a:t>
            </a:r>
          </a:p>
        </p:txBody>
      </p:sp>
      <p:sp>
        <p:nvSpPr>
          <p:cNvPr id="3" name="Google Shape;1783;g16b47b23229_0_2375">
            <a:extLst>
              <a:ext uri="{FF2B5EF4-FFF2-40B4-BE49-F238E27FC236}">
                <a16:creationId xmlns:a16="http://schemas.microsoft.com/office/drawing/2014/main" id="{A99F29E5-231D-E88F-E42A-FE75ED9317B8}"/>
              </a:ext>
            </a:extLst>
          </p:cNvPr>
          <p:cNvSpPr txBox="1">
            <a:spLocks noGrp="1"/>
          </p:cNvSpPr>
          <p:nvPr/>
        </p:nvSpPr>
        <p:spPr>
          <a:xfrm>
            <a:off x="415600" y="1614175"/>
            <a:ext cx="5650702" cy="5218765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>
            <a:lvl1pPr marL="457200" lvl="0" indent="-381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 panose="020B0604020202020204" pitchFamily="34" charset="0"/>
              <a:buChar char="●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457200"/>
            <a:r>
              <a:rPr lang="en-US"/>
              <a:t>Demonstrate the impact of modular single-node I/O stacks on a distributed I/O system -- </a:t>
            </a:r>
            <a:r>
              <a:rPr lang="en-US" err="1"/>
              <a:t>Labios</a:t>
            </a:r>
            <a:endParaRPr lang="en-US"/>
          </a:p>
          <a:p>
            <a:pPr marL="609600" indent="-457200"/>
            <a:r>
              <a:rPr lang="en-US"/>
              <a:t>Vary the  I/O stacks between kernel filesystems and </a:t>
            </a:r>
            <a:r>
              <a:rPr lang="en-US" err="1"/>
              <a:t>LabKVS</a:t>
            </a:r>
            <a:endParaRPr lang="en-US"/>
          </a:p>
          <a:p>
            <a:pPr marL="609600" indent="-457200"/>
            <a:r>
              <a:rPr lang="en-US"/>
              <a:t>We see that Lab-D is </a:t>
            </a:r>
            <a:r>
              <a:rPr lang="en-US" b="1"/>
              <a:t>18%</a:t>
            </a:r>
            <a:r>
              <a:rPr lang="en-US"/>
              <a:t> faster than Lab-Min</a:t>
            </a:r>
          </a:p>
          <a:p>
            <a:pPr lvl="1"/>
            <a:r>
              <a:rPr lang="en-US"/>
              <a:t>It has fewer modules</a:t>
            </a:r>
          </a:p>
          <a:p>
            <a:pPr marL="609600" indent="-457200"/>
            <a:r>
              <a:rPr lang="en-US"/>
              <a:t>We see that Lab-D is </a:t>
            </a:r>
            <a:r>
              <a:rPr lang="en-US" b="1"/>
              <a:t>60%</a:t>
            </a:r>
            <a:r>
              <a:rPr lang="en-US"/>
              <a:t> faster than kernel filesystems</a:t>
            </a:r>
          </a:p>
          <a:p>
            <a:pPr marL="1066800" lvl="1"/>
            <a:r>
              <a:rPr lang="en-US" err="1"/>
              <a:t>Labios</a:t>
            </a:r>
            <a:r>
              <a:rPr lang="en-US"/>
              <a:t> doesn't have to translate a key-value store into a file</a:t>
            </a:r>
          </a:p>
        </p:txBody>
      </p:sp>
      <p:pic>
        <p:nvPicPr>
          <p:cNvPr id="5" name="Google Shape;1784;g16b47b23229_0_2375">
            <a:extLst>
              <a:ext uri="{FF2B5EF4-FFF2-40B4-BE49-F238E27FC236}">
                <a16:creationId xmlns:a16="http://schemas.microsoft.com/office/drawing/2014/main" id="{C26DC474-1C06-6E68-50AA-CCBB924EA2C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r="46463"/>
          <a:stretch/>
        </p:blipFill>
        <p:spPr>
          <a:xfrm>
            <a:off x="6681433" y="2047167"/>
            <a:ext cx="3207402" cy="34567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52380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8CB689-1840-1823-A597-6B108CB28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40</a:t>
            </a:fld>
            <a:endParaRPr lang="en-US"/>
          </a:p>
        </p:txBody>
      </p:sp>
      <p:sp>
        <p:nvSpPr>
          <p:cNvPr id="2" name="Google Shape;1516;g1863ef439b8_3_48">
            <a:extLst>
              <a:ext uri="{FF2B5EF4-FFF2-40B4-BE49-F238E27FC236}">
                <a16:creationId xmlns:a16="http://schemas.microsoft.com/office/drawing/2014/main" id="{28A4E3C6-CA27-2D65-51CF-BEE43CCF754A}"/>
              </a:ext>
            </a:extLst>
          </p:cNvPr>
          <p:cNvSpPr txBox="1">
            <a:spLocks noGrp="1"/>
          </p:cNvSpPr>
          <p:nvPr/>
        </p:nvSpPr>
        <p:spPr>
          <a:xfrm>
            <a:off x="415600" y="593367"/>
            <a:ext cx="11360700" cy="8175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7500" lnSpcReduction="100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r>
              <a:rPr lang="en-US"/>
              <a:t>The Ability to Upgrade</a:t>
            </a:r>
          </a:p>
        </p:txBody>
      </p:sp>
      <p:sp>
        <p:nvSpPr>
          <p:cNvPr id="3" name="Google Shape;1517;g1863ef439b8_3_48">
            <a:extLst>
              <a:ext uri="{FF2B5EF4-FFF2-40B4-BE49-F238E27FC236}">
                <a16:creationId xmlns:a16="http://schemas.microsoft.com/office/drawing/2014/main" id="{3ADCE182-F57B-C1E5-44B3-9EDEE5E79383}"/>
              </a:ext>
            </a:extLst>
          </p:cNvPr>
          <p:cNvSpPr txBox="1">
            <a:spLocks noGrp="1"/>
          </p:cNvSpPr>
          <p:nvPr/>
        </p:nvSpPr>
        <p:spPr>
          <a:xfrm>
            <a:off x="920425" y="4638699"/>
            <a:ext cx="5335442" cy="171898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spcFirstLastPara="1" vert="horz" wrap="square" lIns="121900" tIns="121900" rIns="121900" bIns="121900" rtlCol="0" anchor="t" anchorCtr="0">
            <a:normAutofit lnSpcReduction="10000"/>
          </a:bodyPr>
          <a:lstStyle>
            <a:lvl1pPr marL="457200" lvl="0" indent="-381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 panose="020B0604020202020204" pitchFamily="34" charset="0"/>
              <a:buChar char="●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6200" indent="0">
              <a:buNone/>
            </a:pPr>
            <a:r>
              <a:rPr lang="en-US"/>
              <a:t>It takes only </a:t>
            </a:r>
            <a:r>
              <a:rPr lang="en-US" b="1"/>
              <a:t>15ms </a:t>
            </a:r>
            <a:r>
              <a:rPr lang="en-US"/>
              <a:t>to upgrade a </a:t>
            </a:r>
            <a:r>
              <a:rPr lang="en-US" err="1"/>
              <a:t>LabMod</a:t>
            </a:r>
            <a:r>
              <a:rPr lang="en-US"/>
              <a:t>, whereas a system reboot can be minutes and must shut down all programs</a:t>
            </a:r>
          </a:p>
        </p:txBody>
      </p:sp>
      <p:pic>
        <p:nvPicPr>
          <p:cNvPr id="5" name="Graphic 2">
            <a:extLst>
              <a:ext uri="{FF2B5EF4-FFF2-40B4-BE49-F238E27FC236}">
                <a16:creationId xmlns:a16="http://schemas.microsoft.com/office/drawing/2014/main" id="{DE69C648-602E-2E62-3F6B-BCA0FEBDD3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93302" y="1000513"/>
            <a:ext cx="4914583" cy="496016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1B3737A-CAAA-1887-8C48-A0DB2E065198}"/>
              </a:ext>
            </a:extLst>
          </p:cNvPr>
          <p:cNvSpPr/>
          <p:nvPr/>
        </p:nvSpPr>
        <p:spPr>
          <a:xfrm>
            <a:off x="8178994" y="2249713"/>
            <a:ext cx="1098537" cy="87785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4B95F5-EDD3-DA3E-A3F1-AE8B23AFF558}"/>
              </a:ext>
            </a:extLst>
          </p:cNvPr>
          <p:cNvSpPr txBox="1"/>
          <p:nvPr/>
        </p:nvSpPr>
        <p:spPr>
          <a:xfrm>
            <a:off x="1633537" y="1519237"/>
            <a:ext cx="4624387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/>
              <a:t>The modularity of LabMods enables live code upgrade</a:t>
            </a: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883E77-B880-6D02-5766-E50D5FA0B559}"/>
              </a:ext>
            </a:extLst>
          </p:cNvPr>
          <p:cNvSpPr txBox="1"/>
          <p:nvPr/>
        </p:nvSpPr>
        <p:spPr>
          <a:xfrm>
            <a:off x="1633537" y="2471738"/>
            <a:ext cx="4629150" cy="18158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err="1">
                <a:cs typeface="Arial"/>
              </a:rPr>
              <a:t>LabMods</a:t>
            </a:r>
            <a:r>
              <a:rPr lang="en-US" sz="2800">
                <a:cs typeface="Arial"/>
              </a:rPr>
              <a:t> can be paused. No need to reboot to ensure apps aren't using the code while being upgraded</a:t>
            </a:r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7AA2F4E-F3CC-8761-E8B2-E9F61F4B9A63}"/>
              </a:ext>
            </a:extLst>
          </p:cNvPr>
          <p:cNvCxnSpPr/>
          <p:nvPr/>
        </p:nvCxnSpPr>
        <p:spPr>
          <a:xfrm flipV="1">
            <a:off x="6272212" y="2705100"/>
            <a:ext cx="1909763" cy="5429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40967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17428bbebff_0_237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817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r>
              <a:rPr lang="en-US"/>
              <a:t>I/O Stacks can be Changed Dynamically</a:t>
            </a:r>
          </a:p>
        </p:txBody>
      </p:sp>
      <p:sp>
        <p:nvSpPr>
          <p:cNvPr id="843" name="Google Shape;843;g17428bbebff_0_237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41</a:t>
            </a:fld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9A68BC-3BE8-E348-D43A-5A052B1FBF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3700" y="1519272"/>
            <a:ext cx="4997999" cy="4572561"/>
          </a:xfrm>
        </p:spPr>
        <p:txBody>
          <a:bodyPr/>
          <a:lstStyle/>
          <a:p>
            <a:r>
              <a:rPr lang="en-US"/>
              <a:t>Using upgrades, people or AI apps can dynamically update I/O stacks</a:t>
            </a:r>
          </a:p>
          <a:p>
            <a:pPr lvl="1"/>
            <a:r>
              <a:rPr lang="en-US"/>
              <a:t>E.g., swapping a different caching algorithm to better address an AI's behavior</a:t>
            </a:r>
          </a:p>
        </p:txBody>
      </p:sp>
      <p:sp>
        <p:nvSpPr>
          <p:cNvPr id="5" name="Google Shape;1678;g1863ef439b8_0_292">
            <a:extLst>
              <a:ext uri="{FF2B5EF4-FFF2-40B4-BE49-F238E27FC236}">
                <a16:creationId xmlns:a16="http://schemas.microsoft.com/office/drawing/2014/main" id="{7D30FD9C-EC55-BEA0-1678-E3905314F48C}"/>
              </a:ext>
            </a:extLst>
          </p:cNvPr>
          <p:cNvSpPr/>
          <p:nvPr/>
        </p:nvSpPr>
        <p:spPr>
          <a:xfrm>
            <a:off x="7073334" y="2860858"/>
            <a:ext cx="1269900" cy="3657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Permissions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7" name="Google Shape;1679;g1863ef439b8_0_292">
            <a:extLst>
              <a:ext uri="{FF2B5EF4-FFF2-40B4-BE49-F238E27FC236}">
                <a16:creationId xmlns:a16="http://schemas.microsoft.com/office/drawing/2014/main" id="{65F15DD6-69DB-4E3B-F7A2-70C497C7482C}"/>
              </a:ext>
            </a:extLst>
          </p:cNvPr>
          <p:cNvSpPr/>
          <p:nvPr/>
        </p:nvSpPr>
        <p:spPr>
          <a:xfrm>
            <a:off x="7073334" y="3226458"/>
            <a:ext cx="1269900" cy="3657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err="1">
                <a:latin typeface="Roboto Condensed"/>
                <a:ea typeface="Roboto Condensed"/>
                <a:cs typeface="Roboto Condensed"/>
                <a:sym typeface="Roboto Condensed"/>
              </a:rPr>
              <a:t>LabKVS</a:t>
            </a:r>
            <a:endParaRPr sz="1600" err="1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9" name="Google Shape;1680;g1863ef439b8_0_292">
            <a:extLst>
              <a:ext uri="{FF2B5EF4-FFF2-40B4-BE49-F238E27FC236}">
                <a16:creationId xmlns:a16="http://schemas.microsoft.com/office/drawing/2014/main" id="{2F13ABC0-C9B6-9C8E-94DB-E7E904BDFC0F}"/>
              </a:ext>
            </a:extLst>
          </p:cNvPr>
          <p:cNvSpPr/>
          <p:nvPr/>
        </p:nvSpPr>
        <p:spPr>
          <a:xfrm>
            <a:off x="7073334" y="3592058"/>
            <a:ext cx="1269900" cy="3657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LRU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1" name="Google Shape;1681;g1863ef439b8_0_292">
            <a:extLst>
              <a:ext uri="{FF2B5EF4-FFF2-40B4-BE49-F238E27FC236}">
                <a16:creationId xmlns:a16="http://schemas.microsoft.com/office/drawing/2014/main" id="{5009EA9F-B8AE-F5AF-958C-3BAA4E37CE91}"/>
              </a:ext>
            </a:extLst>
          </p:cNvPr>
          <p:cNvSpPr/>
          <p:nvPr/>
        </p:nvSpPr>
        <p:spPr>
          <a:xfrm>
            <a:off x="7073334" y="3957658"/>
            <a:ext cx="1269900" cy="3657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NoOp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3" name="Google Shape;1682;g1863ef439b8_0_292">
            <a:extLst>
              <a:ext uri="{FF2B5EF4-FFF2-40B4-BE49-F238E27FC236}">
                <a16:creationId xmlns:a16="http://schemas.microsoft.com/office/drawing/2014/main" id="{042AF9D6-FC1E-4258-362B-8B1502C37336}"/>
              </a:ext>
            </a:extLst>
          </p:cNvPr>
          <p:cNvSpPr/>
          <p:nvPr/>
        </p:nvSpPr>
        <p:spPr>
          <a:xfrm>
            <a:off x="7073334" y="4323258"/>
            <a:ext cx="1269900" cy="3657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Drivers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5" name="Google Shape;1683;g1863ef439b8_0_292">
            <a:extLst>
              <a:ext uri="{FF2B5EF4-FFF2-40B4-BE49-F238E27FC236}">
                <a16:creationId xmlns:a16="http://schemas.microsoft.com/office/drawing/2014/main" id="{EECF9D70-5750-0744-0650-8577692C6000}"/>
              </a:ext>
            </a:extLst>
          </p:cNvPr>
          <p:cNvSpPr/>
          <p:nvPr/>
        </p:nvSpPr>
        <p:spPr>
          <a:xfrm>
            <a:off x="7182225" y="5021000"/>
            <a:ext cx="1052100" cy="524700"/>
          </a:xfrm>
          <a:prstGeom prst="can">
            <a:avLst>
              <a:gd name="adj" fmla="val 25000"/>
            </a:avLst>
          </a:prstGeom>
          <a:solidFill>
            <a:srgbClr val="CCCCC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17" name="Google Shape;1684;g1863ef439b8_0_292">
            <a:extLst>
              <a:ext uri="{FF2B5EF4-FFF2-40B4-BE49-F238E27FC236}">
                <a16:creationId xmlns:a16="http://schemas.microsoft.com/office/drawing/2014/main" id="{ED517FBF-D775-D6EC-2E4D-41BB8107EA60}"/>
              </a:ext>
            </a:extLst>
          </p:cNvPr>
          <p:cNvSpPr/>
          <p:nvPr/>
        </p:nvSpPr>
        <p:spPr>
          <a:xfrm>
            <a:off x="7073334" y="2079192"/>
            <a:ext cx="1269900" cy="3657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AI App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cxnSp>
        <p:nvCxnSpPr>
          <p:cNvPr id="19" name="Google Shape;1685;g1863ef439b8_0_292">
            <a:extLst>
              <a:ext uri="{FF2B5EF4-FFF2-40B4-BE49-F238E27FC236}">
                <a16:creationId xmlns:a16="http://schemas.microsoft.com/office/drawing/2014/main" id="{06274CAC-534D-E953-2A9F-030D5DB9D60E}"/>
              </a:ext>
            </a:extLst>
          </p:cNvPr>
          <p:cNvCxnSpPr>
            <a:cxnSpLocks/>
          </p:cNvCxnSpPr>
          <p:nvPr/>
        </p:nvCxnSpPr>
        <p:spPr>
          <a:xfrm>
            <a:off x="7708284" y="2444892"/>
            <a:ext cx="0" cy="4161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1" name="Google Shape;1686;g1863ef439b8_0_292">
            <a:extLst>
              <a:ext uri="{FF2B5EF4-FFF2-40B4-BE49-F238E27FC236}">
                <a16:creationId xmlns:a16="http://schemas.microsoft.com/office/drawing/2014/main" id="{CF117ECA-FC42-7C0D-2FBA-9202FA1685D3}"/>
              </a:ext>
            </a:extLst>
          </p:cNvPr>
          <p:cNvSpPr txBox="1"/>
          <p:nvPr/>
        </p:nvSpPr>
        <p:spPr>
          <a:xfrm>
            <a:off x="7713517" y="2401543"/>
            <a:ext cx="2387642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Inter-Process Comm (IPC)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3" name="Google Shape;1687;g1863ef439b8_0_292">
            <a:extLst>
              <a:ext uri="{FF2B5EF4-FFF2-40B4-BE49-F238E27FC236}">
                <a16:creationId xmlns:a16="http://schemas.microsoft.com/office/drawing/2014/main" id="{7044701D-3985-EC28-21E3-ECBB69991273}"/>
              </a:ext>
            </a:extLst>
          </p:cNvPr>
          <p:cNvSpPr txBox="1"/>
          <p:nvPr/>
        </p:nvSpPr>
        <p:spPr>
          <a:xfrm>
            <a:off x="7073325" y="1510425"/>
            <a:ext cx="1269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Roboto"/>
                <a:ea typeface="Roboto"/>
                <a:cs typeface="Roboto"/>
                <a:sym typeface="Roboto"/>
              </a:rPr>
              <a:t>Lab-All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" name="Google Shape;1680;g1863ef439b8_0_292">
            <a:extLst>
              <a:ext uri="{FF2B5EF4-FFF2-40B4-BE49-F238E27FC236}">
                <a16:creationId xmlns:a16="http://schemas.microsoft.com/office/drawing/2014/main" id="{8909A720-2A16-044C-729E-4118A9E1A350}"/>
              </a:ext>
            </a:extLst>
          </p:cNvPr>
          <p:cNvSpPr/>
          <p:nvPr/>
        </p:nvSpPr>
        <p:spPr>
          <a:xfrm>
            <a:off x="5458847" y="3592058"/>
            <a:ext cx="1269900" cy="3657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err="1">
                <a:latin typeface="Roboto Condensed"/>
                <a:ea typeface="Roboto Condensed"/>
                <a:cs typeface="Roboto Condensed"/>
                <a:sym typeface="Roboto Condensed"/>
              </a:rPr>
              <a:t>SmartCache</a:t>
            </a:r>
            <a:endParaRPr sz="1600" err="1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6EA01B7-0FE2-4408-62AC-DA5449DD1FC3}"/>
              </a:ext>
            </a:extLst>
          </p:cNvPr>
          <p:cNvCxnSpPr/>
          <p:nvPr/>
        </p:nvCxnSpPr>
        <p:spPr>
          <a:xfrm>
            <a:off x="6734175" y="3795713"/>
            <a:ext cx="333374" cy="476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02444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8CB689-1840-1823-A597-6B108CB28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42</a:t>
            </a:fld>
            <a:endParaRPr lang="en-US"/>
          </a:p>
        </p:txBody>
      </p:sp>
      <p:sp>
        <p:nvSpPr>
          <p:cNvPr id="2" name="Google Shape;1819;g16b47b23229_0_2401">
            <a:extLst>
              <a:ext uri="{FF2B5EF4-FFF2-40B4-BE49-F238E27FC236}">
                <a16:creationId xmlns:a16="http://schemas.microsoft.com/office/drawing/2014/main" id="{FB3B9888-1540-A0E9-C505-651E1BE747EA}"/>
              </a:ext>
            </a:extLst>
          </p:cNvPr>
          <p:cNvSpPr txBox="1">
            <a:spLocks noGrp="1"/>
          </p:cNvSpPr>
          <p:nvPr/>
        </p:nvSpPr>
        <p:spPr>
          <a:xfrm>
            <a:off x="415600" y="593367"/>
            <a:ext cx="11360700" cy="8175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7500" lnSpcReduction="100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Summary</a:t>
            </a:r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B37B6C-6651-069A-9AED-6B5B51185A93}"/>
              </a:ext>
            </a:extLst>
          </p:cNvPr>
          <p:cNvSpPr txBox="1"/>
          <p:nvPr/>
        </p:nvSpPr>
        <p:spPr>
          <a:xfrm>
            <a:off x="3621708" y="4860917"/>
            <a:ext cx="343183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ea typeface="+mn-lt"/>
                <a:cs typeface="+mn-lt"/>
              </a:rPr>
              <a:t>Novel code development toolkit to build custom I/O features</a:t>
            </a:r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A98144-8FAC-72DA-F209-CB4CBB71083C}"/>
              </a:ext>
            </a:extLst>
          </p:cNvPr>
          <p:cNvSpPr txBox="1"/>
          <p:nvPr/>
        </p:nvSpPr>
        <p:spPr>
          <a:xfrm>
            <a:off x="7551450" y="4880945"/>
            <a:ext cx="3475381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ea typeface="+mn-lt"/>
                <a:cs typeface="+mn-lt"/>
              </a:rPr>
              <a:t>Provides algorithms to upgrade and swap features dynamically in milliseconds</a:t>
            </a:r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0C7F95-CD2C-15FF-B140-D67BD9F2E3C5}"/>
              </a:ext>
            </a:extLst>
          </p:cNvPr>
          <p:cNvSpPr txBox="1"/>
          <p:nvPr/>
        </p:nvSpPr>
        <p:spPr>
          <a:xfrm>
            <a:off x="3616264" y="5507392"/>
            <a:ext cx="3442725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ea typeface="+mn-lt"/>
                <a:cs typeface="+mn-lt"/>
              </a:rPr>
              <a:t>Customized I/O paths are up to 60% faster than tightly-coupled counterparts </a:t>
            </a:r>
          </a:p>
        </p:txBody>
      </p:sp>
      <p:sp>
        <p:nvSpPr>
          <p:cNvPr id="11" name="TextBox 20">
            <a:extLst>
              <a:ext uri="{FF2B5EF4-FFF2-40B4-BE49-F238E27FC236}">
                <a16:creationId xmlns:a16="http://schemas.microsoft.com/office/drawing/2014/main" id="{00E7DCBB-E632-C8FD-CEE9-3B015708CDE5}"/>
              </a:ext>
            </a:extLst>
          </p:cNvPr>
          <p:cNvSpPr txBox="1"/>
          <p:nvPr/>
        </p:nvSpPr>
        <p:spPr>
          <a:xfrm>
            <a:off x="7550141" y="2588412"/>
            <a:ext cx="3322198" cy="1200329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ea typeface="+mn-lt"/>
                <a:cs typeface="+mn-lt"/>
              </a:rPr>
              <a:t>Cannot be extended dynamically after deployment to address changing AI behaviors and hardware </a:t>
            </a:r>
            <a:endParaRPr lang="en-US"/>
          </a:p>
        </p:txBody>
      </p:sp>
      <p:sp>
        <p:nvSpPr>
          <p:cNvPr id="13" name="TextBox 19">
            <a:extLst>
              <a:ext uri="{FF2B5EF4-FFF2-40B4-BE49-F238E27FC236}">
                <a16:creationId xmlns:a16="http://schemas.microsoft.com/office/drawing/2014/main" id="{26FFD9BA-E048-A468-3F1F-52CF5A19D365}"/>
              </a:ext>
            </a:extLst>
          </p:cNvPr>
          <p:cNvSpPr txBox="1"/>
          <p:nvPr/>
        </p:nvSpPr>
        <p:spPr>
          <a:xfrm>
            <a:off x="3669073" y="2631956"/>
            <a:ext cx="3167062" cy="92333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ea typeface="+mn-lt"/>
                <a:cs typeface="+mn-lt"/>
              </a:rPr>
              <a:t>Come with a rigid set of tightly coupled features that do not address all AI I/O needs</a:t>
            </a:r>
            <a:endParaRPr lang="en-US"/>
          </a:p>
        </p:txBody>
      </p:sp>
      <p:grpSp>
        <p:nvGrpSpPr>
          <p:cNvPr id="17" name="Google Shape;291;g1863ef439b8_3_521">
            <a:extLst>
              <a:ext uri="{FF2B5EF4-FFF2-40B4-BE49-F238E27FC236}">
                <a16:creationId xmlns:a16="http://schemas.microsoft.com/office/drawing/2014/main" id="{DB42E91A-3B0F-FA21-875E-6A201879DBA8}"/>
              </a:ext>
            </a:extLst>
          </p:cNvPr>
          <p:cNvGrpSpPr/>
          <p:nvPr/>
        </p:nvGrpSpPr>
        <p:grpSpPr>
          <a:xfrm>
            <a:off x="4789809" y="1700285"/>
            <a:ext cx="927000" cy="927000"/>
            <a:chOff x="931083" y="2429333"/>
            <a:chExt cx="1460400" cy="1460400"/>
          </a:xfrm>
        </p:grpSpPr>
        <p:sp>
          <p:nvSpPr>
            <p:cNvPr id="15" name="Google Shape;292;g1863ef439b8_3_521">
              <a:extLst>
                <a:ext uri="{FF2B5EF4-FFF2-40B4-BE49-F238E27FC236}">
                  <a16:creationId xmlns:a16="http://schemas.microsoft.com/office/drawing/2014/main" id="{031653EE-B4D5-B081-E607-3B214C64E139}"/>
                </a:ext>
              </a:extLst>
            </p:cNvPr>
            <p:cNvSpPr/>
            <p:nvPr/>
          </p:nvSpPr>
          <p:spPr>
            <a:xfrm>
              <a:off x="931083" y="2429333"/>
              <a:ext cx="1460400" cy="1460400"/>
            </a:xfrm>
            <a:prstGeom prst="flowChartConnector">
              <a:avLst/>
            </a:prstGeom>
            <a:solidFill>
              <a:srgbClr val="EA9999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pic>
          <p:nvPicPr>
            <p:cNvPr id="16" name="Google Shape;293;g1863ef439b8_3_521">
              <a:extLst>
                <a:ext uri="{FF2B5EF4-FFF2-40B4-BE49-F238E27FC236}">
                  <a16:creationId xmlns:a16="http://schemas.microsoft.com/office/drawing/2014/main" id="{E3C74410-940A-9F3B-FBD5-3B52ED8BEECD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019071" y="2517333"/>
              <a:ext cx="1284400" cy="12844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9" name="Google Shape;189;g1863ef439b8_3_14">
            <a:extLst>
              <a:ext uri="{FF2B5EF4-FFF2-40B4-BE49-F238E27FC236}">
                <a16:creationId xmlns:a16="http://schemas.microsoft.com/office/drawing/2014/main" id="{2F46771A-1C2A-E078-443A-C0135068626E}"/>
              </a:ext>
            </a:extLst>
          </p:cNvPr>
          <p:cNvGrpSpPr/>
          <p:nvPr/>
        </p:nvGrpSpPr>
        <p:grpSpPr>
          <a:xfrm>
            <a:off x="8748247" y="1661936"/>
            <a:ext cx="927000" cy="927000"/>
            <a:chOff x="7581458" y="1744683"/>
            <a:chExt cx="1460400" cy="1460400"/>
          </a:xfrm>
        </p:grpSpPr>
        <p:sp>
          <p:nvSpPr>
            <p:cNvPr id="21" name="Google Shape;191;g1863ef439b8_3_14">
              <a:extLst>
                <a:ext uri="{FF2B5EF4-FFF2-40B4-BE49-F238E27FC236}">
                  <a16:creationId xmlns:a16="http://schemas.microsoft.com/office/drawing/2014/main" id="{70361828-EFE9-71D2-9A94-5F2D8C4DA08E}"/>
                </a:ext>
              </a:extLst>
            </p:cNvPr>
            <p:cNvSpPr/>
            <p:nvPr/>
          </p:nvSpPr>
          <p:spPr>
            <a:xfrm>
              <a:off x="7581458" y="1744683"/>
              <a:ext cx="1460400" cy="1460400"/>
            </a:xfrm>
            <a:prstGeom prst="flowChartConnector">
              <a:avLst/>
            </a:prstGeom>
            <a:solidFill>
              <a:srgbClr val="EA9999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sp>
          <p:nvSpPr>
            <p:cNvPr id="23" name="Google Shape;193;g1863ef439b8_3_14">
              <a:extLst>
                <a:ext uri="{FF2B5EF4-FFF2-40B4-BE49-F238E27FC236}">
                  <a16:creationId xmlns:a16="http://schemas.microsoft.com/office/drawing/2014/main" id="{B881F094-C316-0058-D9E4-5343FC4C7A55}"/>
                </a:ext>
              </a:extLst>
            </p:cNvPr>
            <p:cNvSpPr/>
            <p:nvPr/>
          </p:nvSpPr>
          <p:spPr>
            <a:xfrm>
              <a:off x="7962475" y="1895675"/>
              <a:ext cx="669600" cy="81750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94;g1863ef439b8_3_14">
              <a:extLst>
                <a:ext uri="{FF2B5EF4-FFF2-40B4-BE49-F238E27FC236}">
                  <a16:creationId xmlns:a16="http://schemas.microsoft.com/office/drawing/2014/main" id="{414DC45E-2315-9815-6F92-F6D9C879C540}"/>
                </a:ext>
              </a:extLst>
            </p:cNvPr>
            <p:cNvSpPr/>
            <p:nvPr/>
          </p:nvSpPr>
          <p:spPr>
            <a:xfrm>
              <a:off x="7857325" y="2770025"/>
              <a:ext cx="879900" cy="149100"/>
            </a:xfrm>
            <a:prstGeom prst="rect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" name="Google Shape;189;g1863ef439b8_3_14">
            <a:extLst>
              <a:ext uri="{FF2B5EF4-FFF2-40B4-BE49-F238E27FC236}">
                <a16:creationId xmlns:a16="http://schemas.microsoft.com/office/drawing/2014/main" id="{F538565F-658D-D5F1-9C27-6E764D9C6B57}"/>
              </a:ext>
            </a:extLst>
          </p:cNvPr>
          <p:cNvGrpSpPr/>
          <p:nvPr/>
        </p:nvGrpSpPr>
        <p:grpSpPr>
          <a:xfrm>
            <a:off x="8759132" y="3860850"/>
            <a:ext cx="927000" cy="927000"/>
            <a:chOff x="7581458" y="1744683"/>
            <a:chExt cx="1460400" cy="1460400"/>
          </a:xfrm>
        </p:grpSpPr>
        <p:sp>
          <p:nvSpPr>
            <p:cNvPr id="33" name="Google Shape;191;g1863ef439b8_3_14">
              <a:extLst>
                <a:ext uri="{FF2B5EF4-FFF2-40B4-BE49-F238E27FC236}">
                  <a16:creationId xmlns:a16="http://schemas.microsoft.com/office/drawing/2014/main" id="{8AEB1294-26DB-D522-CDD8-819BB86B546E}"/>
                </a:ext>
              </a:extLst>
            </p:cNvPr>
            <p:cNvSpPr/>
            <p:nvPr/>
          </p:nvSpPr>
          <p:spPr>
            <a:xfrm>
              <a:off x="7581458" y="1744683"/>
              <a:ext cx="1460400" cy="1460400"/>
            </a:xfrm>
            <a:prstGeom prst="flowChartConnector">
              <a:avLst/>
            </a:prstGeom>
            <a:solidFill>
              <a:srgbClr val="92D05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sp>
          <p:nvSpPr>
            <p:cNvPr id="34" name="Google Shape;193;g1863ef439b8_3_14">
              <a:extLst>
                <a:ext uri="{FF2B5EF4-FFF2-40B4-BE49-F238E27FC236}">
                  <a16:creationId xmlns:a16="http://schemas.microsoft.com/office/drawing/2014/main" id="{8ECBE2E1-DB16-97BA-C61A-ADD5E2B753C3}"/>
                </a:ext>
              </a:extLst>
            </p:cNvPr>
            <p:cNvSpPr/>
            <p:nvPr/>
          </p:nvSpPr>
          <p:spPr>
            <a:xfrm>
              <a:off x="7962475" y="1895675"/>
              <a:ext cx="669600" cy="81750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94;g1863ef439b8_3_14">
              <a:extLst>
                <a:ext uri="{FF2B5EF4-FFF2-40B4-BE49-F238E27FC236}">
                  <a16:creationId xmlns:a16="http://schemas.microsoft.com/office/drawing/2014/main" id="{1B3DE1FD-E641-BFB2-F80A-F330C7E64809}"/>
                </a:ext>
              </a:extLst>
            </p:cNvPr>
            <p:cNvSpPr/>
            <p:nvPr/>
          </p:nvSpPr>
          <p:spPr>
            <a:xfrm>
              <a:off x="7857325" y="2770025"/>
              <a:ext cx="879900" cy="149100"/>
            </a:xfrm>
            <a:prstGeom prst="rect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B1EF5633-1EEF-F4D9-28AA-7B5DAE3A9064}"/>
              </a:ext>
            </a:extLst>
          </p:cNvPr>
          <p:cNvSpPr txBox="1"/>
          <p:nvPr/>
        </p:nvSpPr>
        <p:spPr>
          <a:xfrm>
            <a:off x="174268" y="4319619"/>
            <a:ext cx="2464933" cy="662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ea typeface="+mn-lt"/>
                <a:cs typeface="+mn-lt"/>
              </a:rPr>
              <a:t>I/O stacks must switch to a modular design</a:t>
            </a:r>
            <a:endParaRPr lang="en-US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AC9F6A3-A74F-7B67-0E95-2FE2A045A684}"/>
              </a:ext>
            </a:extLst>
          </p:cNvPr>
          <p:cNvGrpSpPr/>
          <p:nvPr/>
        </p:nvGrpSpPr>
        <p:grpSpPr>
          <a:xfrm>
            <a:off x="939581" y="3363148"/>
            <a:ext cx="931666" cy="921299"/>
            <a:chOff x="1002044" y="2733640"/>
            <a:chExt cx="1460400" cy="1460400"/>
          </a:xfrm>
        </p:grpSpPr>
        <p:sp>
          <p:nvSpPr>
            <p:cNvPr id="40" name="Google Shape;182;g1863ef439b8_3_14">
              <a:extLst>
                <a:ext uri="{FF2B5EF4-FFF2-40B4-BE49-F238E27FC236}">
                  <a16:creationId xmlns:a16="http://schemas.microsoft.com/office/drawing/2014/main" id="{05C45CFB-BCD1-60A1-93B2-1C6CD0AF1BAD}"/>
                </a:ext>
              </a:extLst>
            </p:cNvPr>
            <p:cNvSpPr/>
            <p:nvPr/>
          </p:nvSpPr>
          <p:spPr>
            <a:xfrm>
              <a:off x="1002044" y="2733640"/>
              <a:ext cx="1460400" cy="1460400"/>
            </a:xfrm>
            <a:prstGeom prst="flowChartConnector">
              <a:avLst/>
            </a:prstGeom>
            <a:solidFill>
              <a:srgbClr val="92D05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816D9E3C-3F2E-76DC-1FE5-BF48042DC6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18704" y="2951247"/>
              <a:ext cx="1028700" cy="1028700"/>
            </a:xfrm>
            <a:prstGeom prst="rect">
              <a:avLst/>
            </a:prstGeom>
          </p:spPr>
        </p:pic>
      </p:grpSp>
      <p:sp>
        <p:nvSpPr>
          <p:cNvPr id="44" name="Left Brace 43">
            <a:extLst>
              <a:ext uri="{FF2B5EF4-FFF2-40B4-BE49-F238E27FC236}">
                <a16:creationId xmlns:a16="http://schemas.microsoft.com/office/drawing/2014/main" id="{2E27CCD3-FB72-2FB7-C5CA-2DCBAC05A532}"/>
              </a:ext>
            </a:extLst>
          </p:cNvPr>
          <p:cNvSpPr/>
          <p:nvPr/>
        </p:nvSpPr>
        <p:spPr>
          <a:xfrm>
            <a:off x="2806990" y="1872343"/>
            <a:ext cx="547333" cy="4267199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4F39DD6-667D-CB3C-E282-8AB63B8DEF5C}"/>
              </a:ext>
            </a:extLst>
          </p:cNvPr>
          <p:cNvGrpSpPr/>
          <p:nvPr/>
        </p:nvGrpSpPr>
        <p:grpSpPr>
          <a:xfrm>
            <a:off x="4789809" y="3861099"/>
            <a:ext cx="927000" cy="927000"/>
            <a:chOff x="4789809" y="3861099"/>
            <a:chExt cx="927000" cy="927000"/>
          </a:xfrm>
        </p:grpSpPr>
        <p:sp>
          <p:nvSpPr>
            <p:cNvPr id="46" name="Google Shape;292;g1863ef439b8_3_521">
              <a:extLst>
                <a:ext uri="{FF2B5EF4-FFF2-40B4-BE49-F238E27FC236}">
                  <a16:creationId xmlns:a16="http://schemas.microsoft.com/office/drawing/2014/main" id="{3F8FCAC6-B074-25C8-7794-42DE9DCB0983}"/>
                </a:ext>
              </a:extLst>
            </p:cNvPr>
            <p:cNvSpPr/>
            <p:nvPr/>
          </p:nvSpPr>
          <p:spPr>
            <a:xfrm>
              <a:off x="4789809" y="3861099"/>
              <a:ext cx="927000" cy="927000"/>
            </a:xfrm>
            <a:prstGeom prst="flowChartConnector">
              <a:avLst/>
            </a:prstGeom>
            <a:solidFill>
              <a:srgbClr val="92D05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pic>
          <p:nvPicPr>
            <p:cNvPr id="47" name="Google Shape;293;g1863ef439b8_3_521">
              <a:extLst>
                <a:ext uri="{FF2B5EF4-FFF2-40B4-BE49-F238E27FC236}">
                  <a16:creationId xmlns:a16="http://schemas.microsoft.com/office/drawing/2014/main" id="{F6854322-98FF-15C2-4891-E6ECE05D446D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4845660" y="3916958"/>
              <a:ext cx="815283" cy="815283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0896735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8D19468-B44E-1D1F-DD83-5B63DE9EDCF6}"/>
              </a:ext>
            </a:extLst>
          </p:cNvPr>
          <p:cNvSpPr/>
          <p:nvPr/>
        </p:nvSpPr>
        <p:spPr>
          <a:xfrm>
            <a:off x="-186612" y="-62205"/>
            <a:ext cx="12648163" cy="717420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6077220-CE62-28AD-37EA-D31B364DFFCE}"/>
              </a:ext>
            </a:extLst>
          </p:cNvPr>
          <p:cNvSpPr/>
          <p:nvPr/>
        </p:nvSpPr>
        <p:spPr>
          <a:xfrm>
            <a:off x="2818526" y="1699921"/>
            <a:ext cx="6461675" cy="491201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2DDA8D-ED8A-61F7-0952-6E0A49C23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43</a:t>
            </a:fld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F48390D3-5903-3978-A42B-99D93A6660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78221" y="1753498"/>
            <a:ext cx="5819148" cy="483297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0F9901E-5446-67F2-7911-1F1B90A4D1EF}"/>
              </a:ext>
            </a:extLst>
          </p:cNvPr>
          <p:cNvSpPr/>
          <p:nvPr/>
        </p:nvSpPr>
        <p:spPr>
          <a:xfrm>
            <a:off x="3186410" y="3343786"/>
            <a:ext cx="1267074" cy="118067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B087AAD-0521-F850-66AD-BB4D7262B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  <a:ea typeface="+mj-lt"/>
                <a:cs typeface="+mj-lt"/>
              </a:rPr>
              <a:t>Chimaera: A System for Composing Distributed, Heterogeneous I/O Stacks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0FAE136-3760-D767-F272-C920D551D762}"/>
              </a:ext>
            </a:extLst>
          </p:cNvPr>
          <p:cNvSpPr/>
          <p:nvPr/>
        </p:nvSpPr>
        <p:spPr>
          <a:xfrm>
            <a:off x="4446040" y="3934724"/>
            <a:ext cx="4305744" cy="118067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00245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8027D-A66B-B56D-CFC7-3834CE7AF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Building Upon the Success of </a:t>
            </a:r>
            <a:r>
              <a:rPr lang="en-US" err="1"/>
              <a:t>LabStor</a:t>
            </a:r>
            <a:r>
              <a:rPr lang="en-US"/>
              <a:t> (1)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3A8C9EB-E692-0DDD-304A-1A663FA164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6768"/>
            <a:ext cx="8567058" cy="2540332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err="1"/>
              <a:t>LabStor</a:t>
            </a:r>
            <a:r>
              <a:rPr lang="en-US"/>
              <a:t> focuses on development velocity in single-node cases over CPUs</a:t>
            </a:r>
          </a:p>
          <a:p>
            <a:r>
              <a:rPr lang="en-US"/>
              <a:t>However, distributed I/O stacks suffer from the same issues as single-node cases</a:t>
            </a:r>
          </a:p>
          <a:p>
            <a:r>
              <a:rPr lang="en-US"/>
              <a:t>Furthermore, processing hardware is also heterogeneous, not just storage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BD7B150-0CE9-DCAA-938B-80B01A724A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40364" y="4366564"/>
            <a:ext cx="4579516" cy="2406585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EC958AD-BA4B-AF38-AA30-0B3DED9DE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41193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71BF0-7FDB-9BB5-5603-4912ADB1E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Building Upon the Success of </a:t>
            </a:r>
            <a:r>
              <a:rPr lang="en-US" err="1"/>
              <a:t>LabStor</a:t>
            </a:r>
            <a:r>
              <a:rPr lang="en-US"/>
              <a:t>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7DE63B-A3A1-F344-8826-DAE3B31C86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9457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This work extends </a:t>
            </a:r>
            <a:r>
              <a:rPr lang="en-US" err="1"/>
              <a:t>LabStor</a:t>
            </a:r>
            <a:r>
              <a:rPr lang="en-US"/>
              <a:t> to  be distributed and include heterogeneity in processor resources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5E10DD58-C2DD-E730-DCF1-3FC08E3EF4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00282" y="3427112"/>
            <a:ext cx="4579516" cy="240658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6363AC-BAFE-57DB-FBF4-E198B04DD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85887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8FCDE-AE08-2721-3179-569996EDA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Contributions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D793997-6123-3E39-1F13-9239F6AB6D6E}"/>
              </a:ext>
            </a:extLst>
          </p:cNvPr>
          <p:cNvSpPr txBox="1"/>
          <p:nvPr/>
        </p:nvSpPr>
        <p:spPr>
          <a:xfrm>
            <a:off x="4207785" y="4195856"/>
            <a:ext cx="3595972" cy="20313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err="1">
                <a:ea typeface="+mn-lt"/>
                <a:cs typeface="+mn-lt"/>
              </a:rPr>
              <a:t>ChiContainer</a:t>
            </a:r>
            <a:endParaRPr lang="en-US" b="1">
              <a:ea typeface="+mn-lt"/>
              <a:cs typeface="+mn-lt"/>
            </a:endParaRPr>
          </a:p>
          <a:p>
            <a:pPr algn="ctr"/>
            <a:endParaRPr lang="en-US">
              <a:ea typeface="+mn-lt"/>
              <a:cs typeface="+mn-lt"/>
            </a:endParaRPr>
          </a:p>
          <a:p>
            <a:pPr algn="ctr"/>
            <a:r>
              <a:rPr lang="en-US">
                <a:ea typeface="+mn-lt"/>
                <a:cs typeface="+mn-lt"/>
              </a:rPr>
              <a:t>An abstraction that enables computations and data to be migrated across processors and storage to improve resource utilization and performance</a:t>
            </a:r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CB16A1B-B683-A325-D8C5-2EEB4BDA06E2}"/>
              </a:ext>
            </a:extLst>
          </p:cNvPr>
          <p:cNvSpPr txBox="1"/>
          <p:nvPr/>
        </p:nvSpPr>
        <p:spPr>
          <a:xfrm>
            <a:off x="136528" y="4197963"/>
            <a:ext cx="3595972" cy="20313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err="1">
                <a:ea typeface="+mn-lt"/>
                <a:cs typeface="+mn-lt"/>
              </a:rPr>
              <a:t>ChiMod</a:t>
            </a:r>
            <a:endParaRPr lang="en-US" b="1">
              <a:ea typeface="+mn-lt"/>
              <a:cs typeface="+mn-lt"/>
            </a:endParaRPr>
          </a:p>
          <a:p>
            <a:pPr algn="ctr"/>
            <a:endParaRPr lang="en-US">
              <a:ea typeface="+mn-lt"/>
              <a:cs typeface="+mn-lt"/>
            </a:endParaRPr>
          </a:p>
          <a:p>
            <a:pPr algn="ctr"/>
            <a:r>
              <a:rPr lang="en-US">
                <a:ea typeface="+mn-lt"/>
                <a:cs typeface="+mn-lt"/>
              </a:rPr>
              <a:t> Improves development velocity by allowing single-purpose I/O features (e.g., FS, compress) to be developed and deployed across heterogeneous processors</a:t>
            </a:r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B8D8D69-2CBD-0FED-A22D-EA4E898BEBD7}"/>
              </a:ext>
            </a:extLst>
          </p:cNvPr>
          <p:cNvSpPr txBox="1"/>
          <p:nvPr/>
        </p:nvSpPr>
        <p:spPr>
          <a:xfrm>
            <a:off x="8319864" y="4197963"/>
            <a:ext cx="3595972" cy="20313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err="1">
                <a:ea typeface="+mn-lt"/>
                <a:cs typeface="+mn-lt"/>
              </a:rPr>
              <a:t>ChiOrchestrator</a:t>
            </a:r>
            <a:endParaRPr lang="en-US" b="1">
              <a:ea typeface="+mn-lt"/>
              <a:cs typeface="+mn-lt"/>
            </a:endParaRPr>
          </a:p>
          <a:p>
            <a:pPr algn="ctr"/>
            <a:endParaRPr lang="en-US" b="1">
              <a:ea typeface="+mn-lt"/>
              <a:cs typeface="+mn-lt"/>
            </a:endParaRPr>
          </a:p>
          <a:p>
            <a:pPr algn="ctr"/>
            <a:r>
              <a:rPr lang="en-US">
                <a:ea typeface="+mn-lt"/>
                <a:cs typeface="+mn-lt"/>
              </a:rPr>
              <a:t>Improves resource utilization and reduces contention by automatically scheduling </a:t>
            </a:r>
            <a:r>
              <a:rPr lang="en-US" err="1">
                <a:ea typeface="+mn-lt"/>
                <a:cs typeface="+mn-lt"/>
              </a:rPr>
              <a:t>ChiContainers</a:t>
            </a:r>
            <a:r>
              <a:rPr lang="en-US">
                <a:ea typeface="+mn-lt"/>
                <a:cs typeface="+mn-lt"/>
              </a:rPr>
              <a:t> across processors through active monitoring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38F4CD-BB67-0B5D-0D5B-9945366B8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46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C5F2F9-7072-F087-070A-30AA2D634025}"/>
              </a:ext>
            </a:extLst>
          </p:cNvPr>
          <p:cNvSpPr txBox="1"/>
          <p:nvPr/>
        </p:nvSpPr>
        <p:spPr>
          <a:xfrm>
            <a:off x="353883" y="3465090"/>
            <a:ext cx="316706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ea typeface="+mn-lt"/>
                <a:cs typeface="+mn-lt"/>
              </a:rPr>
              <a:t>I/O stacks must switch to a modular design</a:t>
            </a:r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C22F37F-5C02-7955-B677-5BA09404B73A}"/>
              </a:ext>
            </a:extLst>
          </p:cNvPr>
          <p:cNvGrpSpPr/>
          <p:nvPr/>
        </p:nvGrpSpPr>
        <p:grpSpPr>
          <a:xfrm>
            <a:off x="1472981" y="2454191"/>
            <a:ext cx="931666" cy="921299"/>
            <a:chOff x="1002044" y="2733640"/>
            <a:chExt cx="1460400" cy="1460400"/>
          </a:xfrm>
        </p:grpSpPr>
        <p:sp>
          <p:nvSpPr>
            <p:cNvPr id="12" name="Google Shape;182;g1863ef439b8_3_14">
              <a:extLst>
                <a:ext uri="{FF2B5EF4-FFF2-40B4-BE49-F238E27FC236}">
                  <a16:creationId xmlns:a16="http://schemas.microsoft.com/office/drawing/2014/main" id="{0BB9F109-454D-F0F7-0EEC-5FFC507282F4}"/>
                </a:ext>
              </a:extLst>
            </p:cNvPr>
            <p:cNvSpPr/>
            <p:nvPr/>
          </p:nvSpPr>
          <p:spPr>
            <a:xfrm>
              <a:off x="1002044" y="2733640"/>
              <a:ext cx="1460400" cy="1460400"/>
            </a:xfrm>
            <a:prstGeom prst="flowChartConnector">
              <a:avLst/>
            </a:prstGeom>
            <a:solidFill>
              <a:srgbClr val="92D05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AD08BF21-E58F-122D-25F1-4CC72E9C65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18704" y="2951247"/>
              <a:ext cx="1028700" cy="1028700"/>
            </a:xfrm>
            <a:prstGeom prst="rect">
              <a:avLst/>
            </a:prstGeom>
          </p:spPr>
        </p:pic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94DD0671-5A07-02E2-0B7E-086AFB3261B0}"/>
              </a:ext>
            </a:extLst>
          </p:cNvPr>
          <p:cNvSpPr txBox="1"/>
          <p:nvPr/>
        </p:nvSpPr>
        <p:spPr>
          <a:xfrm>
            <a:off x="4099611" y="3451792"/>
            <a:ext cx="359597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ea typeface="+mn-lt"/>
                <a:cs typeface="+mn-lt"/>
              </a:rPr>
              <a:t>Must automatically match I/O and computations to hardware</a:t>
            </a:r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4DA1F44-C7C7-8538-9578-2301BDBBA1A9}"/>
              </a:ext>
            </a:extLst>
          </p:cNvPr>
          <p:cNvSpPr txBox="1"/>
          <p:nvPr/>
        </p:nvSpPr>
        <p:spPr>
          <a:xfrm>
            <a:off x="8243093" y="3444425"/>
            <a:ext cx="374654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Scheduling algos must understand diverse AI and hardware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86AB553-67F8-61E0-92D6-61C97717766C}"/>
              </a:ext>
            </a:extLst>
          </p:cNvPr>
          <p:cNvGrpSpPr/>
          <p:nvPr/>
        </p:nvGrpSpPr>
        <p:grpSpPr>
          <a:xfrm>
            <a:off x="9663745" y="2550081"/>
            <a:ext cx="900564" cy="900564"/>
            <a:chOff x="9151338" y="2710824"/>
            <a:chExt cx="1460400" cy="1460400"/>
          </a:xfrm>
        </p:grpSpPr>
        <p:sp>
          <p:nvSpPr>
            <p:cNvPr id="30" name="Google Shape;182;g1863ef439b8_3_14">
              <a:extLst>
                <a:ext uri="{FF2B5EF4-FFF2-40B4-BE49-F238E27FC236}">
                  <a16:creationId xmlns:a16="http://schemas.microsoft.com/office/drawing/2014/main" id="{603732BD-7F3F-D65C-C37F-F65D7505922E}"/>
                </a:ext>
              </a:extLst>
            </p:cNvPr>
            <p:cNvSpPr/>
            <p:nvPr/>
          </p:nvSpPr>
          <p:spPr>
            <a:xfrm>
              <a:off x="9151338" y="2710824"/>
              <a:ext cx="1460400" cy="1460400"/>
            </a:xfrm>
            <a:prstGeom prst="flowChartConnector">
              <a:avLst/>
            </a:prstGeom>
            <a:solidFill>
              <a:srgbClr val="92D05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pic>
          <p:nvPicPr>
            <p:cNvPr id="31" name="Picture 30" descr="Peace symbols - Wikipedia">
              <a:extLst>
                <a:ext uri="{FF2B5EF4-FFF2-40B4-BE49-F238E27FC236}">
                  <a16:creationId xmlns:a16="http://schemas.microsoft.com/office/drawing/2014/main" id="{A3D4E9F3-9661-BEFC-3382-C31B76AA79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9932" y="2824056"/>
              <a:ext cx="1255703" cy="1237451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CE89B33-02A4-CD29-C491-0EA4BD76AB9A}"/>
              </a:ext>
            </a:extLst>
          </p:cNvPr>
          <p:cNvGrpSpPr/>
          <p:nvPr/>
        </p:nvGrpSpPr>
        <p:grpSpPr>
          <a:xfrm>
            <a:off x="5443533" y="2509582"/>
            <a:ext cx="910931" cy="905747"/>
            <a:chOff x="5049314" y="2656070"/>
            <a:chExt cx="1460400" cy="1460400"/>
          </a:xfrm>
        </p:grpSpPr>
        <p:sp>
          <p:nvSpPr>
            <p:cNvPr id="34" name="Google Shape;182;g1863ef439b8_3_14">
              <a:extLst>
                <a:ext uri="{FF2B5EF4-FFF2-40B4-BE49-F238E27FC236}">
                  <a16:creationId xmlns:a16="http://schemas.microsoft.com/office/drawing/2014/main" id="{D97B2BA4-ECA9-FD91-2D14-6846E7495CBB}"/>
                </a:ext>
              </a:extLst>
            </p:cNvPr>
            <p:cNvSpPr/>
            <p:nvPr/>
          </p:nvSpPr>
          <p:spPr>
            <a:xfrm>
              <a:off x="5049314" y="2656070"/>
              <a:ext cx="1460400" cy="1460400"/>
            </a:xfrm>
            <a:prstGeom prst="flowChartConnector">
              <a:avLst/>
            </a:prstGeom>
            <a:solidFill>
              <a:srgbClr val="92D05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pic>
          <p:nvPicPr>
            <p:cNvPr id="35" name="Picture 34" descr="Hide - Free multimedia icons">
              <a:extLst>
                <a:ext uri="{FF2B5EF4-FFF2-40B4-BE49-F238E27FC236}">
                  <a16:creationId xmlns:a16="http://schemas.microsoft.com/office/drawing/2014/main" id="{5871BD95-C53F-9041-F660-CA44C164DB6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66160" y="2778427"/>
              <a:ext cx="1219200" cy="1219200"/>
            </a:xfrm>
            <a:prstGeom prst="rect">
              <a:avLst/>
            </a:prstGeom>
          </p:spPr>
        </p:pic>
      </p:grpSp>
      <p:sp>
        <p:nvSpPr>
          <p:cNvPr id="38" name="TextBox 19">
            <a:extLst>
              <a:ext uri="{FF2B5EF4-FFF2-40B4-BE49-F238E27FC236}">
                <a16:creationId xmlns:a16="http://schemas.microsoft.com/office/drawing/2014/main" id="{A1B670C5-1C88-891C-0505-718000C9D690}"/>
              </a:ext>
            </a:extLst>
          </p:cNvPr>
          <p:cNvSpPr txBox="1"/>
          <p:nvPr/>
        </p:nvSpPr>
        <p:spPr>
          <a:xfrm>
            <a:off x="2602533" y="2316950"/>
            <a:ext cx="2606448" cy="646331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ea typeface="+mn-lt"/>
                <a:cs typeface="+mn-lt"/>
              </a:rPr>
              <a:t>Assume a particular machine architecture</a:t>
            </a:r>
            <a:endParaRPr lang="en-US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F461C28-B258-DEC5-0C7F-2672EC25B0C4}"/>
              </a:ext>
            </a:extLst>
          </p:cNvPr>
          <p:cNvGrpSpPr/>
          <p:nvPr/>
        </p:nvGrpSpPr>
        <p:grpSpPr>
          <a:xfrm>
            <a:off x="3449901" y="1395235"/>
            <a:ext cx="916115" cy="916114"/>
            <a:chOff x="1691858" y="1411564"/>
            <a:chExt cx="1460400" cy="1460400"/>
          </a:xfrm>
        </p:grpSpPr>
        <p:sp>
          <p:nvSpPr>
            <p:cNvPr id="40" name="Google Shape;191;g1863ef439b8_3_14">
              <a:extLst>
                <a:ext uri="{FF2B5EF4-FFF2-40B4-BE49-F238E27FC236}">
                  <a16:creationId xmlns:a16="http://schemas.microsoft.com/office/drawing/2014/main" id="{2FAF48A1-855B-3204-70DC-F10B5B0F1193}"/>
                </a:ext>
              </a:extLst>
            </p:cNvPr>
            <p:cNvSpPr/>
            <p:nvPr/>
          </p:nvSpPr>
          <p:spPr>
            <a:xfrm>
              <a:off x="1691858" y="1411564"/>
              <a:ext cx="1460400" cy="1460400"/>
            </a:xfrm>
            <a:prstGeom prst="flowChartConnector">
              <a:avLst/>
            </a:prstGeom>
            <a:solidFill>
              <a:srgbClr val="EA9999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pic>
          <p:nvPicPr>
            <p:cNvPr id="41" name="Picture 40" descr="Office Bag Icon PNG &amp; SVG Design For T-Shirts">
              <a:extLst>
                <a:ext uri="{FF2B5EF4-FFF2-40B4-BE49-F238E27FC236}">
                  <a16:creationId xmlns:a16="http://schemas.microsoft.com/office/drawing/2014/main" id="{C17F9B31-8A32-BA1E-E9FB-CB382DF0FEF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84227" y="1612737"/>
              <a:ext cx="1054502" cy="1054502"/>
            </a:xfrm>
            <a:prstGeom prst="rect">
              <a:avLst/>
            </a:prstGeom>
          </p:spPr>
        </p:pic>
      </p:grp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3962626A-6D8C-6FD3-D3B5-D14B6FDAC882}"/>
              </a:ext>
            </a:extLst>
          </p:cNvPr>
          <p:cNvCxnSpPr/>
          <p:nvPr/>
        </p:nvCxnSpPr>
        <p:spPr>
          <a:xfrm flipH="1">
            <a:off x="2324100" y="1997530"/>
            <a:ext cx="1045029" cy="53339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61371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A913A-B290-E68E-64CE-FE6ABE9DFC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>
                <a:ea typeface="+mj-lt"/>
                <a:cs typeface="+mj-lt"/>
              </a:rPr>
              <a:t>Design</a:t>
            </a:r>
            <a:endParaRPr 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C49AC0BA-8365-C24A-E4F4-F25843D5218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83C67EA-D5B2-4E80-07A0-F4D4CA847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49205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A3200-3560-439B-2C62-98F827F78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Enhancing the Modular Design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583BC8-2B07-2102-0221-40FAE136C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48</a:t>
            </a:fld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61D26AD6-1984-C4E7-EC17-13C48F0815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90093" y="2195513"/>
            <a:ext cx="3245175" cy="38957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3439250-15A0-5049-5FAD-65BDBF060C42}"/>
              </a:ext>
            </a:extLst>
          </p:cNvPr>
          <p:cNvSpPr txBox="1"/>
          <p:nvPr/>
        </p:nvSpPr>
        <p:spPr>
          <a:xfrm>
            <a:off x="685800" y="1790700"/>
            <a:ext cx="3429000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/>
              <a:t>ChiMod:</a:t>
            </a:r>
            <a:r>
              <a:rPr lang="en-US" sz="2400"/>
              <a:t> a code object for a single-purpose I/O feature.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9E0DA2-9F9A-038B-FB77-40E35322BD89}"/>
              </a:ext>
            </a:extLst>
          </p:cNvPr>
          <p:cNvSpPr txBox="1"/>
          <p:nvPr/>
        </p:nvSpPr>
        <p:spPr>
          <a:xfrm>
            <a:off x="1267927" y="3645873"/>
            <a:ext cx="2836506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/>
              <a:t>Implements ops to perform in the context of a state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508B150-261D-7450-7A27-B50541F9D7BC}"/>
              </a:ext>
            </a:extLst>
          </p:cNvPr>
          <p:cNvCxnSpPr/>
          <p:nvPr/>
        </p:nvCxnSpPr>
        <p:spPr>
          <a:xfrm>
            <a:off x="4129087" y="2500313"/>
            <a:ext cx="576262" cy="37623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37A42E7-24D2-3F1E-E312-C9115507C75E}"/>
              </a:ext>
            </a:extLst>
          </p:cNvPr>
          <p:cNvCxnSpPr>
            <a:cxnSpLocks/>
          </p:cNvCxnSpPr>
          <p:nvPr/>
        </p:nvCxnSpPr>
        <p:spPr>
          <a:xfrm flipV="1">
            <a:off x="4110039" y="3519489"/>
            <a:ext cx="681038" cy="80009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F012237-10BC-ACAD-965B-BB588A8E3618}"/>
              </a:ext>
            </a:extLst>
          </p:cNvPr>
          <p:cNvCxnSpPr>
            <a:cxnSpLocks/>
          </p:cNvCxnSpPr>
          <p:nvPr/>
        </p:nvCxnSpPr>
        <p:spPr>
          <a:xfrm flipV="1">
            <a:off x="4114800" y="4038599"/>
            <a:ext cx="666749" cy="26193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63B2B35-B6F0-7D6A-B5E5-FC2D7E96D887}"/>
              </a:ext>
            </a:extLst>
          </p:cNvPr>
          <p:cNvSpPr txBox="1"/>
          <p:nvPr/>
        </p:nvSpPr>
        <p:spPr>
          <a:xfrm>
            <a:off x="8329612" y="3662364"/>
            <a:ext cx="3233736" cy="23083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err="1">
                <a:cs typeface="Arial"/>
              </a:rPr>
              <a:t>ChiMods</a:t>
            </a:r>
            <a:r>
              <a:rPr lang="en-US" sz="2400">
                <a:cs typeface="Arial"/>
              </a:rPr>
              <a:t> can have many implementations</a:t>
            </a:r>
          </a:p>
          <a:p>
            <a:endParaRPr lang="en-US" sz="2400">
              <a:cs typeface="Arial"/>
            </a:endParaRPr>
          </a:p>
          <a:p>
            <a:r>
              <a:rPr lang="en-US" sz="2400">
                <a:cs typeface="Arial"/>
              </a:rPr>
              <a:t>(Allows their work to be migrated across diverse processors)​</a:t>
            </a:r>
            <a:endParaRPr lang="en-US" sz="240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662C8B3-5E9D-7053-BAE2-70641169A5C4}"/>
              </a:ext>
            </a:extLst>
          </p:cNvPr>
          <p:cNvCxnSpPr>
            <a:cxnSpLocks/>
          </p:cNvCxnSpPr>
          <p:nvPr/>
        </p:nvCxnSpPr>
        <p:spPr>
          <a:xfrm flipH="1">
            <a:off x="7029451" y="4872039"/>
            <a:ext cx="1247775" cy="2095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559010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DC645-5B31-1F8C-38D4-CA97042B2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372" y="223611"/>
            <a:ext cx="11936183" cy="1341890"/>
          </a:xfrm>
        </p:spPr>
        <p:txBody>
          <a:bodyPr/>
          <a:lstStyle/>
          <a:p>
            <a:r>
              <a:rPr lang="en-US"/>
              <a:t>Abstracting Distributed, Heterogeneous  Hardware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A15C40-BCEF-FD12-0FCA-253CBC731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49</a:t>
            </a:fld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CC41B0D-2F69-DADF-C642-2ADC047E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96" y="1434112"/>
            <a:ext cx="6829845" cy="528682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When instantiated, a </a:t>
            </a:r>
            <a:r>
              <a:rPr lang="en-US" err="1"/>
              <a:t>ChiMod</a:t>
            </a:r>
            <a:r>
              <a:rPr lang="en-US"/>
              <a:t> becomes a </a:t>
            </a:r>
            <a:r>
              <a:rPr lang="en-US" b="1" err="1"/>
              <a:t>ChiPool</a:t>
            </a:r>
            <a:r>
              <a:rPr lang="en-US"/>
              <a:t>: a distributed I/O system</a:t>
            </a:r>
          </a:p>
          <a:p>
            <a:r>
              <a:rPr lang="en-US" err="1">
                <a:ea typeface="+mn-lt"/>
                <a:cs typeface="+mn-lt"/>
              </a:rPr>
              <a:t>ChiPools</a:t>
            </a:r>
            <a:r>
              <a:rPr lang="en-US">
                <a:ea typeface="+mn-lt"/>
                <a:cs typeface="+mn-lt"/>
              </a:rPr>
              <a:t> have a set of </a:t>
            </a:r>
            <a:r>
              <a:rPr lang="en-US" b="1" err="1">
                <a:ea typeface="+mn-lt"/>
                <a:cs typeface="+mn-lt"/>
              </a:rPr>
              <a:t>ChiContainers</a:t>
            </a:r>
            <a:r>
              <a:rPr lang="en-US">
                <a:ea typeface="+mn-lt"/>
                <a:cs typeface="+mn-lt"/>
              </a:rPr>
              <a:t>: a subset of the global state and its API 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Can be migrated across nodes</a:t>
            </a:r>
          </a:p>
          <a:p>
            <a:r>
              <a:rPr lang="en-US"/>
              <a:t>Apps communicate with </a:t>
            </a:r>
            <a:r>
              <a:rPr lang="en-US" err="1"/>
              <a:t>ChiContainers</a:t>
            </a:r>
            <a:r>
              <a:rPr lang="en-US"/>
              <a:t> using </a:t>
            </a:r>
            <a:r>
              <a:rPr lang="en-US" b="1" err="1"/>
              <a:t>ChiTasks</a:t>
            </a:r>
            <a:r>
              <a:rPr lang="en-US" b="1"/>
              <a:t> </a:t>
            </a:r>
            <a:r>
              <a:rPr lang="en-US"/>
              <a:t>(they store API params)</a:t>
            </a:r>
          </a:p>
          <a:p>
            <a:r>
              <a:rPr lang="en-US" err="1"/>
              <a:t>ChiContainers</a:t>
            </a:r>
            <a:r>
              <a:rPr lang="en-US"/>
              <a:t> are divided into </a:t>
            </a:r>
            <a:r>
              <a:rPr lang="en-US" b="1" err="1"/>
              <a:t>ChiLanes</a:t>
            </a:r>
            <a:r>
              <a:rPr lang="en-US"/>
              <a:t>: virtual execution units for </a:t>
            </a:r>
            <a:r>
              <a:rPr lang="en-US" err="1"/>
              <a:t>ChiTasks</a:t>
            </a:r>
            <a:endParaRPr lang="en-US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Analogous to OS threads, but can be migrated across processors within a node</a:t>
            </a:r>
          </a:p>
          <a:p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4211248-E426-8B8B-9333-74D43FBA43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61709" y="1313898"/>
            <a:ext cx="5066709" cy="489967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D5984BA-FCBD-4DBF-81BB-7C5BAA9D5EE5}"/>
              </a:ext>
            </a:extLst>
          </p:cNvPr>
          <p:cNvSpPr/>
          <p:nvPr/>
        </p:nvSpPr>
        <p:spPr>
          <a:xfrm>
            <a:off x="109380" y="1422198"/>
            <a:ext cx="6585264" cy="8800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24F7451-DE13-B1FA-D370-B56CC9C22411}"/>
              </a:ext>
            </a:extLst>
          </p:cNvPr>
          <p:cNvSpPr/>
          <p:nvPr/>
        </p:nvSpPr>
        <p:spPr>
          <a:xfrm>
            <a:off x="8144072" y="1302972"/>
            <a:ext cx="3910489" cy="41349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50207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DC645-5B31-1F8C-38D4-CA97042B2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372" y="223611"/>
            <a:ext cx="11936183" cy="1341890"/>
          </a:xfrm>
        </p:spPr>
        <p:txBody>
          <a:bodyPr/>
          <a:lstStyle/>
          <a:p>
            <a:r>
              <a:rPr lang="en-US"/>
              <a:t>Abstracting Distributed, Heterogeneous  Hardware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A15C40-BCEF-FD12-0FCA-253CBC731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50</a:t>
            </a:fld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CC41B0D-2F69-DADF-C642-2ADC047E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96" y="1434112"/>
            <a:ext cx="6829845" cy="528682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When instantiated, a </a:t>
            </a:r>
            <a:r>
              <a:rPr lang="en-US" err="1"/>
              <a:t>ChiMod</a:t>
            </a:r>
            <a:r>
              <a:rPr lang="en-US"/>
              <a:t> becomes a </a:t>
            </a:r>
            <a:r>
              <a:rPr lang="en-US" b="1" err="1"/>
              <a:t>ChiPool</a:t>
            </a:r>
            <a:r>
              <a:rPr lang="en-US"/>
              <a:t>: a distributed I/O system</a:t>
            </a:r>
          </a:p>
          <a:p>
            <a:r>
              <a:rPr lang="en-US" err="1"/>
              <a:t>ChiPools</a:t>
            </a:r>
            <a:r>
              <a:rPr lang="en-US"/>
              <a:t> have a set of </a:t>
            </a:r>
            <a:r>
              <a:rPr lang="en-US" b="1" err="1"/>
              <a:t>ChiContainers</a:t>
            </a:r>
            <a:r>
              <a:rPr lang="en-US"/>
              <a:t>: a subset of the global state and its API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Can be migrated across nodes</a:t>
            </a:r>
          </a:p>
          <a:p>
            <a:r>
              <a:rPr lang="en-US"/>
              <a:t>Apps communicate with </a:t>
            </a:r>
            <a:r>
              <a:rPr lang="en-US" err="1"/>
              <a:t>ChiContainers</a:t>
            </a:r>
            <a:r>
              <a:rPr lang="en-US"/>
              <a:t> using </a:t>
            </a:r>
            <a:r>
              <a:rPr lang="en-US" b="1" err="1"/>
              <a:t>ChiTasks</a:t>
            </a:r>
            <a:r>
              <a:rPr lang="en-US" b="1"/>
              <a:t> </a:t>
            </a:r>
            <a:r>
              <a:rPr lang="en-US"/>
              <a:t>(they store API params)</a:t>
            </a:r>
          </a:p>
          <a:p>
            <a:r>
              <a:rPr lang="en-US" err="1"/>
              <a:t>ChiContainers</a:t>
            </a:r>
            <a:r>
              <a:rPr lang="en-US"/>
              <a:t> are divided into </a:t>
            </a:r>
            <a:r>
              <a:rPr lang="en-US" b="1" err="1"/>
              <a:t>ChiLanes</a:t>
            </a:r>
            <a:r>
              <a:rPr lang="en-US"/>
              <a:t>: virtual execution units for </a:t>
            </a:r>
            <a:r>
              <a:rPr lang="en-US" err="1"/>
              <a:t>ChiTasks</a:t>
            </a:r>
            <a:endParaRPr lang="en-US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Analogous to OS threads, but can be migrated across processors within a node</a:t>
            </a:r>
          </a:p>
          <a:p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4211248-E426-8B8B-9333-74D43FBA43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61709" y="1313898"/>
            <a:ext cx="5066709" cy="489967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D5984BA-FCBD-4DBF-81BB-7C5BAA9D5EE5}"/>
              </a:ext>
            </a:extLst>
          </p:cNvPr>
          <p:cNvSpPr/>
          <p:nvPr/>
        </p:nvSpPr>
        <p:spPr>
          <a:xfrm>
            <a:off x="109380" y="2282688"/>
            <a:ext cx="6585264" cy="132889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24F7451-DE13-B1FA-D370-B56CC9C22411}"/>
              </a:ext>
            </a:extLst>
          </p:cNvPr>
          <p:cNvSpPr/>
          <p:nvPr/>
        </p:nvSpPr>
        <p:spPr>
          <a:xfrm>
            <a:off x="8148835" y="1712547"/>
            <a:ext cx="3915251" cy="304715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44157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DC645-5B31-1F8C-38D4-CA97042B2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372" y="223611"/>
            <a:ext cx="11936183" cy="1341890"/>
          </a:xfrm>
        </p:spPr>
        <p:txBody>
          <a:bodyPr/>
          <a:lstStyle/>
          <a:p>
            <a:r>
              <a:rPr lang="en-US"/>
              <a:t>Abstracting Distributed, Heterogeneous  Hardware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A15C40-BCEF-FD12-0FCA-253CBC731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51</a:t>
            </a:fld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CC41B0D-2F69-DADF-C642-2ADC047E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96" y="1434112"/>
            <a:ext cx="6829845" cy="528682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When instantiated, a </a:t>
            </a:r>
            <a:r>
              <a:rPr lang="en-US" err="1"/>
              <a:t>ChiMod</a:t>
            </a:r>
            <a:r>
              <a:rPr lang="en-US"/>
              <a:t> becomes a </a:t>
            </a:r>
            <a:r>
              <a:rPr lang="en-US" b="1" err="1"/>
              <a:t>ChiPool</a:t>
            </a:r>
            <a:r>
              <a:rPr lang="en-US"/>
              <a:t>: a distributed I/O system</a:t>
            </a:r>
          </a:p>
          <a:p>
            <a:r>
              <a:rPr lang="en-US" err="1"/>
              <a:t>ChiPools</a:t>
            </a:r>
            <a:r>
              <a:rPr lang="en-US"/>
              <a:t> have a set of </a:t>
            </a:r>
            <a:r>
              <a:rPr lang="en-US" b="1" err="1"/>
              <a:t>ChiContainers</a:t>
            </a:r>
            <a:r>
              <a:rPr lang="en-US"/>
              <a:t>: a subset of the global state and its API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Can be migrated across nodes</a:t>
            </a:r>
          </a:p>
          <a:p>
            <a:r>
              <a:rPr lang="en-US"/>
              <a:t>Apps communicate with </a:t>
            </a:r>
            <a:r>
              <a:rPr lang="en-US" err="1"/>
              <a:t>ChiContainers</a:t>
            </a:r>
            <a:r>
              <a:rPr lang="en-US"/>
              <a:t> using </a:t>
            </a:r>
            <a:r>
              <a:rPr lang="en-US" b="1" err="1"/>
              <a:t>ChiTasks</a:t>
            </a:r>
            <a:r>
              <a:rPr lang="en-US" b="1"/>
              <a:t> </a:t>
            </a:r>
            <a:r>
              <a:rPr lang="en-US"/>
              <a:t>(they store API params)</a:t>
            </a:r>
          </a:p>
          <a:p>
            <a:r>
              <a:rPr lang="en-US" err="1"/>
              <a:t>ChiContainers</a:t>
            </a:r>
            <a:r>
              <a:rPr lang="en-US"/>
              <a:t> are divided into </a:t>
            </a:r>
            <a:r>
              <a:rPr lang="en-US" b="1" err="1"/>
              <a:t>ChiLanes</a:t>
            </a:r>
            <a:r>
              <a:rPr lang="en-US"/>
              <a:t>: virtual execution units for </a:t>
            </a:r>
            <a:r>
              <a:rPr lang="en-US" err="1"/>
              <a:t>ChiTasks</a:t>
            </a:r>
            <a:endParaRPr lang="en-US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Analogous to OS threads, but can be migrated across processors within a node</a:t>
            </a:r>
          </a:p>
          <a:p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4211248-E426-8B8B-9333-74D43FBA43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61709" y="1313898"/>
            <a:ext cx="5066709" cy="489967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D5984BA-FCBD-4DBF-81BB-7C5BAA9D5EE5}"/>
              </a:ext>
            </a:extLst>
          </p:cNvPr>
          <p:cNvSpPr/>
          <p:nvPr/>
        </p:nvSpPr>
        <p:spPr>
          <a:xfrm>
            <a:off x="109380" y="3620950"/>
            <a:ext cx="6585264" cy="9431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24F7451-DE13-B1FA-D370-B56CC9C22411}"/>
              </a:ext>
            </a:extLst>
          </p:cNvPr>
          <p:cNvSpPr/>
          <p:nvPr/>
        </p:nvSpPr>
        <p:spPr>
          <a:xfrm>
            <a:off x="6948685" y="1312497"/>
            <a:ext cx="1262539" cy="304715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11947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DC645-5B31-1F8C-38D4-CA97042B2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372" y="223611"/>
            <a:ext cx="11936183" cy="1341890"/>
          </a:xfrm>
        </p:spPr>
        <p:txBody>
          <a:bodyPr/>
          <a:lstStyle/>
          <a:p>
            <a:r>
              <a:rPr lang="en-US"/>
              <a:t>Abstracting Distributed, Heterogeneous  Hardware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A15C40-BCEF-FD12-0FCA-253CBC731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52</a:t>
            </a:fld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CC41B0D-2F69-DADF-C642-2ADC047E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96" y="1434112"/>
            <a:ext cx="6829845" cy="528682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When instantiated, a </a:t>
            </a:r>
            <a:r>
              <a:rPr lang="en-US" err="1"/>
              <a:t>ChiMod</a:t>
            </a:r>
            <a:r>
              <a:rPr lang="en-US"/>
              <a:t> becomes a </a:t>
            </a:r>
            <a:r>
              <a:rPr lang="en-US" b="1" err="1"/>
              <a:t>ChiPool</a:t>
            </a:r>
            <a:r>
              <a:rPr lang="en-US"/>
              <a:t>: a distributed I/O system</a:t>
            </a:r>
          </a:p>
          <a:p>
            <a:r>
              <a:rPr lang="en-US" err="1"/>
              <a:t>ChiPools</a:t>
            </a:r>
            <a:r>
              <a:rPr lang="en-US"/>
              <a:t> have a set of </a:t>
            </a:r>
            <a:r>
              <a:rPr lang="en-US" b="1" err="1"/>
              <a:t>ChiContainers</a:t>
            </a:r>
            <a:r>
              <a:rPr lang="en-US"/>
              <a:t>: a subset of the global state and its API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Can be migrated across nodes</a:t>
            </a:r>
          </a:p>
          <a:p>
            <a:r>
              <a:rPr lang="en-US"/>
              <a:t>Apps communicate with </a:t>
            </a:r>
            <a:r>
              <a:rPr lang="en-US" err="1"/>
              <a:t>ChiContainers</a:t>
            </a:r>
            <a:r>
              <a:rPr lang="en-US"/>
              <a:t> using </a:t>
            </a:r>
            <a:r>
              <a:rPr lang="en-US" b="1" err="1"/>
              <a:t>ChiTasks</a:t>
            </a:r>
            <a:r>
              <a:rPr lang="en-US" b="1"/>
              <a:t> </a:t>
            </a:r>
            <a:r>
              <a:rPr lang="en-US"/>
              <a:t>(they store API params)</a:t>
            </a:r>
          </a:p>
          <a:p>
            <a:r>
              <a:rPr lang="en-US" err="1"/>
              <a:t>ChiContainers</a:t>
            </a:r>
            <a:r>
              <a:rPr lang="en-US"/>
              <a:t> are divided into </a:t>
            </a:r>
            <a:r>
              <a:rPr lang="en-US" b="1" err="1"/>
              <a:t>ChiLanes</a:t>
            </a:r>
            <a:r>
              <a:rPr lang="en-US"/>
              <a:t>: virtual execution units for </a:t>
            </a:r>
            <a:r>
              <a:rPr lang="en-US" err="1"/>
              <a:t>ChiTasks</a:t>
            </a:r>
            <a:endParaRPr lang="en-US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Analogous to OS threads, but can be migrated across processors within a node</a:t>
            </a:r>
          </a:p>
          <a:p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4211248-E426-8B8B-9333-74D43FBA43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61709" y="1313898"/>
            <a:ext cx="5066709" cy="489967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D5984BA-FCBD-4DBF-81BB-7C5BAA9D5EE5}"/>
              </a:ext>
            </a:extLst>
          </p:cNvPr>
          <p:cNvSpPr/>
          <p:nvPr/>
        </p:nvSpPr>
        <p:spPr>
          <a:xfrm>
            <a:off x="109380" y="4535350"/>
            <a:ext cx="6709089" cy="164321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24F7451-DE13-B1FA-D370-B56CC9C22411}"/>
              </a:ext>
            </a:extLst>
          </p:cNvPr>
          <p:cNvSpPr/>
          <p:nvPr/>
        </p:nvSpPr>
        <p:spPr>
          <a:xfrm>
            <a:off x="8191698" y="3755659"/>
            <a:ext cx="3719988" cy="10040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26B1B1-89A6-52C5-6CBA-0106560A380B}"/>
              </a:ext>
            </a:extLst>
          </p:cNvPr>
          <p:cNvSpPr/>
          <p:nvPr/>
        </p:nvSpPr>
        <p:spPr>
          <a:xfrm>
            <a:off x="8167885" y="4855797"/>
            <a:ext cx="3743800" cy="136599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63810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A8F7F-61F7-923A-A352-ABECDDFE6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Composing Complex I/O Stacks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FEA26F-795F-580B-14D3-BF6FF7BDC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463" y="1692275"/>
            <a:ext cx="6991350" cy="516572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/>
              <a:t>ChiPools</a:t>
            </a:r>
            <a:r>
              <a:rPr lang="en-US" dirty="0"/>
              <a:t> can be stacked together to form complex, heterogeneous I/O stacks</a:t>
            </a:r>
          </a:p>
          <a:p>
            <a:r>
              <a:rPr lang="en-US" dirty="0"/>
              <a:t>These pools are automatically scheduled across heterogeneous processors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D50A92-599E-4883-C83C-D23BEAE78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53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7F2231F-AEF7-426D-89C2-C632AF65690B}"/>
              </a:ext>
            </a:extLst>
          </p:cNvPr>
          <p:cNvSpPr/>
          <p:nvPr/>
        </p:nvSpPr>
        <p:spPr>
          <a:xfrm>
            <a:off x="8413977" y="1924731"/>
            <a:ext cx="2656114" cy="7402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Pool 1: Compression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4DC2E6C-C6AD-981F-1780-9C3EE1961318}"/>
              </a:ext>
            </a:extLst>
          </p:cNvPr>
          <p:cNvSpPr/>
          <p:nvPr/>
        </p:nvSpPr>
        <p:spPr>
          <a:xfrm>
            <a:off x="8413977" y="2667681"/>
            <a:ext cx="2656114" cy="7402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Pool 2: Encrypt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DA0379-E789-5C41-DC90-5D6EEB32D9AD}"/>
              </a:ext>
            </a:extLst>
          </p:cNvPr>
          <p:cNvSpPr/>
          <p:nvPr/>
        </p:nvSpPr>
        <p:spPr>
          <a:xfrm>
            <a:off x="8413977" y="3410631"/>
            <a:ext cx="2656114" cy="7402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Pool 3: Key-Value Store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4547EE-FFAA-1DD0-C283-78BB9854D666}"/>
              </a:ext>
            </a:extLst>
          </p:cNvPr>
          <p:cNvSpPr/>
          <p:nvPr/>
        </p:nvSpPr>
        <p:spPr>
          <a:xfrm>
            <a:off x="8413977" y="4153581"/>
            <a:ext cx="2656114" cy="7402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Pool 4: Device Drivers</a:t>
            </a:r>
          </a:p>
        </p:txBody>
      </p:sp>
    </p:spTree>
    <p:extLst>
      <p:ext uri="{BB962C8B-B14F-4D97-AF65-F5344CB8AC3E}">
        <p14:creationId xmlns:p14="http://schemas.microsoft.com/office/powerpoint/2010/main" val="64456097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84F1D-5ACF-357F-6D3B-110BE3982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Orchestrating </a:t>
            </a:r>
            <a:r>
              <a:rPr lang="en-US" err="1"/>
              <a:t>ChiContainers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EE9AEBF-5DBF-0EEA-0F88-38ED0D8B15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81701" y="1694882"/>
            <a:ext cx="6124575" cy="3990975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9D567F4-1FCE-52D6-6F8B-702E6C15A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54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9494C48-6B1C-4439-521C-E0DB8FBC5FED}"/>
              </a:ext>
            </a:extLst>
          </p:cNvPr>
          <p:cNvSpPr txBox="1">
            <a:spLocks/>
          </p:cNvSpPr>
          <p:nvPr/>
        </p:nvSpPr>
        <p:spPr>
          <a:xfrm>
            <a:off x="440424" y="1694996"/>
            <a:ext cx="5233074" cy="505070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Runtime dynamically monitors the computational and I/O behavior of </a:t>
            </a:r>
            <a:r>
              <a:rPr lang="en-US" err="1"/>
              <a:t>ChiContainers</a:t>
            </a:r>
            <a:endParaRPr lang="en-US"/>
          </a:p>
          <a:p>
            <a:r>
              <a:rPr lang="en-US"/>
              <a:t>Used for algorithms to migrate </a:t>
            </a:r>
            <a:r>
              <a:rPr lang="en-US" err="1"/>
              <a:t>ChiLanes</a:t>
            </a:r>
            <a:r>
              <a:rPr lang="en-US"/>
              <a:t> and </a:t>
            </a:r>
            <a:r>
              <a:rPr lang="en-US" err="1"/>
              <a:t>ChiContainers</a:t>
            </a:r>
            <a:r>
              <a:rPr lang="en-US"/>
              <a:t> in the </a:t>
            </a:r>
            <a:r>
              <a:rPr lang="en-US" b="1" err="1"/>
              <a:t>ChiOrchestrator</a:t>
            </a:r>
            <a:endParaRPr lang="en-US" b="1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Vertical migration</a:t>
            </a:r>
            <a:endParaRPr lang="en-US" b="1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Horizontal migration</a:t>
            </a:r>
          </a:p>
          <a:p>
            <a:pPr lvl="1">
              <a:buFont typeface="Courier New" panose="020B0604020202020204" pitchFamily="34" charset="0"/>
              <a:buChar char="o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93781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A33BA-26DA-EE44-3103-BBF6DEF51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Vertical Migration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25B23C-F26A-4165-98D0-71898768E6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12" y="1706562"/>
            <a:ext cx="6510336" cy="467042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When </a:t>
            </a:r>
            <a:r>
              <a:rPr lang="en-US" err="1"/>
              <a:t>ChiLanes</a:t>
            </a:r>
            <a:r>
              <a:rPr lang="en-US"/>
              <a:t> are migrated across processors within a node</a:t>
            </a:r>
          </a:p>
          <a:p>
            <a:r>
              <a:rPr lang="en-US"/>
              <a:t>Only computations are moved, data remains in place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How fast is the </a:t>
            </a:r>
            <a:r>
              <a:rPr lang="en-US" err="1"/>
              <a:t>ChiLane</a:t>
            </a:r>
            <a:r>
              <a:rPr lang="en-US"/>
              <a:t> on processor p?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How energy-efficient is processor p?</a:t>
            </a:r>
          </a:p>
          <a:p>
            <a:r>
              <a:rPr lang="en-US" err="1"/>
              <a:t>ChiTasks</a:t>
            </a:r>
            <a:r>
              <a:rPr lang="en-US"/>
              <a:t> can tradeoff speed for energy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E.g., a background task may accept a 40% slowdown, while a critical task accepts 5%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4FE228-D9BF-C676-E336-100BD6E44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55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AF9003-4A94-F686-FCB5-D600A4181968}"/>
              </a:ext>
            </a:extLst>
          </p:cNvPr>
          <p:cNvSpPr/>
          <p:nvPr/>
        </p:nvSpPr>
        <p:spPr>
          <a:xfrm>
            <a:off x="8716026" y="2620027"/>
            <a:ext cx="2025041" cy="54279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Node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3149860-C3A4-F2CA-1BD9-93D63828B507}"/>
              </a:ext>
            </a:extLst>
          </p:cNvPr>
          <p:cNvSpPr/>
          <p:nvPr/>
        </p:nvSpPr>
        <p:spPr>
          <a:xfrm>
            <a:off x="8716025" y="3162821"/>
            <a:ext cx="2025041" cy="54279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CPU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03CA19-CC8A-86D1-92DD-A7EA40F76CB0}"/>
              </a:ext>
            </a:extLst>
          </p:cNvPr>
          <p:cNvSpPr/>
          <p:nvPr/>
        </p:nvSpPr>
        <p:spPr>
          <a:xfrm>
            <a:off x="8716024" y="3705615"/>
            <a:ext cx="2025041" cy="54279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err="1"/>
              <a:t>SmartNIC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5D9150C-2FE2-2C34-D0B3-9F33071A6E73}"/>
              </a:ext>
            </a:extLst>
          </p:cNvPr>
          <p:cNvSpPr/>
          <p:nvPr/>
        </p:nvSpPr>
        <p:spPr>
          <a:xfrm>
            <a:off x="8716023" y="4217094"/>
            <a:ext cx="2025041" cy="54279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CSD</a:t>
            </a:r>
          </a:p>
        </p:txBody>
      </p:sp>
      <p:sp>
        <p:nvSpPr>
          <p:cNvPr id="13" name="Arrow: Up-Down 12">
            <a:extLst>
              <a:ext uri="{FF2B5EF4-FFF2-40B4-BE49-F238E27FC236}">
                <a16:creationId xmlns:a16="http://schemas.microsoft.com/office/drawing/2014/main" id="{73937B1D-C92C-EE01-A326-9BC86E83438C}"/>
              </a:ext>
            </a:extLst>
          </p:cNvPr>
          <p:cNvSpPr/>
          <p:nvPr/>
        </p:nvSpPr>
        <p:spPr>
          <a:xfrm>
            <a:off x="8267178" y="3162822"/>
            <a:ext cx="344465" cy="1534438"/>
          </a:xfrm>
          <a:prstGeom prst="up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93732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514C4-8A00-A370-309A-AA0A07739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Horizontal Migration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80F995-ADD2-F0D5-A0CA-3B102635E1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900738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When </a:t>
            </a:r>
            <a:r>
              <a:rPr lang="en-US" err="1"/>
              <a:t>ChiContainers</a:t>
            </a:r>
            <a:r>
              <a:rPr lang="en-US"/>
              <a:t> are migrated across nodes or processors</a:t>
            </a:r>
          </a:p>
          <a:p>
            <a:r>
              <a:rPr lang="en-US"/>
              <a:t>Similar to vertical, but the main difference is that </a:t>
            </a:r>
            <a:r>
              <a:rPr lang="en-US" err="1"/>
              <a:t>ChiContainers</a:t>
            </a:r>
            <a:r>
              <a:rPr lang="en-US"/>
              <a:t> move both the data and computations</a:t>
            </a:r>
          </a:p>
          <a:p>
            <a:r>
              <a:rPr lang="en-US"/>
              <a:t>The cost of data movement is also factored when migrating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019584-68E5-6E44-0832-B1BE6CBF2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56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06A810-BBDC-76FD-A109-E71864DB237A}"/>
              </a:ext>
            </a:extLst>
          </p:cNvPr>
          <p:cNvSpPr/>
          <p:nvPr/>
        </p:nvSpPr>
        <p:spPr>
          <a:xfrm>
            <a:off x="7661752" y="2473890"/>
            <a:ext cx="2025041" cy="54279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Node 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F512807-C039-0F70-FEC4-0812AA86D10D}"/>
              </a:ext>
            </a:extLst>
          </p:cNvPr>
          <p:cNvSpPr/>
          <p:nvPr/>
        </p:nvSpPr>
        <p:spPr>
          <a:xfrm>
            <a:off x="7661750" y="3016684"/>
            <a:ext cx="2025041" cy="54279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CPU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B40003-2D39-2088-4AA9-E6264D9188ED}"/>
              </a:ext>
            </a:extLst>
          </p:cNvPr>
          <p:cNvSpPr/>
          <p:nvPr/>
        </p:nvSpPr>
        <p:spPr>
          <a:xfrm>
            <a:off x="7661749" y="3559478"/>
            <a:ext cx="2025041" cy="54279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err="1"/>
              <a:t>SmartNIC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CB6595-5854-18F5-4186-9DA1486B0936}"/>
              </a:ext>
            </a:extLst>
          </p:cNvPr>
          <p:cNvSpPr/>
          <p:nvPr/>
        </p:nvSpPr>
        <p:spPr>
          <a:xfrm>
            <a:off x="7661748" y="4070957"/>
            <a:ext cx="2025041" cy="54279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CSD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EB6F25C-A851-C3B9-D217-E0080A74E63E}"/>
              </a:ext>
            </a:extLst>
          </p:cNvPr>
          <p:cNvSpPr/>
          <p:nvPr/>
        </p:nvSpPr>
        <p:spPr>
          <a:xfrm>
            <a:off x="9921655" y="2489546"/>
            <a:ext cx="2025041" cy="54279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Node 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DD0FAB4-EF94-8B21-3D1E-C5D9BE6E15CF}"/>
              </a:ext>
            </a:extLst>
          </p:cNvPr>
          <p:cNvSpPr/>
          <p:nvPr/>
        </p:nvSpPr>
        <p:spPr>
          <a:xfrm>
            <a:off x="9921654" y="3032340"/>
            <a:ext cx="2025041" cy="54279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CPU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9C03F92-9CE5-5B76-9046-455868D409EA}"/>
              </a:ext>
            </a:extLst>
          </p:cNvPr>
          <p:cNvSpPr/>
          <p:nvPr/>
        </p:nvSpPr>
        <p:spPr>
          <a:xfrm>
            <a:off x="9921653" y="3575134"/>
            <a:ext cx="2025041" cy="54279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err="1"/>
              <a:t>SmartNIC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723F20C-CC2D-64B7-6542-ADA018DCEBC2}"/>
              </a:ext>
            </a:extLst>
          </p:cNvPr>
          <p:cNvSpPr/>
          <p:nvPr/>
        </p:nvSpPr>
        <p:spPr>
          <a:xfrm>
            <a:off x="9921652" y="4086613"/>
            <a:ext cx="2025041" cy="54279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CSD</a:t>
            </a:r>
          </a:p>
        </p:txBody>
      </p:sp>
      <p:sp>
        <p:nvSpPr>
          <p:cNvPr id="17" name="Arrow: Left-Right 16">
            <a:extLst>
              <a:ext uri="{FF2B5EF4-FFF2-40B4-BE49-F238E27FC236}">
                <a16:creationId xmlns:a16="http://schemas.microsoft.com/office/drawing/2014/main" id="{4785ECCE-F947-3F6F-AF6D-9EB41F1D38FF}"/>
              </a:ext>
            </a:extLst>
          </p:cNvPr>
          <p:cNvSpPr/>
          <p:nvPr/>
        </p:nvSpPr>
        <p:spPr>
          <a:xfrm>
            <a:off x="9039615" y="4728575"/>
            <a:ext cx="1576191" cy="344465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row: Up-Down 17">
            <a:extLst>
              <a:ext uri="{FF2B5EF4-FFF2-40B4-BE49-F238E27FC236}">
                <a16:creationId xmlns:a16="http://schemas.microsoft.com/office/drawing/2014/main" id="{C6B509CE-9FC9-0472-21E1-36121C15CB2A}"/>
              </a:ext>
            </a:extLst>
          </p:cNvPr>
          <p:cNvSpPr/>
          <p:nvPr/>
        </p:nvSpPr>
        <p:spPr>
          <a:xfrm>
            <a:off x="7077205" y="3016685"/>
            <a:ext cx="344465" cy="1534438"/>
          </a:xfrm>
          <a:prstGeom prst="up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91697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A913A-B290-E68E-64CE-FE6ABE9DFC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>
                <a:ea typeface="+mj-lt"/>
                <a:cs typeface="+mj-lt"/>
              </a:rPr>
              <a:t>Evaluation</a:t>
            </a:r>
            <a:endParaRPr 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01C3E346-CD35-96C0-BF50-46990AFC1B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83C67EA-D5B2-4E80-07A0-F4D4CA847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20735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FE2C9-6B0B-4F81-064C-1FE018AD1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Evaluation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6C4661-9232-1E00-9B3A-45F00FFC3B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72732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solidFill>
                  <a:schemeClr val="bg2">
                    <a:lumMod val="90000"/>
                  </a:schemeClr>
                </a:solidFill>
                <a:ea typeface="+mn-lt"/>
                <a:cs typeface="+mn-lt"/>
              </a:rPr>
              <a:t>Chimaera can dynamically learn performance of </a:t>
            </a:r>
            <a:r>
              <a:rPr lang="en-US" err="1">
                <a:solidFill>
                  <a:schemeClr val="bg2">
                    <a:lumMod val="90000"/>
                  </a:schemeClr>
                </a:solidFill>
                <a:ea typeface="+mn-lt"/>
                <a:cs typeface="+mn-lt"/>
              </a:rPr>
              <a:t>ChiMods</a:t>
            </a:r>
            <a:r>
              <a:rPr lang="en-US">
                <a:solidFill>
                  <a:schemeClr val="bg2">
                    <a:lumMod val="90000"/>
                  </a:schemeClr>
                </a:solidFill>
                <a:ea typeface="+mn-lt"/>
                <a:cs typeface="+mn-lt"/>
              </a:rPr>
              <a:t> and leverage that to make good scheduling decisions </a:t>
            </a:r>
          </a:p>
          <a:p>
            <a:r>
              <a:rPr lang="en-US">
                <a:ea typeface="+mn-lt"/>
                <a:cs typeface="+mn-lt"/>
              </a:rPr>
              <a:t>Allowing I/O stacks to be dynamically offloaded to accelerators yields performance and energy benefits</a:t>
            </a:r>
            <a:endParaRPr lang="en-US"/>
          </a:p>
          <a:p>
            <a:r>
              <a:rPr lang="en-US">
                <a:ea typeface="+mn-lt"/>
                <a:cs typeface="+mn-lt"/>
              </a:rPr>
              <a:t>Intelligent scheduling can mediate contention, resulting in better overall multi-tenant performance and utilization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1BB624-C9BD-681C-4C6C-9C9502111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37017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A104B-3669-C77A-DD83-43BA6045A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Testbed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A9CF2-A64D-B787-32D3-494C459A5C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343275" cy="2227263"/>
          </a:xfr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/>
              <a:t>CPU</a:t>
            </a:r>
          </a:p>
          <a:p>
            <a:r>
              <a:rPr lang="en-US"/>
              <a:t>Cores: 12</a:t>
            </a:r>
          </a:p>
          <a:p>
            <a:r>
              <a:rPr lang="en-US"/>
              <a:t>Freq: 2.2GHz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6B13B1-531B-84FE-8C8B-F6B0FCE66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59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391A493-ED02-7D70-8711-1568C1F843E1}"/>
              </a:ext>
            </a:extLst>
          </p:cNvPr>
          <p:cNvSpPr txBox="1">
            <a:spLocks/>
          </p:cNvSpPr>
          <p:nvPr/>
        </p:nvSpPr>
        <p:spPr>
          <a:xfrm>
            <a:off x="4181475" y="1825625"/>
            <a:ext cx="3343275" cy="222726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err="1"/>
              <a:t>SmartNIC</a:t>
            </a:r>
            <a:endParaRPr lang="en-US"/>
          </a:p>
          <a:p>
            <a:r>
              <a:rPr lang="en-US"/>
              <a:t>Cores: 8</a:t>
            </a:r>
          </a:p>
          <a:p>
            <a:r>
              <a:rPr lang="en-US"/>
              <a:t>Freq: 1GHz</a:t>
            </a:r>
          </a:p>
          <a:p>
            <a:r>
              <a:rPr lang="en-US"/>
              <a:t>*Emulated</a:t>
            </a:r>
          </a:p>
          <a:p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784B8FA-19C3-C717-4723-361E75E93CE9}"/>
              </a:ext>
            </a:extLst>
          </p:cNvPr>
          <p:cNvSpPr txBox="1">
            <a:spLocks/>
          </p:cNvSpPr>
          <p:nvPr/>
        </p:nvSpPr>
        <p:spPr>
          <a:xfrm>
            <a:off x="7524749" y="1825624"/>
            <a:ext cx="3343275" cy="222726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/>
              <a:t>CSD</a:t>
            </a:r>
          </a:p>
          <a:p>
            <a:r>
              <a:rPr lang="en-US"/>
              <a:t>Cores: 4</a:t>
            </a:r>
          </a:p>
          <a:p>
            <a:r>
              <a:rPr lang="en-US"/>
              <a:t>Freq: 1GHz</a:t>
            </a:r>
          </a:p>
          <a:p>
            <a:r>
              <a:rPr lang="en-US"/>
              <a:t>*Emulated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04919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95B99-BCAD-5458-247E-AC356915D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ea typeface="+mj-lt"/>
                <a:cs typeface="+mj-lt"/>
              </a:rPr>
              <a:t>The Benefits of Leveraging All Hardware</a:t>
            </a:r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277422E-2257-4008-D513-CC82EF2587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72225" y="3522307"/>
            <a:ext cx="5367338" cy="1505661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650F27-B4CE-CD28-DEBB-8E1375046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60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0FB6422-5C3E-FCF5-D03E-59F6B302A0DD}"/>
              </a:ext>
            </a:extLst>
          </p:cNvPr>
          <p:cNvSpPr txBox="1">
            <a:spLocks/>
          </p:cNvSpPr>
          <p:nvPr/>
        </p:nvSpPr>
        <p:spPr>
          <a:xfrm>
            <a:off x="280988" y="3521075"/>
            <a:ext cx="11082337" cy="30940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F69B7EE-FB58-F465-6875-706AABF8DD6A}"/>
              </a:ext>
            </a:extLst>
          </p:cNvPr>
          <p:cNvSpPr txBox="1">
            <a:spLocks/>
          </p:cNvSpPr>
          <p:nvPr/>
        </p:nvSpPr>
        <p:spPr>
          <a:xfrm>
            <a:off x="290645" y="2420937"/>
            <a:ext cx="6244156" cy="3937001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Compare against existing work for offloading an AI credit fraud detection algorithm to accelerators</a:t>
            </a:r>
          </a:p>
          <a:p>
            <a:r>
              <a:rPr lang="en-US"/>
              <a:t>Measure runtime and resource utilization</a:t>
            </a:r>
          </a:p>
          <a:p>
            <a:r>
              <a:rPr lang="en-US"/>
              <a:t>Chi-1.4 </a:t>
            </a:r>
            <a:r>
              <a:rPr lang="en-US" b="1"/>
              <a:t>30% faster</a:t>
            </a:r>
            <a:r>
              <a:rPr lang="en-US"/>
              <a:t> than </a:t>
            </a:r>
            <a:r>
              <a:rPr lang="en-US" err="1"/>
              <a:t>SmartShuffle</a:t>
            </a:r>
            <a:endParaRPr lang="en-US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 err="1"/>
              <a:t>SmartShuffle</a:t>
            </a:r>
            <a:r>
              <a:rPr lang="en-US"/>
              <a:t> does not use CSD</a:t>
            </a:r>
          </a:p>
          <a:p>
            <a:r>
              <a:rPr lang="en-US"/>
              <a:t>Chi-1.4 </a:t>
            </a:r>
            <a:r>
              <a:rPr lang="en-US" b="1"/>
              <a:t>46% faster</a:t>
            </a:r>
            <a:r>
              <a:rPr lang="en-US"/>
              <a:t> than Spark</a:t>
            </a:r>
          </a:p>
          <a:p>
            <a:pPr lvl="1">
              <a:buFont typeface="Courier New,monospace" panose="020B0604020202020204" pitchFamily="34" charset="0"/>
              <a:buChar char="o"/>
            </a:pPr>
            <a:r>
              <a:rPr lang="en-US"/>
              <a:t>Spark uses neither CSD nor </a:t>
            </a:r>
            <a:r>
              <a:rPr lang="en-US" err="1"/>
              <a:t>SmartNIC</a:t>
            </a:r>
            <a:endParaRPr lang="en-US"/>
          </a:p>
          <a:p>
            <a:endParaRPr lang="en-US"/>
          </a:p>
          <a:p>
            <a:pPr lvl="1">
              <a:buFont typeface="Courier New" panose="020B0604020202020204" pitchFamily="34" charset="0"/>
              <a:buChar char="o"/>
            </a:pPr>
            <a:endParaRPr lang="en-US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D68AD675-C439-B70A-74DB-33CE550284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72225" y="1800225"/>
            <a:ext cx="5348287" cy="162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95314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DB077-C1EB-7243-6CEE-4E61BF1FD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Reducing Cross-Application Contention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06C8C9-A5C8-5120-8EFC-D57AD4A5C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61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6D8DA8B-0F50-4FC3-B4DE-0C33AB9EE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5150"/>
            <a:ext cx="4702629" cy="48847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We run two workloads simultaneously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Gray-Scott (high-bandwidth)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err="1"/>
              <a:t>Varmail</a:t>
            </a:r>
            <a:r>
              <a:rPr lang="en-US"/>
              <a:t> (low-latency)</a:t>
            </a:r>
          </a:p>
          <a:p>
            <a:r>
              <a:rPr lang="en-US"/>
              <a:t>Compares: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Random migration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Vertical-only (MF)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err="1"/>
              <a:t>Vertical+horizontal</a:t>
            </a:r>
            <a:r>
              <a:rPr lang="en-US"/>
              <a:t> (MF-HZ)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3977C6B-DBD7-B1F2-AD82-D8998FDF0B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01530" y="1852612"/>
            <a:ext cx="4467225" cy="315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35648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DB077-C1EB-7243-6CEE-4E61BF1FD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Reducing Cross-Application Contention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06C8C9-A5C8-5120-8EFC-D57AD4A5C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62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6D8DA8B-0F50-4FC3-B4DE-0C33AB9EE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4675"/>
            <a:ext cx="5255078" cy="487521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For </a:t>
            </a:r>
            <a:r>
              <a:rPr lang="en-US" err="1"/>
              <a:t>Varmail</a:t>
            </a:r>
            <a:r>
              <a:rPr lang="en-US"/>
              <a:t>, MF &amp; MF-HZ give: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35% faster runtime than rand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80x lower p99 latency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Rand places large I/O tasks on the same workers as small ones, causing head-of-line blocking</a:t>
            </a:r>
          </a:p>
          <a:p>
            <a:r>
              <a:rPr lang="en-US"/>
              <a:t>For Gray-Scott, MF-HZ gives: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13% faster than Rand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8% faster than MF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MF-HZ migrates state to the CSD and </a:t>
            </a:r>
            <a:r>
              <a:rPr lang="en-US" err="1"/>
              <a:t>SmartNIC</a:t>
            </a:r>
            <a:r>
              <a:rPr lang="en-US"/>
              <a:t> to improve data locality</a:t>
            </a:r>
          </a:p>
          <a:p>
            <a:pPr lvl="1">
              <a:buFont typeface="Courier New" panose="020B0604020202020204" pitchFamily="34" charset="0"/>
              <a:buChar char="o"/>
            </a:pPr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3977C6B-DBD7-B1F2-AD82-D8998FDF0B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01530" y="1852612"/>
            <a:ext cx="4467225" cy="31527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3531D17-0FD7-C00B-171C-DB0A71468928}"/>
              </a:ext>
            </a:extLst>
          </p:cNvPr>
          <p:cNvSpPr txBox="1"/>
          <p:nvPr/>
        </p:nvSpPr>
        <p:spPr>
          <a:xfrm>
            <a:off x="7501617" y="3635828"/>
            <a:ext cx="130900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Gray Scott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3FEE36-41F5-70BC-0E37-4DD82C4C754B}"/>
              </a:ext>
            </a:extLst>
          </p:cNvPr>
          <p:cNvSpPr txBox="1"/>
          <p:nvPr/>
        </p:nvSpPr>
        <p:spPr>
          <a:xfrm>
            <a:off x="10249579" y="3635827"/>
            <a:ext cx="110421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err="1"/>
              <a:t>Varmail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72F630-F15F-DCDB-5D98-A566050E0117}"/>
              </a:ext>
            </a:extLst>
          </p:cNvPr>
          <p:cNvSpPr/>
          <p:nvPr/>
        </p:nvSpPr>
        <p:spPr>
          <a:xfrm>
            <a:off x="838200" y="1850571"/>
            <a:ext cx="5148942" cy="2286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7B45B37-542B-F4B7-DD96-D9563186F954}"/>
              </a:ext>
            </a:extLst>
          </p:cNvPr>
          <p:cNvSpPr/>
          <p:nvPr/>
        </p:nvSpPr>
        <p:spPr>
          <a:xfrm>
            <a:off x="6986586" y="2069646"/>
            <a:ext cx="2048555" cy="5000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0AF4398-805B-976F-F5E5-670446CC1477}"/>
              </a:ext>
            </a:extLst>
          </p:cNvPr>
          <p:cNvSpPr/>
          <p:nvPr/>
        </p:nvSpPr>
        <p:spPr>
          <a:xfrm>
            <a:off x="9220199" y="3598409"/>
            <a:ext cx="2048555" cy="13906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60485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DB077-C1EB-7243-6CEE-4E61BF1FD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Reducing Cross-Application Contention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06C8C9-A5C8-5120-8EFC-D57AD4A5C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63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6D8DA8B-0F50-4FC3-B4DE-0C33AB9EE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4675"/>
            <a:ext cx="5255078" cy="487521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For </a:t>
            </a:r>
            <a:r>
              <a:rPr lang="en-US" err="1"/>
              <a:t>Varmail</a:t>
            </a:r>
            <a:r>
              <a:rPr lang="en-US"/>
              <a:t>, MF &amp; MF-HZ give: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35% faster runtime than rand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80x lower p99 latency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Rand places large I/O tasks on the same workers as small ones, causing head-of-line blocking</a:t>
            </a:r>
          </a:p>
          <a:p>
            <a:r>
              <a:rPr lang="en-US"/>
              <a:t>For Gray-Scott, MF-HZ gives: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13% faster than Rand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8% faster than MF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MF-HZ migrates state to the CSD and </a:t>
            </a:r>
            <a:r>
              <a:rPr lang="en-US" err="1"/>
              <a:t>SmartNIC</a:t>
            </a:r>
            <a:r>
              <a:rPr lang="en-US"/>
              <a:t> to improve data locality</a:t>
            </a:r>
          </a:p>
          <a:p>
            <a:pPr lvl="1">
              <a:buFont typeface="Courier New" panose="020B0604020202020204" pitchFamily="34" charset="0"/>
              <a:buChar char="o"/>
            </a:pPr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3977C6B-DBD7-B1F2-AD82-D8998FDF0B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01530" y="1852612"/>
            <a:ext cx="4467225" cy="31527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3531D17-0FD7-C00B-171C-DB0A71468928}"/>
              </a:ext>
            </a:extLst>
          </p:cNvPr>
          <p:cNvSpPr txBox="1"/>
          <p:nvPr/>
        </p:nvSpPr>
        <p:spPr>
          <a:xfrm>
            <a:off x="7501617" y="3635828"/>
            <a:ext cx="130900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Gray Scott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3FEE36-41F5-70BC-0E37-4DD82C4C754B}"/>
              </a:ext>
            </a:extLst>
          </p:cNvPr>
          <p:cNvSpPr txBox="1"/>
          <p:nvPr/>
        </p:nvSpPr>
        <p:spPr>
          <a:xfrm>
            <a:off x="10249579" y="3635827"/>
            <a:ext cx="110421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err="1"/>
              <a:t>Varmail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72F630-F15F-DCDB-5D98-A566050E0117}"/>
              </a:ext>
            </a:extLst>
          </p:cNvPr>
          <p:cNvSpPr/>
          <p:nvPr/>
        </p:nvSpPr>
        <p:spPr>
          <a:xfrm>
            <a:off x="838200" y="4155621"/>
            <a:ext cx="5148942" cy="2286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0AF4398-805B-976F-F5E5-670446CC1477}"/>
              </a:ext>
            </a:extLst>
          </p:cNvPr>
          <p:cNvSpPr/>
          <p:nvPr/>
        </p:nvSpPr>
        <p:spPr>
          <a:xfrm>
            <a:off x="6986586" y="3588884"/>
            <a:ext cx="2048555" cy="13906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00119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A913A-B290-E68E-64CE-FE6ABE9DFC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>
                <a:ea typeface="+mj-lt"/>
                <a:cs typeface="+mj-lt"/>
              </a:rPr>
              <a:t>Summary</a:t>
            </a:r>
            <a:endParaRPr 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01C3E346-CD35-96C0-BF50-46990AFC1B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83C67EA-D5B2-4E80-07A0-F4D4CA847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67609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FE2C9-6B0B-4F81-064C-1FE018AD1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1BB624-C9BD-681C-4C6C-9C9502111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65</a:t>
            </a:fld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D9C1D1D-C6E2-DBA6-13C7-2C729911C18B}"/>
              </a:ext>
            </a:extLst>
          </p:cNvPr>
          <p:cNvSpPr txBox="1"/>
          <p:nvPr/>
        </p:nvSpPr>
        <p:spPr>
          <a:xfrm>
            <a:off x="321942" y="5307237"/>
            <a:ext cx="3591210" cy="9185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ea typeface="+mn-lt"/>
                <a:cs typeface="+mn-lt"/>
              </a:rPr>
              <a:t>Up to 46% improvement to alternative I/O stacks by leveraging all available hardware</a:t>
            </a:r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AE04A3-9E14-9BA2-60B6-F6478C9B9618}"/>
              </a:ext>
            </a:extLst>
          </p:cNvPr>
          <p:cNvSpPr txBox="1"/>
          <p:nvPr/>
        </p:nvSpPr>
        <p:spPr>
          <a:xfrm>
            <a:off x="4198261" y="4381593"/>
            <a:ext cx="3967446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ea typeface="+mn-lt"/>
                <a:cs typeface="+mn-lt"/>
              </a:rPr>
              <a:t>We abstracted physical processing and storage resources through </a:t>
            </a:r>
            <a:r>
              <a:rPr lang="en-US" err="1">
                <a:ea typeface="+mn-lt"/>
                <a:cs typeface="+mn-lt"/>
              </a:rPr>
              <a:t>migrateable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b="1" err="1">
                <a:ea typeface="+mn-lt"/>
                <a:cs typeface="+mn-lt"/>
              </a:rPr>
              <a:t>ChiContainers</a:t>
            </a:r>
            <a:endParaRPr lang="en-US" err="1">
              <a:ea typeface="+mn-lt"/>
              <a:cs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4B34F01-0507-C319-C0B0-869E2A3B1C50}"/>
              </a:ext>
            </a:extLst>
          </p:cNvPr>
          <p:cNvSpPr txBox="1"/>
          <p:nvPr/>
        </p:nvSpPr>
        <p:spPr>
          <a:xfrm>
            <a:off x="322266" y="4383701"/>
            <a:ext cx="3595972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ea typeface="+mn-lt"/>
                <a:cs typeface="+mn-lt"/>
              </a:rPr>
              <a:t>We showcase a modular design to build heterogeneous I/O features through </a:t>
            </a:r>
            <a:r>
              <a:rPr lang="en-US" b="1" err="1">
                <a:ea typeface="+mn-lt"/>
                <a:cs typeface="+mn-lt"/>
              </a:rPr>
              <a:t>ChiMods</a:t>
            </a:r>
            <a:r>
              <a:rPr lang="en-US" b="1">
                <a:ea typeface="+mn-lt"/>
                <a:cs typeface="+mn-lt"/>
              </a:rPr>
              <a:t> </a:t>
            </a:r>
            <a:endParaRPr lang="en-US" b="1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A92E5D-70EF-A565-7E90-35C2B1F71C75}"/>
              </a:ext>
            </a:extLst>
          </p:cNvPr>
          <p:cNvSpPr txBox="1"/>
          <p:nvPr/>
        </p:nvSpPr>
        <p:spPr>
          <a:xfrm>
            <a:off x="8505601" y="4383701"/>
            <a:ext cx="3595972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ea typeface="+mn-lt"/>
                <a:cs typeface="+mn-lt"/>
              </a:rPr>
              <a:t>We build policies to migrate I/O stack work across processors through the </a:t>
            </a:r>
            <a:r>
              <a:rPr lang="en-US" b="1" err="1">
                <a:ea typeface="+mn-lt"/>
                <a:cs typeface="+mn-lt"/>
              </a:rPr>
              <a:t>ChiOrchestrator</a:t>
            </a:r>
            <a:endParaRPr lang="en-US" err="1">
              <a:ea typeface="+mn-lt"/>
              <a:cs typeface="+mn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58C76B4-89D8-37F5-B77D-56B6657B75AF}"/>
              </a:ext>
            </a:extLst>
          </p:cNvPr>
          <p:cNvSpPr txBox="1"/>
          <p:nvPr/>
        </p:nvSpPr>
        <p:spPr>
          <a:xfrm>
            <a:off x="539620" y="3650827"/>
            <a:ext cx="316706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ea typeface="+mn-lt"/>
                <a:cs typeface="+mn-lt"/>
              </a:rPr>
              <a:t>I/O stacks must switch to a modular design</a:t>
            </a:r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9D02AD1-7A24-DCAF-0AA6-54FBE1DFB103}"/>
              </a:ext>
            </a:extLst>
          </p:cNvPr>
          <p:cNvGrpSpPr/>
          <p:nvPr/>
        </p:nvGrpSpPr>
        <p:grpSpPr>
          <a:xfrm>
            <a:off x="1658719" y="2639929"/>
            <a:ext cx="931666" cy="921299"/>
            <a:chOff x="1002044" y="2733640"/>
            <a:chExt cx="1460400" cy="1460400"/>
          </a:xfrm>
        </p:grpSpPr>
        <p:sp>
          <p:nvSpPr>
            <p:cNvPr id="25" name="Google Shape;182;g1863ef439b8_3_14">
              <a:extLst>
                <a:ext uri="{FF2B5EF4-FFF2-40B4-BE49-F238E27FC236}">
                  <a16:creationId xmlns:a16="http://schemas.microsoft.com/office/drawing/2014/main" id="{2497EC51-947E-BD3E-F602-CD5766E029EB}"/>
                </a:ext>
              </a:extLst>
            </p:cNvPr>
            <p:cNvSpPr/>
            <p:nvPr/>
          </p:nvSpPr>
          <p:spPr>
            <a:xfrm>
              <a:off x="1002044" y="2733640"/>
              <a:ext cx="1460400" cy="1460400"/>
            </a:xfrm>
            <a:prstGeom prst="flowChartConnector">
              <a:avLst/>
            </a:prstGeom>
            <a:solidFill>
              <a:srgbClr val="92D05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18B9A53-E8F2-BD8B-CADD-67A332F5C4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18704" y="2951247"/>
              <a:ext cx="1028700" cy="1028700"/>
            </a:xfrm>
            <a:prstGeom prst="rect">
              <a:avLst/>
            </a:prstGeom>
          </p:spPr>
        </p:pic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D63AE9AB-A8C4-FCD2-905D-8DFA219AD672}"/>
              </a:ext>
            </a:extLst>
          </p:cNvPr>
          <p:cNvSpPr txBox="1"/>
          <p:nvPr/>
        </p:nvSpPr>
        <p:spPr>
          <a:xfrm>
            <a:off x="4285349" y="3637529"/>
            <a:ext cx="359597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ea typeface="+mn-lt"/>
                <a:cs typeface="+mn-lt"/>
              </a:rPr>
              <a:t>Must automatically match I/O and computations to hardware</a:t>
            </a:r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06738EB-424D-88C2-0F7D-408FE3131939}"/>
              </a:ext>
            </a:extLst>
          </p:cNvPr>
          <p:cNvSpPr txBox="1"/>
          <p:nvPr/>
        </p:nvSpPr>
        <p:spPr>
          <a:xfrm>
            <a:off x="8428831" y="3630163"/>
            <a:ext cx="374654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Scheduling algos must understand diverse AI and hardware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7BF92FD-4BC0-9D57-5870-3154B588219E}"/>
              </a:ext>
            </a:extLst>
          </p:cNvPr>
          <p:cNvGrpSpPr/>
          <p:nvPr/>
        </p:nvGrpSpPr>
        <p:grpSpPr>
          <a:xfrm>
            <a:off x="9849483" y="2735819"/>
            <a:ext cx="900564" cy="900564"/>
            <a:chOff x="9151338" y="2710824"/>
            <a:chExt cx="1460400" cy="1460400"/>
          </a:xfrm>
        </p:grpSpPr>
        <p:sp>
          <p:nvSpPr>
            <p:cNvPr id="35" name="Google Shape;182;g1863ef439b8_3_14">
              <a:extLst>
                <a:ext uri="{FF2B5EF4-FFF2-40B4-BE49-F238E27FC236}">
                  <a16:creationId xmlns:a16="http://schemas.microsoft.com/office/drawing/2014/main" id="{E79E1B57-EABE-4440-A0A1-2F0D02EE3679}"/>
                </a:ext>
              </a:extLst>
            </p:cNvPr>
            <p:cNvSpPr/>
            <p:nvPr/>
          </p:nvSpPr>
          <p:spPr>
            <a:xfrm>
              <a:off x="9151338" y="2710824"/>
              <a:ext cx="1460400" cy="1460400"/>
            </a:xfrm>
            <a:prstGeom prst="flowChartConnector">
              <a:avLst/>
            </a:prstGeom>
            <a:solidFill>
              <a:srgbClr val="92D05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pic>
          <p:nvPicPr>
            <p:cNvPr id="36" name="Picture 35" descr="Peace symbols - Wikipedia">
              <a:extLst>
                <a:ext uri="{FF2B5EF4-FFF2-40B4-BE49-F238E27FC236}">
                  <a16:creationId xmlns:a16="http://schemas.microsoft.com/office/drawing/2014/main" id="{C384A94C-468B-2BE9-DB7C-4FA8508097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9932" y="2824056"/>
              <a:ext cx="1255703" cy="1237451"/>
            </a:xfrm>
            <a:prstGeom prst="rect">
              <a:avLst/>
            </a:prstGeom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6F97B0A-CF06-7408-31D4-256F90100729}"/>
              </a:ext>
            </a:extLst>
          </p:cNvPr>
          <p:cNvGrpSpPr/>
          <p:nvPr/>
        </p:nvGrpSpPr>
        <p:grpSpPr>
          <a:xfrm>
            <a:off x="5629271" y="2695319"/>
            <a:ext cx="910931" cy="905747"/>
            <a:chOff x="5049314" y="2656070"/>
            <a:chExt cx="1460400" cy="1460400"/>
          </a:xfrm>
        </p:grpSpPr>
        <p:sp>
          <p:nvSpPr>
            <p:cNvPr id="39" name="Google Shape;182;g1863ef439b8_3_14">
              <a:extLst>
                <a:ext uri="{FF2B5EF4-FFF2-40B4-BE49-F238E27FC236}">
                  <a16:creationId xmlns:a16="http://schemas.microsoft.com/office/drawing/2014/main" id="{05EE8AED-87E4-8AF5-CD79-4BFAF170D7E3}"/>
                </a:ext>
              </a:extLst>
            </p:cNvPr>
            <p:cNvSpPr/>
            <p:nvPr/>
          </p:nvSpPr>
          <p:spPr>
            <a:xfrm>
              <a:off x="5049314" y="2656070"/>
              <a:ext cx="1460400" cy="1460400"/>
            </a:xfrm>
            <a:prstGeom prst="flowChartConnector">
              <a:avLst/>
            </a:prstGeom>
            <a:solidFill>
              <a:srgbClr val="92D05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pic>
          <p:nvPicPr>
            <p:cNvPr id="40" name="Picture 39" descr="Hide - Free multimedia icons">
              <a:extLst>
                <a:ext uri="{FF2B5EF4-FFF2-40B4-BE49-F238E27FC236}">
                  <a16:creationId xmlns:a16="http://schemas.microsoft.com/office/drawing/2014/main" id="{87128077-FA1A-030B-5275-81C9254EE2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66160" y="2778427"/>
              <a:ext cx="1219200" cy="1219200"/>
            </a:xfrm>
            <a:prstGeom prst="rect">
              <a:avLst/>
            </a:prstGeom>
          </p:spPr>
        </p:pic>
      </p:grpSp>
      <p:sp>
        <p:nvSpPr>
          <p:cNvPr id="43" name="TextBox 19">
            <a:extLst>
              <a:ext uri="{FF2B5EF4-FFF2-40B4-BE49-F238E27FC236}">
                <a16:creationId xmlns:a16="http://schemas.microsoft.com/office/drawing/2014/main" id="{31696461-EA99-38E4-4471-1DDE6E3EB03B}"/>
              </a:ext>
            </a:extLst>
          </p:cNvPr>
          <p:cNvSpPr txBox="1"/>
          <p:nvPr/>
        </p:nvSpPr>
        <p:spPr>
          <a:xfrm>
            <a:off x="2788270" y="2502688"/>
            <a:ext cx="2606448" cy="646331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ea typeface="+mn-lt"/>
                <a:cs typeface="+mn-lt"/>
              </a:rPr>
              <a:t>Assume a particular machine architecture</a:t>
            </a:r>
            <a:endParaRPr lang="en-US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5BA57F60-2013-461F-4D7E-97E9DD25F6BA}"/>
              </a:ext>
            </a:extLst>
          </p:cNvPr>
          <p:cNvGrpSpPr/>
          <p:nvPr/>
        </p:nvGrpSpPr>
        <p:grpSpPr>
          <a:xfrm>
            <a:off x="3635638" y="1580973"/>
            <a:ext cx="916115" cy="916114"/>
            <a:chOff x="1691858" y="1411564"/>
            <a:chExt cx="1460400" cy="1460400"/>
          </a:xfrm>
        </p:grpSpPr>
        <p:sp>
          <p:nvSpPr>
            <p:cNvPr id="45" name="Google Shape;191;g1863ef439b8_3_14">
              <a:extLst>
                <a:ext uri="{FF2B5EF4-FFF2-40B4-BE49-F238E27FC236}">
                  <a16:creationId xmlns:a16="http://schemas.microsoft.com/office/drawing/2014/main" id="{41A27F97-D122-E4DE-7CD6-89EC7871AA41}"/>
                </a:ext>
              </a:extLst>
            </p:cNvPr>
            <p:cNvSpPr/>
            <p:nvPr/>
          </p:nvSpPr>
          <p:spPr>
            <a:xfrm>
              <a:off x="1691858" y="1411564"/>
              <a:ext cx="1460400" cy="1460400"/>
            </a:xfrm>
            <a:prstGeom prst="flowChartConnector">
              <a:avLst/>
            </a:prstGeom>
            <a:solidFill>
              <a:srgbClr val="EA9999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pic>
          <p:nvPicPr>
            <p:cNvPr id="46" name="Picture 45" descr="Office Bag Icon PNG &amp; SVG Design For T-Shirts">
              <a:extLst>
                <a:ext uri="{FF2B5EF4-FFF2-40B4-BE49-F238E27FC236}">
                  <a16:creationId xmlns:a16="http://schemas.microsoft.com/office/drawing/2014/main" id="{B1EECC8E-8722-D8C7-1DD7-DF16157D033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84227" y="1612737"/>
              <a:ext cx="1054502" cy="1054502"/>
            </a:xfrm>
            <a:prstGeom prst="rect">
              <a:avLst/>
            </a:prstGeom>
          </p:spPr>
        </p:pic>
      </p:grp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F528259A-EDB4-EC1C-731C-C12350B0ED5C}"/>
              </a:ext>
            </a:extLst>
          </p:cNvPr>
          <p:cNvCxnSpPr/>
          <p:nvPr/>
        </p:nvCxnSpPr>
        <p:spPr>
          <a:xfrm flipH="1">
            <a:off x="2509837" y="2183267"/>
            <a:ext cx="1045029" cy="53339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89D93D72-F1BC-1F42-E017-F0077EF7FD6C}"/>
              </a:ext>
            </a:extLst>
          </p:cNvPr>
          <p:cNvSpPr txBox="1"/>
          <p:nvPr/>
        </p:nvSpPr>
        <p:spPr>
          <a:xfrm>
            <a:off x="8503916" y="5307236"/>
            <a:ext cx="3595972" cy="6566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ea typeface="+mn-lt"/>
                <a:cs typeface="+mn-lt"/>
              </a:rPr>
              <a:t>Up to 35% improvement in performance in multi-tenant cases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84082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8D19468-B44E-1D1F-DD83-5B63DE9EDCF6}"/>
              </a:ext>
            </a:extLst>
          </p:cNvPr>
          <p:cNvSpPr/>
          <p:nvPr/>
        </p:nvSpPr>
        <p:spPr>
          <a:xfrm>
            <a:off x="-186612" y="-62205"/>
            <a:ext cx="12648163" cy="717420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6077220-CE62-28AD-37EA-D31B364DFFCE}"/>
              </a:ext>
            </a:extLst>
          </p:cNvPr>
          <p:cNvSpPr/>
          <p:nvPr/>
        </p:nvSpPr>
        <p:spPr>
          <a:xfrm>
            <a:off x="2818526" y="1699921"/>
            <a:ext cx="6461675" cy="491201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2DDA8D-ED8A-61F7-0952-6E0A49C23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66</a:t>
            </a:fld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F48390D3-5903-3978-A42B-99D93A6660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78221" y="1753498"/>
            <a:ext cx="5819148" cy="4832979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5B087AAD-0521-F850-66AD-BB4D7262B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  <a:ea typeface="+mj-lt"/>
                <a:cs typeface="+mj-lt"/>
              </a:rPr>
              <a:t>Extending Recombinant to AI Workloads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0FAE136-3760-D767-F272-C920D551D762}"/>
              </a:ext>
            </a:extLst>
          </p:cNvPr>
          <p:cNvSpPr/>
          <p:nvPr/>
        </p:nvSpPr>
        <p:spPr>
          <a:xfrm>
            <a:off x="4386170" y="2838668"/>
            <a:ext cx="4300300" cy="118067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92702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35B92-D546-D585-5F37-AC91E194A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+mj-lt"/>
                <a:cs typeface="+mj-lt"/>
              </a:rPr>
              <a:t>Extending Recombinant to AI Workloads 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2FBAA6-D20B-2CE2-5A77-051B6D1554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30425"/>
            <a:ext cx="10515600" cy="388461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Chimaera provides the abstractions necessary to build complex, heterogeneous I/O systems</a:t>
            </a:r>
          </a:p>
          <a:p>
            <a:r>
              <a:rPr lang="en-US" dirty="0"/>
              <a:t>We now leverage Chimaera to build I/O systems that address the I/O behaviors of AI workloads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22DA16-DBFA-0BD2-B891-84C979F54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38643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DCB65-D133-27B5-6E40-3A9C59FF3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321583"/>
            <a:ext cx="10515600" cy="824821"/>
          </a:xfrm>
        </p:spPr>
        <p:txBody>
          <a:bodyPr/>
          <a:lstStyle/>
          <a:p>
            <a:r>
              <a:rPr lang="en-US"/>
              <a:t>Hermes: A Distributed I/O Buffering Platform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2FD435-B3D9-50D1-EFF8-682E606798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2605" y="2070554"/>
            <a:ext cx="5644395" cy="301919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Presents the distributed memory and storage hierarchy (DSMH) as one single system</a:t>
            </a:r>
          </a:p>
          <a:p>
            <a:r>
              <a:rPr lang="en-US" dirty="0"/>
              <a:t>Extensible data placement and organization policies to improve I/O concurrency and data location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03C90A-47E6-A8D9-2153-E40FBCC2E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68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E6F9BD0-A96D-7125-A0EA-B4DE2FEE02B6}"/>
              </a:ext>
            </a:extLst>
          </p:cNvPr>
          <p:cNvSpPr txBox="1">
            <a:spLocks/>
          </p:cNvSpPr>
          <p:nvPr/>
        </p:nvSpPr>
        <p:spPr>
          <a:xfrm>
            <a:off x="838200" y="5519962"/>
            <a:ext cx="10515600" cy="101827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However, it's current policies only support scientific workloads</a:t>
            </a:r>
          </a:p>
          <a:p>
            <a:r>
              <a:rPr lang="en-US"/>
              <a:t>We must extend Hermes to support diverse AI workloads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09648B4-9CDC-A45F-FF0B-5BB2D51B94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6681" y="1333500"/>
            <a:ext cx="4553893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8334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FD5BC-DE9D-2466-38EF-9C4AA22EB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65125"/>
            <a:ext cx="10668000" cy="1336448"/>
          </a:xfrm>
        </p:spPr>
        <p:txBody>
          <a:bodyPr/>
          <a:lstStyle/>
          <a:p>
            <a:r>
              <a:rPr lang="en-US"/>
              <a:t>Memory-Centric, Data-Intensive AI Workloads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D49D18-7735-4F36-59E4-8765CA82E2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2589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AI workloads are becoming increasingly data-intensive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27B6B5-B85B-5ADF-FEB0-0C93B9481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59386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FD5BC-DE9D-2466-38EF-9C4AA22EB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792" y="365125"/>
            <a:ext cx="10640008" cy="1335930"/>
          </a:xfrm>
        </p:spPr>
        <p:txBody>
          <a:bodyPr/>
          <a:lstStyle/>
          <a:p>
            <a:r>
              <a:rPr lang="en-US"/>
              <a:t>Memory-Centric, Data-Intensive AI Workloads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D49D18-7735-4F36-59E4-8765CA82E2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2589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ea typeface="+mn-lt"/>
                <a:cs typeface="+mn-lt"/>
              </a:rPr>
              <a:t>AI workloads are becoming increasingly data-intensive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27B6B5-B85B-5ADF-FEB0-0C93B9481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70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AB602C-0B43-6F20-58DC-F8AC737F7045}"/>
              </a:ext>
            </a:extLst>
          </p:cNvPr>
          <p:cNvSpPr txBox="1"/>
          <p:nvPr/>
        </p:nvSpPr>
        <p:spPr>
          <a:xfrm>
            <a:off x="1580580" y="2766926"/>
            <a:ext cx="9026277" cy="132343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>
                <a:solidFill>
                  <a:srgbClr val="FF0000"/>
                </a:solidFill>
              </a:rPr>
              <a:t>The data volume is increasing beyond what main memory can hold!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78105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D4545-53B4-E0E4-371A-22426326A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Two Main Solutions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BAD2A4-776E-0B2A-8387-1BD3446AB8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8623" y="3832546"/>
            <a:ext cx="2528111" cy="98989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/>
              <a:t>Just buy more DRAM...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207B7A69-641E-4405-D2DC-90E504CED9EE}"/>
              </a:ext>
            </a:extLst>
          </p:cNvPr>
          <p:cNvSpPr txBox="1">
            <a:spLocks/>
          </p:cNvSpPr>
          <p:nvPr/>
        </p:nvSpPr>
        <p:spPr>
          <a:xfrm>
            <a:off x="6908258" y="3831684"/>
            <a:ext cx="2528111" cy="9898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/>
              <a:t>Out-of-core Programming</a:t>
            </a:r>
          </a:p>
        </p:txBody>
      </p:sp>
      <p:pic>
        <p:nvPicPr>
          <p:cNvPr id="6" name="Picture 5" descr="Programming - Free computer icons">
            <a:extLst>
              <a:ext uri="{FF2B5EF4-FFF2-40B4-BE49-F238E27FC236}">
                <a16:creationId xmlns:a16="http://schemas.microsoft.com/office/drawing/2014/main" id="{6AE866D7-C829-2B49-4737-5DE5E9CCE7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0613" y="1960124"/>
            <a:ext cx="1781243" cy="1781243"/>
          </a:xfrm>
          <a:prstGeom prst="rect">
            <a:avLst/>
          </a:prstGeom>
        </p:spPr>
      </p:pic>
      <p:pic>
        <p:nvPicPr>
          <p:cNvPr id="10" name="Picture 9" descr="IconExperience » G-Collection » Dram Icon">
            <a:extLst>
              <a:ext uri="{FF2B5EF4-FFF2-40B4-BE49-F238E27FC236}">
                <a16:creationId xmlns:a16="http://schemas.microsoft.com/office/drawing/2014/main" id="{F5D8DCFE-E8C4-4ADC-DECA-DDF5F050F37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3256" r="-166" b="20423"/>
          <a:stretch/>
        </p:blipFill>
        <p:spPr>
          <a:xfrm>
            <a:off x="1265741" y="2194286"/>
            <a:ext cx="2747764" cy="1545001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C30545-9DC5-31D5-1E03-1B08FC6FE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42610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2C6ED-B737-C1DB-D608-3325FE246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805" y="264742"/>
            <a:ext cx="9717097" cy="1334688"/>
          </a:xfrm>
        </p:spPr>
        <p:txBody>
          <a:bodyPr/>
          <a:lstStyle/>
          <a:p>
            <a:r>
              <a:rPr lang="en-US"/>
              <a:t>Just Buy More DRAM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38045D-884D-41A3-F142-971EDB4F7D84}"/>
              </a:ext>
            </a:extLst>
          </p:cNvPr>
          <p:cNvSpPr txBox="1"/>
          <p:nvPr/>
        </p:nvSpPr>
        <p:spPr>
          <a:xfrm>
            <a:off x="707310" y="3774176"/>
            <a:ext cx="2019409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Don't need to change applications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8180AB-E14B-464E-4DAD-87D14A3A3F3C}"/>
              </a:ext>
            </a:extLst>
          </p:cNvPr>
          <p:cNvSpPr txBox="1"/>
          <p:nvPr/>
        </p:nvSpPr>
        <p:spPr>
          <a:xfrm>
            <a:off x="971955" y="1793890"/>
            <a:ext cx="12711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>
                <a:solidFill>
                  <a:schemeClr val="accent3">
                    <a:lumMod val="76000"/>
                  </a:schemeClr>
                </a:solidFill>
              </a:rPr>
              <a:t>Pros: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D12C61-DA4E-1E0A-787E-4D79B694CF1A}"/>
              </a:ext>
            </a:extLst>
          </p:cNvPr>
          <p:cNvSpPr txBox="1"/>
          <p:nvPr/>
        </p:nvSpPr>
        <p:spPr>
          <a:xfrm>
            <a:off x="7766075" y="1716321"/>
            <a:ext cx="12711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>
                <a:solidFill>
                  <a:srgbClr val="C00000"/>
                </a:solidFill>
              </a:rPr>
              <a:t>Cons:</a:t>
            </a:r>
          </a:p>
        </p:txBody>
      </p:sp>
      <p:pic>
        <p:nvPicPr>
          <p:cNvPr id="23" name="Picture 22" descr="Get started with unit testing - Visual Studio (Windows) | Microsoft Learn">
            <a:extLst>
              <a:ext uri="{FF2B5EF4-FFF2-40B4-BE49-F238E27FC236}">
                <a16:creationId xmlns:a16="http://schemas.microsoft.com/office/drawing/2014/main" id="{42508523-2B72-56BC-0708-84476F8462E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984" r="46256" b="57833"/>
          <a:stretch/>
        </p:blipFill>
        <p:spPr>
          <a:xfrm>
            <a:off x="572185" y="2463769"/>
            <a:ext cx="2286492" cy="1245746"/>
          </a:xfrm>
          <a:prstGeom prst="rect">
            <a:avLst/>
          </a:prstGeom>
        </p:spPr>
      </p:pic>
      <p:pic>
        <p:nvPicPr>
          <p:cNvPr id="24" name="Picture 23" descr="A stack of paper money on fire&#10;&#10;Description automatically generated">
            <a:extLst>
              <a:ext uri="{FF2B5EF4-FFF2-40B4-BE49-F238E27FC236}">
                <a16:creationId xmlns:a16="http://schemas.microsoft.com/office/drawing/2014/main" id="{DF113DB5-05D9-E424-D400-80D2237AC8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3897" y="2360623"/>
            <a:ext cx="1385626" cy="1344561"/>
          </a:xfrm>
          <a:prstGeom prst="rect">
            <a:avLst/>
          </a:prstGeom>
        </p:spPr>
      </p:pic>
      <p:pic>
        <p:nvPicPr>
          <p:cNvPr id="25" name="Picture 24" descr="Comic cartoon light bulb exploding Royalty Free Vector Image">
            <a:extLst>
              <a:ext uri="{FF2B5EF4-FFF2-40B4-BE49-F238E27FC236}">
                <a16:creationId xmlns:a16="http://schemas.microsoft.com/office/drawing/2014/main" id="{8BF53B6A-052D-0FB1-E366-D8E9673BF2D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-166" b="14000"/>
          <a:stretch/>
        </p:blipFill>
        <p:spPr>
          <a:xfrm>
            <a:off x="9246208" y="2440461"/>
            <a:ext cx="1401717" cy="1320474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C7D7E36C-1BE3-D6B8-B3B3-1B4E833D6BF5}"/>
              </a:ext>
            </a:extLst>
          </p:cNvPr>
          <p:cNvSpPr txBox="1"/>
          <p:nvPr/>
        </p:nvSpPr>
        <p:spPr>
          <a:xfrm>
            <a:off x="5635213" y="3783301"/>
            <a:ext cx="152205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DRAM is </a:t>
            </a:r>
            <a:r>
              <a:rPr lang="en-US" b="1" i="1"/>
              <a:t>very </a:t>
            </a:r>
            <a:r>
              <a:rPr lang="en-US"/>
              <a:t>expensive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11B3247-F069-FCC6-45CD-36788B576756}"/>
              </a:ext>
            </a:extLst>
          </p:cNvPr>
          <p:cNvSpPr txBox="1"/>
          <p:nvPr/>
        </p:nvSpPr>
        <p:spPr>
          <a:xfrm>
            <a:off x="8737966" y="3774177"/>
            <a:ext cx="2329686" cy="6554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DRAM has a </a:t>
            </a:r>
            <a:r>
              <a:rPr lang="en-US" b="1" i="1"/>
              <a:t>very </a:t>
            </a:r>
            <a:r>
              <a:rPr lang="en-US"/>
              <a:t>high energy cost</a:t>
            </a:r>
          </a:p>
        </p:txBody>
      </p:sp>
      <p:pic>
        <p:nvPicPr>
          <p:cNvPr id="28" name="Picture 27" descr="IconExperience » G-Collection » Dram Icon">
            <a:extLst>
              <a:ext uri="{FF2B5EF4-FFF2-40B4-BE49-F238E27FC236}">
                <a16:creationId xmlns:a16="http://schemas.microsoft.com/office/drawing/2014/main" id="{548D4283-FC17-174A-F619-6E81C08130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015" y="348462"/>
            <a:ext cx="1119216" cy="1164731"/>
          </a:xfrm>
          <a:prstGeom prst="rect">
            <a:avLst/>
          </a:prstGeom>
        </p:spPr>
      </p:pic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CACBF6B3-4FA7-A45E-C980-869499A3C746}"/>
              </a:ext>
            </a:extLst>
          </p:cNvPr>
          <p:cNvGraphicFramePr>
            <a:graphicFrameLocks noGrp="1"/>
          </p:cNvGraphicFramePr>
          <p:nvPr/>
        </p:nvGraphicFramePr>
        <p:xfrm>
          <a:off x="4822349" y="4616796"/>
          <a:ext cx="3149600" cy="197739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77900">
                  <a:extLst>
                    <a:ext uri="{9D8B030D-6E8A-4147-A177-3AD203B41FA5}">
                      <a16:colId xmlns:a16="http://schemas.microsoft.com/office/drawing/2014/main" val="172260696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585841794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376848880"/>
                    </a:ext>
                  </a:extLst>
                </a:gridCol>
                <a:gridCol w="673100">
                  <a:extLst>
                    <a:ext uri="{9D8B030D-6E8A-4147-A177-3AD203B41FA5}">
                      <a16:colId xmlns:a16="http://schemas.microsoft.com/office/drawing/2014/main" val="773903588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pPr fontAlgn="b"/>
                      <a:endParaRPr lang="en-US" sz="180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80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Price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80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Capacity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80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$/GB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8812702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fontAlgn="b"/>
                      <a:r>
                        <a:rPr lang="en-US" sz="180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DRAM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>
                          <a:effectLst/>
                          <a:latin typeface="Calibri"/>
                        </a:rPr>
                        <a:t>$106 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>
                          <a:effectLst/>
                          <a:latin typeface="Calibri"/>
                        </a:rPr>
                        <a:t>32GB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>
                          <a:effectLst/>
                          <a:latin typeface="Calibri"/>
                        </a:rPr>
                        <a:t>$3.30 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916323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fontAlgn="b"/>
                      <a:r>
                        <a:rPr lang="en-US" sz="180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PMEM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>
                          <a:effectLst/>
                          <a:latin typeface="Calibri"/>
                        </a:rPr>
                        <a:t>$275 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>
                          <a:effectLst/>
                          <a:latin typeface="Calibri"/>
                        </a:rPr>
                        <a:t>128GB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>
                          <a:effectLst/>
                          <a:latin typeface="Calibri"/>
                        </a:rPr>
                        <a:t>$2.10 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3717827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fontAlgn="b"/>
                      <a:r>
                        <a:rPr lang="en-US" sz="1800" err="1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NVMe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>
                          <a:effectLst/>
                          <a:latin typeface="Calibri"/>
                        </a:rPr>
                        <a:t>$169 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>
                          <a:effectLst/>
                          <a:latin typeface="Calibri"/>
                        </a:rPr>
                        <a:t>2TB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>
                          <a:effectLst/>
                          <a:latin typeface="Calibri"/>
                        </a:rPr>
                        <a:t>$0.08 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9811557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fontAlgn="b"/>
                      <a:r>
                        <a:rPr lang="en-US" sz="180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SATA SSD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>
                          <a:effectLst/>
                          <a:latin typeface="Calibri"/>
                        </a:rPr>
                        <a:t>$175 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>
                          <a:effectLst/>
                          <a:latin typeface="Calibri"/>
                        </a:rPr>
                        <a:t>4TB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>
                          <a:effectLst/>
                          <a:latin typeface="Calibri"/>
                        </a:rPr>
                        <a:t>$0.04 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1529911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fontAlgn="b"/>
                      <a:r>
                        <a:rPr lang="en-US" sz="180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HDD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>
                          <a:effectLst/>
                          <a:latin typeface="Calibri"/>
                        </a:rPr>
                        <a:t>$369 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>
                          <a:effectLst/>
                          <a:latin typeface="Calibri"/>
                        </a:rPr>
                        <a:t>18TB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>
                          <a:effectLst/>
                          <a:latin typeface="Calibri"/>
                        </a:rPr>
                        <a:t>$0.02 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2079884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5781085-C4E6-A8D5-63FC-BB71CCEA1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69643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2C6ED-B737-C1DB-D608-3325FE246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805" y="264742"/>
            <a:ext cx="9717097" cy="1334688"/>
          </a:xfrm>
        </p:spPr>
        <p:txBody>
          <a:bodyPr/>
          <a:lstStyle/>
          <a:p>
            <a:r>
              <a:rPr lang="en-US"/>
              <a:t>Out-Of-Core Programming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513EA8-EF29-1EB4-265E-B966EDB442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7916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Use storage to offload memory pressure</a:t>
            </a:r>
          </a:p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38045D-884D-41A3-F142-971EDB4F7D84}"/>
              </a:ext>
            </a:extLst>
          </p:cNvPr>
          <p:cNvSpPr txBox="1"/>
          <p:nvPr/>
        </p:nvSpPr>
        <p:spPr>
          <a:xfrm>
            <a:off x="556735" y="4390166"/>
            <a:ext cx="1576813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Don't need to </a:t>
            </a:r>
            <a:br>
              <a:rPr lang="en-US"/>
            </a:br>
            <a:r>
              <a:rPr lang="en-US"/>
              <a:t>spend money on hardware</a:t>
            </a:r>
          </a:p>
        </p:txBody>
      </p:sp>
      <p:pic>
        <p:nvPicPr>
          <p:cNvPr id="5" name="Picture 4" descr="Money icons for free download | Freepik">
            <a:extLst>
              <a:ext uri="{FF2B5EF4-FFF2-40B4-BE49-F238E27FC236}">
                <a16:creationId xmlns:a16="http://schemas.microsoft.com/office/drawing/2014/main" id="{9A374961-65B8-A913-E7E1-3B8EE5749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441" y="3280251"/>
            <a:ext cx="1032522" cy="103212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729EB1E-7893-8076-1460-34D176CE99D0}"/>
              </a:ext>
            </a:extLst>
          </p:cNvPr>
          <p:cNvSpPr txBox="1"/>
          <p:nvPr/>
        </p:nvSpPr>
        <p:spPr>
          <a:xfrm>
            <a:off x="6240588" y="4584460"/>
            <a:ext cx="157681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Development Complexity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8180AB-E14B-464E-4DAD-87D14A3A3F3C}"/>
              </a:ext>
            </a:extLst>
          </p:cNvPr>
          <p:cNvSpPr txBox="1"/>
          <p:nvPr/>
        </p:nvSpPr>
        <p:spPr>
          <a:xfrm>
            <a:off x="1500148" y="2403988"/>
            <a:ext cx="12711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>
                <a:solidFill>
                  <a:schemeClr val="accent3">
                    <a:lumMod val="76000"/>
                  </a:schemeClr>
                </a:solidFill>
              </a:rPr>
              <a:t>Pros: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D12C61-DA4E-1E0A-787E-4D79B694CF1A}"/>
              </a:ext>
            </a:extLst>
          </p:cNvPr>
          <p:cNvSpPr txBox="1"/>
          <p:nvPr/>
        </p:nvSpPr>
        <p:spPr>
          <a:xfrm>
            <a:off x="7353928" y="2517478"/>
            <a:ext cx="12711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>
                <a:solidFill>
                  <a:srgbClr val="C00000"/>
                </a:solidFill>
              </a:rPr>
              <a:t>Cons:</a:t>
            </a:r>
          </a:p>
        </p:txBody>
      </p:sp>
      <p:pic>
        <p:nvPicPr>
          <p:cNvPr id="12" name="Picture 11" descr="Programming - Free computer icons">
            <a:extLst>
              <a:ext uri="{FF2B5EF4-FFF2-40B4-BE49-F238E27FC236}">
                <a16:creationId xmlns:a16="http://schemas.microsoft.com/office/drawing/2014/main" id="{74A46D13-247B-581D-F050-74D98F7B27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611" y="264677"/>
            <a:ext cx="1105938" cy="112875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A56C40F-1CC6-677A-7871-8F1F005DBB25}"/>
              </a:ext>
            </a:extLst>
          </p:cNvPr>
          <p:cNvSpPr txBox="1"/>
          <p:nvPr/>
        </p:nvSpPr>
        <p:spPr>
          <a:xfrm>
            <a:off x="8604156" y="4584460"/>
            <a:ext cx="234793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Suboptimal, one-off, manual solutions</a:t>
            </a: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70361EB0-8166-ADC2-A721-1A38FB35581A}"/>
              </a:ext>
            </a:extLst>
          </p:cNvPr>
          <p:cNvSpPr/>
          <p:nvPr/>
        </p:nvSpPr>
        <p:spPr>
          <a:xfrm>
            <a:off x="7910276" y="3803269"/>
            <a:ext cx="691744" cy="101599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Overwork - Free healthcare and medical icons">
            <a:extLst>
              <a:ext uri="{FF2B5EF4-FFF2-40B4-BE49-F238E27FC236}">
                <a16:creationId xmlns:a16="http://schemas.microsoft.com/office/drawing/2014/main" id="{B5254129-FE39-6673-F941-64A11CD27C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2924" y="3209898"/>
            <a:ext cx="1273955" cy="1296769"/>
          </a:xfrm>
          <a:prstGeom prst="rect">
            <a:avLst/>
          </a:prstGeom>
        </p:spPr>
      </p:pic>
      <p:pic>
        <p:nvPicPr>
          <p:cNvPr id="17" name="Picture 16" descr="Grade C 3d icon model cartoon style concept. render illustration 9312132 PNG">
            <a:extLst>
              <a:ext uri="{FF2B5EF4-FFF2-40B4-BE49-F238E27FC236}">
                <a16:creationId xmlns:a16="http://schemas.microsoft.com/office/drawing/2014/main" id="{69590101-6B5F-7878-9D3D-AA01B92E3A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28732" y="3173394"/>
            <a:ext cx="1588793" cy="163898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283047F-A82F-3363-A603-FA792B030E83}"/>
              </a:ext>
            </a:extLst>
          </p:cNvPr>
          <p:cNvSpPr txBox="1"/>
          <p:nvPr/>
        </p:nvSpPr>
        <p:spPr>
          <a:xfrm>
            <a:off x="2329330" y="4390165"/>
            <a:ext cx="1576813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More energy efficient </a:t>
            </a:r>
          </a:p>
          <a:p>
            <a:pPr algn="ctr"/>
            <a:r>
              <a:rPr lang="en-US"/>
              <a:t>(less DRAM)</a:t>
            </a:r>
          </a:p>
        </p:txBody>
      </p:sp>
      <p:pic>
        <p:nvPicPr>
          <p:cNvPr id="11" name="Picture 10" descr="Energy saving - Free ecology and environment icons">
            <a:extLst>
              <a:ext uri="{FF2B5EF4-FFF2-40B4-BE49-F238E27FC236}">
                <a16:creationId xmlns:a16="http://schemas.microsoft.com/office/drawing/2014/main" id="{9B4064FC-3BEA-6CF1-957B-C093E254E2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6160" y="3102298"/>
            <a:ext cx="1255703" cy="1305894"/>
          </a:xfrm>
          <a:prstGeom prst="rect">
            <a:avLst/>
          </a:prstGeo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50B2363-BC5D-827C-84DE-071B1A838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01269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3762CA-8851-9364-23D8-979526C651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80032"/>
            <a:ext cx="10515600" cy="89268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b="1"/>
              <a:t>We want an effectively infinite memory to interact with massive datasets, but without having to purchase more DRAM!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8B15FD0-30B4-05F6-81E2-3640EB783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54425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1F6F0-1CBF-2734-013D-28D9CF283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602" y="365125"/>
            <a:ext cx="10958198" cy="1334688"/>
          </a:xfrm>
        </p:spPr>
        <p:txBody>
          <a:bodyPr/>
          <a:lstStyle/>
          <a:p>
            <a:r>
              <a:rPr lang="en-US"/>
              <a:t>Blurring The Line Between Memory and Storage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987F7A7-3D88-B595-BC8B-BBE000E7E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75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ED43F3-963B-1DD2-EDD4-6B889628C651}"/>
              </a:ext>
            </a:extLst>
          </p:cNvPr>
          <p:cNvSpPr txBox="1"/>
          <p:nvPr/>
        </p:nvSpPr>
        <p:spPr>
          <a:xfrm>
            <a:off x="5577711" y="2169273"/>
            <a:ext cx="6399796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/>
              <a:t>Storage has emerged with similar performance to DRAM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 sz="2400" b="1"/>
              <a:t>We can combine DRAM and storage into a tiered distributed shared memory (DSM)</a:t>
            </a:r>
            <a:endParaRPr lang="en-US"/>
          </a:p>
        </p:txBody>
      </p:sp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C8BCD613-ED51-5242-45A4-D028B67BB3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459" y="1802592"/>
            <a:ext cx="3600965" cy="2486256"/>
          </a:xfrm>
          <a:prstGeom prst="rect">
            <a:avLst/>
          </a:prstGeom>
        </p:spPr>
      </p:pic>
      <p:pic>
        <p:nvPicPr>
          <p:cNvPr id="7" name="Picture 6" descr="Aurora | Argonne Leadership Computing Facility">
            <a:extLst>
              <a:ext uri="{FF2B5EF4-FFF2-40B4-BE49-F238E27FC236}">
                <a16:creationId xmlns:a16="http://schemas.microsoft.com/office/drawing/2014/main" id="{4F45F08C-5FB5-2D83-9B3C-2AB6A76823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1405" y="5504441"/>
            <a:ext cx="1821500" cy="1023416"/>
          </a:xfrm>
          <a:prstGeom prst="rect">
            <a:avLst/>
          </a:prstGeom>
        </p:spPr>
      </p:pic>
      <p:pic>
        <p:nvPicPr>
          <p:cNvPr id="10" name="Picture 9" descr="Fastest Supercomputer ...">
            <a:extLst>
              <a:ext uri="{FF2B5EF4-FFF2-40B4-BE49-F238E27FC236}">
                <a16:creationId xmlns:a16="http://schemas.microsoft.com/office/drawing/2014/main" id="{8A084842-0224-DC3F-71CF-3D21CC4C97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4480" y="5504708"/>
            <a:ext cx="2172898" cy="1059387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71D1AC79-DE4D-9513-92E5-19E0DBC9A1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7145" y="4479487"/>
            <a:ext cx="3916430" cy="2229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28443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3762CA-8851-9364-23D8-979526C651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80032"/>
            <a:ext cx="10515600" cy="89268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b="1"/>
              <a:t>However, storage is at least 10x slower than DRAM. How can we mask this performance behind a memory abstraction?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F3A7D78-6A67-4AEE-997F-322148C03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36116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8CA3B-BC2E-D470-1028-C30EDA9A7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Our Approach: </a:t>
            </a:r>
            <a:r>
              <a:rPr lang="en-US" err="1"/>
              <a:t>MegaMmap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2AEC7E-9E46-8B49-77E1-292025D84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49362" y="4716042"/>
            <a:ext cx="3589794" cy="180761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2400">
                <a:ea typeface="+mn-lt"/>
                <a:cs typeface="+mn-lt"/>
              </a:rPr>
              <a:t>Leverages access pattern intent to reduce I/O stalls caused by storage accesses</a:t>
            </a:r>
            <a:endParaRPr lang="en-US"/>
          </a:p>
          <a:p>
            <a:endParaRPr lang="en-US" sz="24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5EBABE-9504-5AD4-ADAD-44225F7F3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01D445-7972-3722-6ED4-1C3FA9A089C5}"/>
              </a:ext>
            </a:extLst>
          </p:cNvPr>
          <p:cNvSpPr txBox="1"/>
          <p:nvPr/>
        </p:nvSpPr>
        <p:spPr>
          <a:xfrm>
            <a:off x="481012" y="1471613"/>
            <a:ext cx="10872787" cy="4924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600"/>
              <a:t>An intuitive </a:t>
            </a:r>
            <a:r>
              <a:rPr lang="en-US" sz="2600" b="1"/>
              <a:t>DSM system</a:t>
            </a:r>
            <a:r>
              <a:rPr lang="en-US" sz="2600"/>
              <a:t> that presents massive datasets as memory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C70B32-FF37-6BBA-7E53-1D150F79106F}"/>
              </a:ext>
            </a:extLst>
          </p:cNvPr>
          <p:cNvSpPr txBox="1"/>
          <p:nvPr/>
        </p:nvSpPr>
        <p:spPr>
          <a:xfrm>
            <a:off x="4141298" y="3051185"/>
            <a:ext cx="359597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ea typeface="+mn-lt"/>
                <a:cs typeface="+mn-lt"/>
              </a:rPr>
              <a:t>Must automatically match I/O to hardware</a:t>
            </a:r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863C1D1-99D6-09C4-3C78-F9710A6B8149}"/>
              </a:ext>
            </a:extLst>
          </p:cNvPr>
          <p:cNvGrpSpPr/>
          <p:nvPr/>
        </p:nvGrpSpPr>
        <p:grpSpPr>
          <a:xfrm>
            <a:off x="5485222" y="2125304"/>
            <a:ext cx="910931" cy="905747"/>
            <a:chOff x="5049314" y="2656070"/>
            <a:chExt cx="1460400" cy="1460400"/>
          </a:xfrm>
        </p:grpSpPr>
        <p:sp>
          <p:nvSpPr>
            <p:cNvPr id="9" name="Google Shape;182;g1863ef439b8_3_14">
              <a:extLst>
                <a:ext uri="{FF2B5EF4-FFF2-40B4-BE49-F238E27FC236}">
                  <a16:creationId xmlns:a16="http://schemas.microsoft.com/office/drawing/2014/main" id="{4C28A8E9-414F-8E8F-BB25-E796720C05C5}"/>
                </a:ext>
              </a:extLst>
            </p:cNvPr>
            <p:cNvSpPr/>
            <p:nvPr/>
          </p:nvSpPr>
          <p:spPr>
            <a:xfrm>
              <a:off x="5049314" y="2656070"/>
              <a:ext cx="1460400" cy="1460400"/>
            </a:xfrm>
            <a:prstGeom prst="flowChartConnector">
              <a:avLst/>
            </a:prstGeom>
            <a:solidFill>
              <a:srgbClr val="92D05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pic>
          <p:nvPicPr>
            <p:cNvPr id="10" name="Picture 9" descr="Hide - Free multimedia icons">
              <a:extLst>
                <a:ext uri="{FF2B5EF4-FFF2-40B4-BE49-F238E27FC236}">
                  <a16:creationId xmlns:a16="http://schemas.microsoft.com/office/drawing/2014/main" id="{8B419638-C04E-2E54-00A3-21590F6674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66160" y="2778427"/>
              <a:ext cx="1219200" cy="1219200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D5E990CE-3D1B-98A2-F7FB-B90417A38988}"/>
              </a:ext>
            </a:extLst>
          </p:cNvPr>
          <p:cNvSpPr txBox="1"/>
          <p:nvPr/>
        </p:nvSpPr>
        <p:spPr>
          <a:xfrm>
            <a:off x="80962" y="4710113"/>
            <a:ext cx="3467100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>
                <a:cs typeface="Arial"/>
              </a:rPr>
              <a:t>AI apps propagate their access pattern intent to improve data movement performance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9B0BBD-3165-C680-F0EB-3882B7F00D3D}"/>
              </a:ext>
            </a:extLst>
          </p:cNvPr>
          <p:cNvSpPr txBox="1"/>
          <p:nvPr/>
        </p:nvSpPr>
        <p:spPr>
          <a:xfrm>
            <a:off x="4153386" y="4698903"/>
            <a:ext cx="3559048" cy="155929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/>
              <a:t>Leverages access pattern intent to ensure memory accesses are correct and speedy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E9D33EE-7455-6702-1EA7-592FDE9A3812}"/>
              </a:ext>
            </a:extLst>
          </p:cNvPr>
          <p:cNvSpPr txBox="1"/>
          <p:nvPr/>
        </p:nvSpPr>
        <p:spPr>
          <a:xfrm>
            <a:off x="100012" y="3886200"/>
            <a:ext cx="3428999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/>
              <a:t>Transactional Memory API</a:t>
            </a:r>
            <a:r>
              <a:rPr lang="en-US" sz="2400"/>
              <a:t> 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11CEDF-0CC4-002C-293E-27A503B2FCEA}"/>
              </a:ext>
            </a:extLst>
          </p:cNvPr>
          <p:cNvSpPr txBox="1"/>
          <p:nvPr/>
        </p:nvSpPr>
        <p:spPr>
          <a:xfrm>
            <a:off x="8249622" y="3890963"/>
            <a:ext cx="3594035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/>
              <a:t>Tiered data organization policies</a:t>
            </a:r>
            <a:endParaRPr lang="en-US" sz="24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11A855F-4791-36D5-909E-3C2AB384651D}"/>
              </a:ext>
            </a:extLst>
          </p:cNvPr>
          <p:cNvSpPr txBox="1"/>
          <p:nvPr/>
        </p:nvSpPr>
        <p:spPr>
          <a:xfrm>
            <a:off x="4148398" y="3870228"/>
            <a:ext cx="3568118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/>
              <a:t>Memory Coherence Optimizations</a:t>
            </a:r>
          </a:p>
        </p:txBody>
      </p:sp>
    </p:spTree>
    <p:extLst>
      <p:ext uri="{BB962C8B-B14F-4D97-AF65-F5344CB8AC3E}">
        <p14:creationId xmlns:p14="http://schemas.microsoft.com/office/powerpoint/2010/main" val="261035579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2E737-3873-5DE8-2432-E94CE7185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Presenting Datasets As Memory</a:t>
            </a:r>
          </a:p>
        </p:txBody>
      </p:sp>
      <p:pic>
        <p:nvPicPr>
          <p:cNvPr id="4" name="Picture 3" descr="A computer code with text&#10;&#10;Description automatically generated">
            <a:extLst>
              <a:ext uri="{FF2B5EF4-FFF2-40B4-BE49-F238E27FC236}">
                <a16:creationId xmlns:a16="http://schemas.microsoft.com/office/drawing/2014/main" id="{1C651757-E87C-E3C3-BED5-BE22A1384D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932" y="1554587"/>
            <a:ext cx="6915150" cy="4800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3F5E86E-EB67-368A-8ACB-51007E329792}"/>
              </a:ext>
            </a:extLst>
          </p:cNvPr>
          <p:cNvSpPr txBox="1"/>
          <p:nvPr/>
        </p:nvSpPr>
        <p:spPr>
          <a:xfrm>
            <a:off x="7981955" y="2616341"/>
            <a:ext cx="4005289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/>
              <a:t>Mass datasets in memory</a:t>
            </a:r>
          </a:p>
          <a:p>
            <a:pPr marL="285750" indent="-285750">
              <a:buFont typeface="Arial"/>
              <a:buChar char="•"/>
            </a:pPr>
            <a:r>
              <a:rPr lang="en-US" sz="2400" b="1"/>
              <a:t>Transactions </a:t>
            </a:r>
            <a:r>
              <a:rPr lang="en-US" sz="2400"/>
              <a:t>mark the access pattern</a:t>
            </a:r>
          </a:p>
          <a:p>
            <a:pPr marL="285750" indent="-285750">
              <a:buFont typeface="Arial"/>
              <a:buChar char="•"/>
            </a:pPr>
            <a:r>
              <a:rPr lang="en-US" sz="2400"/>
              <a:t>Similar to C++ iterator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2A47B34-B6B8-A176-9B2D-EABA339C1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78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B4119ED-E4C5-44FF-7028-7A948E506AB9}"/>
              </a:ext>
            </a:extLst>
          </p:cNvPr>
          <p:cNvSpPr/>
          <p:nvPr/>
        </p:nvSpPr>
        <p:spPr>
          <a:xfrm>
            <a:off x="746448" y="2944327"/>
            <a:ext cx="6489959" cy="3421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013214-0DB9-7CE6-4B40-FD391E77685D}"/>
              </a:ext>
            </a:extLst>
          </p:cNvPr>
          <p:cNvSpPr/>
          <p:nvPr/>
        </p:nvSpPr>
        <p:spPr>
          <a:xfrm>
            <a:off x="675010" y="3953976"/>
            <a:ext cx="6770947" cy="18042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48601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40B60-D8E5-4D44-AEB3-81589580E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Actively Ensuring Persistence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5F2D65B-A5EC-9A0C-A8C3-3BDDEB0CE6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2862" y="1687799"/>
            <a:ext cx="4667813" cy="49114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E8D37FD-C62B-8EE1-6C08-AC6027555D81}"/>
              </a:ext>
            </a:extLst>
          </p:cNvPr>
          <p:cNvSpPr txBox="1"/>
          <p:nvPr/>
        </p:nvSpPr>
        <p:spPr>
          <a:xfrm>
            <a:off x="5680837" y="2160979"/>
            <a:ext cx="6316704" cy="26776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/>
              <a:t>Apps first store data in the private cache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 sz="2400"/>
              <a:t>Eventually moved to shared cache, which is implemented on top of </a:t>
            </a:r>
            <a:r>
              <a:rPr lang="en-US" sz="2400" b="1"/>
              <a:t>Hermes </a:t>
            </a:r>
          </a:p>
          <a:p>
            <a:pPr marL="285750" indent="-285750">
              <a:buFont typeface="Arial"/>
              <a:buChar char="•"/>
            </a:pPr>
            <a:r>
              <a:rPr lang="en-US" sz="2400"/>
              <a:t>Runtime eventually persists data stored in the </a:t>
            </a:r>
            <a:r>
              <a:rPr lang="en-US" sz="2400" err="1"/>
              <a:t>scache</a:t>
            </a:r>
            <a:r>
              <a:rPr lang="en-US" sz="2400"/>
              <a:t> asynchronously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 sz="2400"/>
              <a:t>All </a:t>
            </a:r>
            <a:r>
              <a:rPr lang="en-US" sz="2400" err="1"/>
              <a:t>scache</a:t>
            </a:r>
            <a:r>
              <a:rPr lang="en-US" sz="2400"/>
              <a:t> data is flushed when the runtime shuts down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26B2CB0-640E-7A32-6C41-B73DDC2DC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33547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40B60-D8E5-4D44-AEB3-81589580E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Efficient Memory Coherence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F3F015-4ECC-249B-1107-02015DA5DC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7626" y="1312533"/>
            <a:ext cx="7048500" cy="31146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4085DF0-8249-A8B7-DC04-40DF93D21351}"/>
              </a:ext>
            </a:extLst>
          </p:cNvPr>
          <p:cNvSpPr txBox="1"/>
          <p:nvPr/>
        </p:nvSpPr>
        <p:spPr>
          <a:xfrm>
            <a:off x="1024081" y="4607861"/>
            <a:ext cx="10137403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/>
              <a:t>Leverages access pattern intent to relax coherence requirements</a:t>
            </a:r>
          </a:p>
          <a:p>
            <a:pPr marL="285750" indent="-285750">
              <a:buFont typeface="Arial"/>
              <a:buChar char="•"/>
            </a:pPr>
            <a:r>
              <a:rPr lang="en-US" sz="2400"/>
              <a:t>E.g., R Global (read-only) will never modify data, so there is no overhead to coherence</a:t>
            </a:r>
          </a:p>
          <a:p>
            <a:pPr marL="285750" indent="-285750">
              <a:buFont typeface="Arial"/>
              <a:buChar char="•"/>
            </a:pPr>
            <a:endParaRPr lang="en-US" sz="240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E032A8E-46A8-917F-3872-8F67FE6DB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66718"/>
            <a:ext cx="2743200" cy="365125"/>
          </a:xfrm>
        </p:spPr>
        <p:txBody>
          <a:bodyPr/>
          <a:lstStyle/>
          <a:p>
            <a:fld id="{330EA680-D336-4FF7-8B7A-9848BB0A1C32}" type="slidenum">
              <a:rPr lang="en-US" smtClean="0"/>
              <a:t>80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5D93AE-942F-D440-A462-72496A403B78}"/>
              </a:ext>
            </a:extLst>
          </p:cNvPr>
          <p:cNvSpPr/>
          <p:nvPr/>
        </p:nvSpPr>
        <p:spPr>
          <a:xfrm>
            <a:off x="5296159" y="1491213"/>
            <a:ext cx="2132045" cy="292359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1274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40B60-D8E5-4D44-AEB3-81589580E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Masking I/O Stalls</a:t>
            </a:r>
          </a:p>
        </p:txBody>
      </p:sp>
      <p:pic>
        <p:nvPicPr>
          <p:cNvPr id="4" name="Picture 3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88A23F74-DBAD-932B-29AA-F7F2E1D1A9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8919" y="0"/>
            <a:ext cx="4551615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2A80FD3-0518-08D8-1082-6A22E599D666}"/>
              </a:ext>
            </a:extLst>
          </p:cNvPr>
          <p:cNvSpPr txBox="1"/>
          <p:nvPr/>
        </p:nvSpPr>
        <p:spPr>
          <a:xfrm>
            <a:off x="215687" y="2252918"/>
            <a:ext cx="6151937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/>
              <a:t>The prefetcher asynchronously migrates data based on the access pattern described by transactions</a:t>
            </a:r>
          </a:p>
          <a:p>
            <a:pPr marL="285750" indent="-285750">
              <a:buFont typeface="Arial"/>
              <a:buChar char="•"/>
            </a:pPr>
            <a:r>
              <a:rPr lang="en-US" sz="2400"/>
              <a:t>Data soon to be accessed goes in higher performance devices</a:t>
            </a:r>
          </a:p>
          <a:p>
            <a:pPr marL="285750" indent="-285750">
              <a:buFont typeface="Arial"/>
              <a:buChar char="•"/>
            </a:pPr>
            <a:r>
              <a:rPr lang="en-US" sz="2400"/>
              <a:t>Colder data moves to slower storage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C231F49-60E3-C212-9212-E56AAD9E4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05692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87835-11AC-E714-0B6E-CED47FEFF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 can use less memory!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947BAEA-1AEE-832C-AD58-C8BCFFBB31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6525" y="2064231"/>
            <a:ext cx="5867400" cy="3981450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4EFEF0F-52A4-D35A-B49C-B0A58637267C}"/>
              </a:ext>
            </a:extLst>
          </p:cNvPr>
          <p:cNvSpPr txBox="1"/>
          <p:nvPr/>
        </p:nvSpPr>
        <p:spPr>
          <a:xfrm>
            <a:off x="6784342" y="1796721"/>
            <a:ext cx="4572000" cy="37856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/>
              <a:t>Lower the amount of DRAM in several AI workloads</a:t>
            </a:r>
          </a:p>
          <a:p>
            <a:pPr marL="742950" lvl="1" indent="-285750">
              <a:buFont typeface="Courier New"/>
              <a:buChar char="o"/>
            </a:pPr>
            <a:r>
              <a:rPr lang="en-US" sz="2400"/>
              <a:t>Each workload uses 32GB of DRAM per node</a:t>
            </a:r>
          </a:p>
          <a:p>
            <a:pPr marL="285750" indent="-285750">
              <a:buFont typeface="Arial"/>
              <a:buChar char="•"/>
            </a:pPr>
            <a:r>
              <a:rPr lang="en-US" sz="2400"/>
              <a:t>Pages spill to tiered storage when DRAM runs out</a:t>
            </a:r>
          </a:p>
          <a:p>
            <a:pPr marL="285750" indent="-285750">
              <a:buFont typeface="Arial"/>
              <a:buChar char="•"/>
            </a:pPr>
            <a:r>
              <a:rPr lang="en-US" sz="2400" err="1"/>
              <a:t>MegaMmap</a:t>
            </a:r>
            <a:r>
              <a:rPr lang="en-US" sz="2400"/>
              <a:t> algorithms can use </a:t>
            </a:r>
            <a:r>
              <a:rPr lang="en-US" sz="2400" b="1"/>
              <a:t>2.6x less</a:t>
            </a:r>
            <a:r>
              <a:rPr lang="en-US" sz="2400"/>
              <a:t> </a:t>
            </a:r>
            <a:r>
              <a:rPr lang="en-US" sz="2400" b="1"/>
              <a:t>DRAM </a:t>
            </a:r>
            <a:r>
              <a:rPr lang="en-US" sz="2400"/>
              <a:t>with minimal performance impacts due to workload-aware prefetching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4137D8-70D9-E6F1-938A-82458A52C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38463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FBFCF-749F-5050-4C88-6437C3C44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Eternia: Extending </a:t>
            </a:r>
            <a:r>
              <a:rPr lang="en-US" dirty="0" err="1"/>
              <a:t>MegaMmap</a:t>
            </a:r>
            <a:r>
              <a:rPr lang="en-US" dirty="0"/>
              <a:t> to GPUs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7258A-8A14-F4AA-34F9-E2DB00B309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91650"/>
            <a:ext cx="10248656" cy="190031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Scientific and Machine Learning GPU workloads can also be highly data-intensive</a:t>
            </a:r>
          </a:p>
          <a:p>
            <a:r>
              <a:rPr lang="en-US" dirty="0"/>
              <a:t>Eternia expands </a:t>
            </a:r>
            <a:r>
              <a:rPr lang="en-US" dirty="0" err="1"/>
              <a:t>MegaMmap</a:t>
            </a:r>
            <a:r>
              <a:rPr lang="en-US" dirty="0"/>
              <a:t> to support the characteristics of distributed GPU workloads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E12242-A7D4-6903-0777-345CC52D3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31634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F10DC-17FF-45A6-D8D1-9318BA776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GPU Cache + Runtime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E5C5DFF-DAB4-DDF4-F3D2-3EFBDF1DF0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10389" y="104081"/>
            <a:ext cx="4254252" cy="609229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3CFFC0-46D4-FA0C-3270-1B780EC8A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84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330921E-A043-313E-858A-CC2FEC92D9E8}"/>
              </a:ext>
            </a:extLst>
          </p:cNvPr>
          <p:cNvSpPr txBox="1">
            <a:spLocks/>
          </p:cNvSpPr>
          <p:nvPr/>
        </p:nvSpPr>
        <p:spPr>
          <a:xfrm>
            <a:off x="300203" y="1464241"/>
            <a:ext cx="7200654" cy="50740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GPU library stores a small thread cache (</a:t>
            </a:r>
            <a:r>
              <a:rPr lang="en-US" b="1" dirty="0" err="1"/>
              <a:t>tcache</a:t>
            </a:r>
            <a:r>
              <a:rPr lang="en-US" dirty="0"/>
              <a:t>) per GPU thread</a:t>
            </a:r>
          </a:p>
          <a:p>
            <a:r>
              <a:rPr lang="en-US" dirty="0"/>
              <a:t>GPU runtime stores a larger GPU-wide cache (</a:t>
            </a:r>
            <a:r>
              <a:rPr lang="en-US" b="1" dirty="0" err="1"/>
              <a:t>gcache</a:t>
            </a:r>
            <a:r>
              <a:rPr lang="en-US" dirty="0"/>
              <a:t>) across kernels</a:t>
            </a:r>
          </a:p>
          <a:p>
            <a:r>
              <a:rPr lang="en-US" dirty="0"/>
              <a:t>When data is not in the </a:t>
            </a:r>
            <a:r>
              <a:rPr lang="en-US" err="1"/>
              <a:t>tcache</a:t>
            </a:r>
            <a:r>
              <a:rPr lang="en-US" dirty="0"/>
              <a:t>, it will attempt to copy from </a:t>
            </a:r>
            <a:r>
              <a:rPr lang="en-US" err="1"/>
              <a:t>gcache</a:t>
            </a:r>
            <a:endParaRPr lang="en-US"/>
          </a:p>
          <a:p>
            <a:r>
              <a:rPr lang="en-US" dirty="0"/>
              <a:t>If not in </a:t>
            </a:r>
            <a:r>
              <a:rPr lang="en-US" dirty="0" err="1"/>
              <a:t>gcache</a:t>
            </a:r>
            <a:r>
              <a:rPr lang="en-US" dirty="0"/>
              <a:t>, must copy from storage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Direct access to storage is used whenever possible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Otherwise, data access is delegated to the CPU Runtime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4E28C8A-AE22-D326-B9D5-15BC1C65736D}"/>
              </a:ext>
            </a:extLst>
          </p:cNvPr>
          <p:cNvSpPr/>
          <p:nvPr/>
        </p:nvSpPr>
        <p:spPr>
          <a:xfrm>
            <a:off x="7702114" y="550644"/>
            <a:ext cx="4262365" cy="32172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75537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85F5F-ED61-A458-B581-D36DCE6D49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CD939-9E22-923E-F0C9-96C055A57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Prefetching on GPU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B77C922-173C-ED60-D02C-33B92EB157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10389" y="104081"/>
            <a:ext cx="4254252" cy="609229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44561F-BE2E-6EE3-AE5B-60C7D52C3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85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983B557-EE17-FEBB-F2D3-AEFC62F7E3D5}"/>
              </a:ext>
            </a:extLst>
          </p:cNvPr>
          <p:cNvSpPr txBox="1">
            <a:spLocks/>
          </p:cNvSpPr>
          <p:nvPr/>
        </p:nvSpPr>
        <p:spPr>
          <a:xfrm>
            <a:off x="319617" y="1823400"/>
            <a:ext cx="7200654" cy="423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GPU threads indicate pages to prefetch based on transaction (access pattern) 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Similar to </a:t>
            </a:r>
            <a:r>
              <a:rPr lang="en-US" dirty="0" err="1"/>
              <a:t>MegaMmap</a:t>
            </a:r>
            <a:endParaRPr lang="en-US" dirty="0"/>
          </a:p>
          <a:p>
            <a:r>
              <a:rPr lang="en-US" dirty="0"/>
              <a:t>Page scores sent to GPU runtime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Score ops aggregated per GPU warp (a group of 32 threads) to improve performance</a:t>
            </a:r>
          </a:p>
          <a:p>
            <a:r>
              <a:rPr lang="en-US" dirty="0"/>
              <a:t>Data with low score will be evicted from GPU and sent to CPU runtime</a:t>
            </a:r>
          </a:p>
          <a:p>
            <a:r>
              <a:rPr lang="en-US" dirty="0"/>
              <a:t>Data with high score will be prefetched into the GPU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F10BC85-2596-A2C7-C149-110BD763C00C}"/>
              </a:ext>
            </a:extLst>
          </p:cNvPr>
          <p:cNvSpPr/>
          <p:nvPr/>
        </p:nvSpPr>
        <p:spPr>
          <a:xfrm>
            <a:off x="10526853" y="1205867"/>
            <a:ext cx="1175537" cy="91181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50512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62075-C75C-919A-568B-886956B38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Reducing HBM Consumption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A77F9BC-68B2-4C51-6D8C-CB1545182D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2429" y="1936290"/>
            <a:ext cx="4866123" cy="349905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7BBEF8-18C6-B2C4-6868-022F29E44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86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672F723-6F45-5E98-E3A4-8177CCEA882E}"/>
              </a:ext>
            </a:extLst>
          </p:cNvPr>
          <p:cNvSpPr txBox="1">
            <a:spLocks/>
          </p:cNvSpPr>
          <p:nvPr/>
        </p:nvSpPr>
        <p:spPr>
          <a:xfrm>
            <a:off x="5755540" y="1852521"/>
            <a:ext cx="6176566" cy="423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Lower HBM for various workloads</a:t>
            </a:r>
          </a:p>
          <a:p>
            <a:r>
              <a:rPr lang="en-US" dirty="0"/>
              <a:t>4 nodes, 1 GPU per node</a:t>
            </a:r>
          </a:p>
          <a:p>
            <a:r>
              <a:rPr lang="en-US" dirty="0"/>
              <a:t>Datasets 2x larger than memory</a:t>
            </a:r>
          </a:p>
          <a:p>
            <a:r>
              <a:rPr lang="en-US" dirty="0"/>
              <a:t>With effective data placement / prefetching, up to </a:t>
            </a:r>
            <a:r>
              <a:rPr lang="en-US" b="1" dirty="0"/>
              <a:t>4x</a:t>
            </a:r>
            <a:r>
              <a:rPr lang="en-US" dirty="0"/>
              <a:t> less memory required to run by matching storage performance</a:t>
            </a:r>
          </a:p>
        </p:txBody>
      </p:sp>
    </p:spTree>
    <p:extLst>
      <p:ext uri="{BB962C8B-B14F-4D97-AF65-F5344CB8AC3E}">
        <p14:creationId xmlns:p14="http://schemas.microsoft.com/office/powerpoint/2010/main" val="28891934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40B60-D8E5-4D44-AEB3-81589580E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1058B8-2CA7-469C-52E7-45AA92460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2DB6E5-B5DC-9B0B-8DE7-B01E32042677}"/>
              </a:ext>
            </a:extLst>
          </p:cNvPr>
          <p:cNvSpPr txBox="1"/>
          <p:nvPr/>
        </p:nvSpPr>
        <p:spPr>
          <a:xfrm>
            <a:off x="4110416" y="4390859"/>
            <a:ext cx="3910809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/>
              <a:t>Tailors Hermes to leverage AI memory access patterns to match data to heterogeneous storage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C31FA2-9C43-D2E7-61A1-894A8A873191}"/>
              </a:ext>
            </a:extLst>
          </p:cNvPr>
          <p:cNvSpPr txBox="1"/>
          <p:nvPr/>
        </p:nvSpPr>
        <p:spPr>
          <a:xfrm>
            <a:off x="4110416" y="5311811"/>
            <a:ext cx="391080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/>
              <a:t>Can reduce memory use by </a:t>
            </a:r>
            <a:r>
              <a:rPr lang="en-US" b="1" dirty="0"/>
              <a:t>2.6x</a:t>
            </a:r>
            <a:r>
              <a:rPr lang="en-US" dirty="0"/>
              <a:t> without sacrificing performance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C57CDA1-137A-8EF8-3B92-21B9C4EDF9B7}"/>
              </a:ext>
            </a:extLst>
          </p:cNvPr>
          <p:cNvSpPr txBox="1"/>
          <p:nvPr/>
        </p:nvSpPr>
        <p:spPr>
          <a:xfrm>
            <a:off x="3812588" y="2619319"/>
            <a:ext cx="359597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ea typeface="+mn-lt"/>
                <a:cs typeface="+mn-lt"/>
              </a:rPr>
              <a:t>Must automatically match I/O to hardware</a:t>
            </a:r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BDB6178-67FA-0E7E-95B0-7A25F23B5D9E}"/>
              </a:ext>
            </a:extLst>
          </p:cNvPr>
          <p:cNvGrpSpPr/>
          <p:nvPr/>
        </p:nvGrpSpPr>
        <p:grpSpPr>
          <a:xfrm>
            <a:off x="5156512" y="1693438"/>
            <a:ext cx="910931" cy="905747"/>
            <a:chOff x="5049314" y="2656070"/>
            <a:chExt cx="1460400" cy="1460400"/>
          </a:xfrm>
        </p:grpSpPr>
        <p:sp>
          <p:nvSpPr>
            <p:cNvPr id="11" name="Google Shape;182;g1863ef439b8_3_14">
              <a:extLst>
                <a:ext uri="{FF2B5EF4-FFF2-40B4-BE49-F238E27FC236}">
                  <a16:creationId xmlns:a16="http://schemas.microsoft.com/office/drawing/2014/main" id="{2EEC34F8-5883-E107-EB02-665FE5186F3E}"/>
                </a:ext>
              </a:extLst>
            </p:cNvPr>
            <p:cNvSpPr/>
            <p:nvPr/>
          </p:nvSpPr>
          <p:spPr>
            <a:xfrm>
              <a:off x="5049314" y="2656070"/>
              <a:ext cx="1460400" cy="1460400"/>
            </a:xfrm>
            <a:prstGeom prst="flowChartConnector">
              <a:avLst/>
            </a:prstGeom>
            <a:solidFill>
              <a:srgbClr val="92D05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pic>
          <p:nvPicPr>
            <p:cNvPr id="12" name="Picture 11" descr="Hide - Free multimedia icons">
              <a:extLst>
                <a:ext uri="{FF2B5EF4-FFF2-40B4-BE49-F238E27FC236}">
                  <a16:creationId xmlns:a16="http://schemas.microsoft.com/office/drawing/2014/main" id="{EB56ED08-E0EA-233A-22C8-51ABF3F108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66160" y="2778427"/>
              <a:ext cx="1219200" cy="1219200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F69F4D39-D9CE-0000-29A2-0E58B93CB19B}"/>
              </a:ext>
            </a:extLst>
          </p:cNvPr>
          <p:cNvSpPr txBox="1"/>
          <p:nvPr/>
        </p:nvSpPr>
        <p:spPr>
          <a:xfrm>
            <a:off x="35899" y="4423516"/>
            <a:ext cx="3910809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/>
              <a:t>Provides the infrastructure to mask multiple tiers of storage through extensible data movement policies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52B7279-5248-6542-B9BD-D752C84C0A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312" y="3404224"/>
            <a:ext cx="2000250" cy="9525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8979D29-A36A-15EA-95CA-2BF0BBA0B488}"/>
              </a:ext>
            </a:extLst>
          </p:cNvPr>
          <p:cNvSpPr txBox="1"/>
          <p:nvPr/>
        </p:nvSpPr>
        <p:spPr>
          <a:xfrm>
            <a:off x="4638373" y="3269630"/>
            <a:ext cx="2860338" cy="1124324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600" err="1">
                <a:latin typeface="Aldhabi"/>
                <a:cs typeface="Aldhabi"/>
              </a:rPr>
              <a:t>MegaMmap</a:t>
            </a:r>
            <a:endParaRPr lang="en-US" sz="6600">
              <a:latin typeface="Aldhabi"/>
              <a:cs typeface="Aldhab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4B286C3-2866-45F7-6B7C-EC2710431692}"/>
              </a:ext>
            </a:extLst>
          </p:cNvPr>
          <p:cNvSpPr txBox="1"/>
          <p:nvPr/>
        </p:nvSpPr>
        <p:spPr>
          <a:xfrm>
            <a:off x="8327511" y="4438360"/>
            <a:ext cx="3605039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/>
              <a:t>Leverages GPU access patterns to match memory access patterns to heterogeneous storage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8E8F995-736B-A174-0220-E5BE9FC5713C}"/>
              </a:ext>
            </a:extLst>
          </p:cNvPr>
          <p:cNvSpPr txBox="1"/>
          <p:nvPr/>
        </p:nvSpPr>
        <p:spPr>
          <a:xfrm>
            <a:off x="8327511" y="5359312"/>
            <a:ext cx="360503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/>
              <a:t>Can reduce memory use by </a:t>
            </a:r>
            <a:r>
              <a:rPr lang="en-US" b="1" dirty="0"/>
              <a:t>4x </a:t>
            </a:r>
            <a:r>
              <a:rPr lang="en-US" dirty="0"/>
              <a:t>without sacrificing performance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466E3B4-61E0-3008-AE9C-F7D28A44F14C}"/>
              </a:ext>
            </a:extLst>
          </p:cNvPr>
          <p:cNvSpPr txBox="1"/>
          <p:nvPr/>
        </p:nvSpPr>
        <p:spPr>
          <a:xfrm>
            <a:off x="8700156" y="3307424"/>
            <a:ext cx="2860338" cy="1124324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600" dirty="0">
                <a:latin typeface="Aldhabi"/>
                <a:cs typeface="Aldhabi"/>
              </a:rPr>
              <a:t>Eternia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95709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8D19468-B44E-1D1F-DD83-5B63DE9EDCF6}"/>
              </a:ext>
            </a:extLst>
          </p:cNvPr>
          <p:cNvSpPr/>
          <p:nvPr/>
        </p:nvSpPr>
        <p:spPr>
          <a:xfrm>
            <a:off x="-186612" y="-62205"/>
            <a:ext cx="12648163" cy="717420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6077220-CE62-28AD-37EA-D31B364DFFCE}"/>
              </a:ext>
            </a:extLst>
          </p:cNvPr>
          <p:cNvSpPr/>
          <p:nvPr/>
        </p:nvSpPr>
        <p:spPr>
          <a:xfrm>
            <a:off x="2818526" y="1699921"/>
            <a:ext cx="6461675" cy="491201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2DDA8D-ED8A-61F7-0952-6E0A49C23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88</a:t>
            </a:fld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F48390D3-5903-3978-A42B-99D93A6660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78221" y="1753498"/>
            <a:ext cx="5819148" cy="4832979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5B087AAD-0521-F850-66AD-BB4D7262B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  <a:ea typeface="+mj-lt"/>
                <a:cs typeface="+mj-lt"/>
              </a:rPr>
              <a:t>Overall Summary </a:t>
            </a:r>
          </a:p>
        </p:txBody>
      </p:sp>
    </p:spTree>
    <p:extLst>
      <p:ext uri="{BB962C8B-B14F-4D97-AF65-F5344CB8AC3E}">
        <p14:creationId xmlns:p14="http://schemas.microsoft.com/office/powerpoint/2010/main" val="294565143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8CB689-1840-1823-A597-6B108CB28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89</a:t>
            </a:fld>
            <a:endParaRPr lang="en-US"/>
          </a:p>
        </p:txBody>
      </p:sp>
      <p:sp>
        <p:nvSpPr>
          <p:cNvPr id="2" name="Google Shape;1819;g16b47b23229_0_2401">
            <a:extLst>
              <a:ext uri="{FF2B5EF4-FFF2-40B4-BE49-F238E27FC236}">
                <a16:creationId xmlns:a16="http://schemas.microsoft.com/office/drawing/2014/main" id="{FB3B9888-1540-A0E9-C505-651E1BE747EA}"/>
              </a:ext>
            </a:extLst>
          </p:cNvPr>
          <p:cNvSpPr txBox="1">
            <a:spLocks noGrp="1"/>
          </p:cNvSpPr>
          <p:nvPr/>
        </p:nvSpPr>
        <p:spPr>
          <a:xfrm>
            <a:off x="415600" y="279042"/>
            <a:ext cx="11360700" cy="11985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 lnSpcReduction="200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r>
              <a:rPr lang="en-US"/>
              <a:t>Step 1: Building I/O Stacks in the Single-Node, Homogeneous Case</a:t>
            </a:r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B37B6C-6651-069A-9AED-6B5B51185A93}"/>
              </a:ext>
            </a:extLst>
          </p:cNvPr>
          <p:cNvSpPr txBox="1"/>
          <p:nvPr/>
        </p:nvSpPr>
        <p:spPr>
          <a:xfrm>
            <a:off x="3621708" y="4860917"/>
            <a:ext cx="343183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ea typeface="+mn-lt"/>
                <a:cs typeface="+mn-lt"/>
              </a:rPr>
              <a:t>Novel code development toolkit to build custom I/O features</a:t>
            </a:r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A98144-8FAC-72DA-F209-CB4CBB71083C}"/>
              </a:ext>
            </a:extLst>
          </p:cNvPr>
          <p:cNvSpPr txBox="1"/>
          <p:nvPr/>
        </p:nvSpPr>
        <p:spPr>
          <a:xfrm>
            <a:off x="7551450" y="4880945"/>
            <a:ext cx="3475381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ea typeface="+mn-lt"/>
                <a:cs typeface="+mn-lt"/>
              </a:rPr>
              <a:t>Provides algorithms to upgrade and swap features dynamically in milliseconds</a:t>
            </a:r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0C7F95-CD2C-15FF-B140-D67BD9F2E3C5}"/>
              </a:ext>
            </a:extLst>
          </p:cNvPr>
          <p:cNvSpPr txBox="1"/>
          <p:nvPr/>
        </p:nvSpPr>
        <p:spPr>
          <a:xfrm>
            <a:off x="3616264" y="5507392"/>
            <a:ext cx="3442725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ea typeface="+mn-lt"/>
                <a:cs typeface="+mn-lt"/>
              </a:rPr>
              <a:t>Customized I/O paths are up to 60% faster than tightly-coupled counterparts </a:t>
            </a:r>
          </a:p>
        </p:txBody>
      </p:sp>
      <p:sp>
        <p:nvSpPr>
          <p:cNvPr id="11" name="TextBox 20">
            <a:extLst>
              <a:ext uri="{FF2B5EF4-FFF2-40B4-BE49-F238E27FC236}">
                <a16:creationId xmlns:a16="http://schemas.microsoft.com/office/drawing/2014/main" id="{00E7DCBB-E632-C8FD-CEE9-3B015708CDE5}"/>
              </a:ext>
            </a:extLst>
          </p:cNvPr>
          <p:cNvSpPr txBox="1"/>
          <p:nvPr/>
        </p:nvSpPr>
        <p:spPr>
          <a:xfrm>
            <a:off x="7550141" y="2588412"/>
            <a:ext cx="3322198" cy="1200329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ea typeface="+mn-lt"/>
                <a:cs typeface="+mn-lt"/>
              </a:rPr>
              <a:t>Cannot be extended dynamically after deployment to address changing AI behaviors and hardware </a:t>
            </a:r>
            <a:endParaRPr lang="en-US"/>
          </a:p>
        </p:txBody>
      </p:sp>
      <p:sp>
        <p:nvSpPr>
          <p:cNvPr id="13" name="TextBox 19">
            <a:extLst>
              <a:ext uri="{FF2B5EF4-FFF2-40B4-BE49-F238E27FC236}">
                <a16:creationId xmlns:a16="http://schemas.microsoft.com/office/drawing/2014/main" id="{26FFD9BA-E048-A468-3F1F-52CF5A19D365}"/>
              </a:ext>
            </a:extLst>
          </p:cNvPr>
          <p:cNvSpPr txBox="1"/>
          <p:nvPr/>
        </p:nvSpPr>
        <p:spPr>
          <a:xfrm>
            <a:off x="3669073" y="2631956"/>
            <a:ext cx="3167062" cy="92333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ea typeface="+mn-lt"/>
                <a:cs typeface="+mn-lt"/>
              </a:rPr>
              <a:t>Come with a rigid set of tightly coupled features that do not address all AI I/O needs</a:t>
            </a:r>
            <a:endParaRPr lang="en-US"/>
          </a:p>
        </p:txBody>
      </p:sp>
      <p:grpSp>
        <p:nvGrpSpPr>
          <p:cNvPr id="17" name="Google Shape;291;g1863ef439b8_3_521">
            <a:extLst>
              <a:ext uri="{FF2B5EF4-FFF2-40B4-BE49-F238E27FC236}">
                <a16:creationId xmlns:a16="http://schemas.microsoft.com/office/drawing/2014/main" id="{DB42E91A-3B0F-FA21-875E-6A201879DBA8}"/>
              </a:ext>
            </a:extLst>
          </p:cNvPr>
          <p:cNvGrpSpPr/>
          <p:nvPr/>
        </p:nvGrpSpPr>
        <p:grpSpPr>
          <a:xfrm>
            <a:off x="4789809" y="1700285"/>
            <a:ext cx="927000" cy="927000"/>
            <a:chOff x="931083" y="2429333"/>
            <a:chExt cx="1460400" cy="1460400"/>
          </a:xfrm>
        </p:grpSpPr>
        <p:sp>
          <p:nvSpPr>
            <p:cNvPr id="15" name="Google Shape;292;g1863ef439b8_3_521">
              <a:extLst>
                <a:ext uri="{FF2B5EF4-FFF2-40B4-BE49-F238E27FC236}">
                  <a16:creationId xmlns:a16="http://schemas.microsoft.com/office/drawing/2014/main" id="{031653EE-B4D5-B081-E607-3B214C64E139}"/>
                </a:ext>
              </a:extLst>
            </p:cNvPr>
            <p:cNvSpPr/>
            <p:nvPr/>
          </p:nvSpPr>
          <p:spPr>
            <a:xfrm>
              <a:off x="931083" y="2429333"/>
              <a:ext cx="1460400" cy="1460400"/>
            </a:xfrm>
            <a:prstGeom prst="flowChartConnector">
              <a:avLst/>
            </a:prstGeom>
            <a:solidFill>
              <a:srgbClr val="EA9999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pic>
          <p:nvPicPr>
            <p:cNvPr id="16" name="Google Shape;293;g1863ef439b8_3_521">
              <a:extLst>
                <a:ext uri="{FF2B5EF4-FFF2-40B4-BE49-F238E27FC236}">
                  <a16:creationId xmlns:a16="http://schemas.microsoft.com/office/drawing/2014/main" id="{E3C74410-940A-9F3B-FBD5-3B52ED8BEECD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019071" y="2517333"/>
              <a:ext cx="1284400" cy="12844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9" name="Google Shape;189;g1863ef439b8_3_14">
            <a:extLst>
              <a:ext uri="{FF2B5EF4-FFF2-40B4-BE49-F238E27FC236}">
                <a16:creationId xmlns:a16="http://schemas.microsoft.com/office/drawing/2014/main" id="{2F46771A-1C2A-E078-443A-C0135068626E}"/>
              </a:ext>
            </a:extLst>
          </p:cNvPr>
          <p:cNvGrpSpPr/>
          <p:nvPr/>
        </p:nvGrpSpPr>
        <p:grpSpPr>
          <a:xfrm>
            <a:off x="8748247" y="1661936"/>
            <a:ext cx="927000" cy="927000"/>
            <a:chOff x="7581458" y="1744683"/>
            <a:chExt cx="1460400" cy="1460400"/>
          </a:xfrm>
        </p:grpSpPr>
        <p:sp>
          <p:nvSpPr>
            <p:cNvPr id="21" name="Google Shape;191;g1863ef439b8_3_14">
              <a:extLst>
                <a:ext uri="{FF2B5EF4-FFF2-40B4-BE49-F238E27FC236}">
                  <a16:creationId xmlns:a16="http://schemas.microsoft.com/office/drawing/2014/main" id="{70361828-EFE9-71D2-9A94-5F2D8C4DA08E}"/>
                </a:ext>
              </a:extLst>
            </p:cNvPr>
            <p:cNvSpPr/>
            <p:nvPr/>
          </p:nvSpPr>
          <p:spPr>
            <a:xfrm>
              <a:off x="7581458" y="1744683"/>
              <a:ext cx="1460400" cy="1460400"/>
            </a:xfrm>
            <a:prstGeom prst="flowChartConnector">
              <a:avLst/>
            </a:prstGeom>
            <a:solidFill>
              <a:srgbClr val="EA9999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sp>
          <p:nvSpPr>
            <p:cNvPr id="23" name="Google Shape;193;g1863ef439b8_3_14">
              <a:extLst>
                <a:ext uri="{FF2B5EF4-FFF2-40B4-BE49-F238E27FC236}">
                  <a16:creationId xmlns:a16="http://schemas.microsoft.com/office/drawing/2014/main" id="{B881F094-C316-0058-D9E4-5343FC4C7A55}"/>
                </a:ext>
              </a:extLst>
            </p:cNvPr>
            <p:cNvSpPr/>
            <p:nvPr/>
          </p:nvSpPr>
          <p:spPr>
            <a:xfrm>
              <a:off x="7962475" y="1895675"/>
              <a:ext cx="669600" cy="81750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94;g1863ef439b8_3_14">
              <a:extLst>
                <a:ext uri="{FF2B5EF4-FFF2-40B4-BE49-F238E27FC236}">
                  <a16:creationId xmlns:a16="http://schemas.microsoft.com/office/drawing/2014/main" id="{414DC45E-2315-9815-6F92-F6D9C879C540}"/>
                </a:ext>
              </a:extLst>
            </p:cNvPr>
            <p:cNvSpPr/>
            <p:nvPr/>
          </p:nvSpPr>
          <p:spPr>
            <a:xfrm>
              <a:off x="7857325" y="2770025"/>
              <a:ext cx="879900" cy="149100"/>
            </a:xfrm>
            <a:prstGeom prst="rect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" name="Google Shape;189;g1863ef439b8_3_14">
            <a:extLst>
              <a:ext uri="{FF2B5EF4-FFF2-40B4-BE49-F238E27FC236}">
                <a16:creationId xmlns:a16="http://schemas.microsoft.com/office/drawing/2014/main" id="{F538565F-658D-D5F1-9C27-6E764D9C6B57}"/>
              </a:ext>
            </a:extLst>
          </p:cNvPr>
          <p:cNvGrpSpPr/>
          <p:nvPr/>
        </p:nvGrpSpPr>
        <p:grpSpPr>
          <a:xfrm>
            <a:off x="8759132" y="3860850"/>
            <a:ext cx="927000" cy="927000"/>
            <a:chOff x="7581458" y="1744683"/>
            <a:chExt cx="1460400" cy="1460400"/>
          </a:xfrm>
        </p:grpSpPr>
        <p:sp>
          <p:nvSpPr>
            <p:cNvPr id="33" name="Google Shape;191;g1863ef439b8_3_14">
              <a:extLst>
                <a:ext uri="{FF2B5EF4-FFF2-40B4-BE49-F238E27FC236}">
                  <a16:creationId xmlns:a16="http://schemas.microsoft.com/office/drawing/2014/main" id="{8AEB1294-26DB-D522-CDD8-819BB86B546E}"/>
                </a:ext>
              </a:extLst>
            </p:cNvPr>
            <p:cNvSpPr/>
            <p:nvPr/>
          </p:nvSpPr>
          <p:spPr>
            <a:xfrm>
              <a:off x="7581458" y="1744683"/>
              <a:ext cx="1460400" cy="1460400"/>
            </a:xfrm>
            <a:prstGeom prst="flowChartConnector">
              <a:avLst/>
            </a:prstGeom>
            <a:solidFill>
              <a:srgbClr val="92D05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sp>
          <p:nvSpPr>
            <p:cNvPr id="34" name="Google Shape;193;g1863ef439b8_3_14">
              <a:extLst>
                <a:ext uri="{FF2B5EF4-FFF2-40B4-BE49-F238E27FC236}">
                  <a16:creationId xmlns:a16="http://schemas.microsoft.com/office/drawing/2014/main" id="{8ECBE2E1-DB16-97BA-C61A-ADD5E2B753C3}"/>
                </a:ext>
              </a:extLst>
            </p:cNvPr>
            <p:cNvSpPr/>
            <p:nvPr/>
          </p:nvSpPr>
          <p:spPr>
            <a:xfrm>
              <a:off x="7962475" y="1895675"/>
              <a:ext cx="669600" cy="81750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94;g1863ef439b8_3_14">
              <a:extLst>
                <a:ext uri="{FF2B5EF4-FFF2-40B4-BE49-F238E27FC236}">
                  <a16:creationId xmlns:a16="http://schemas.microsoft.com/office/drawing/2014/main" id="{1B3DE1FD-E641-BFB2-F80A-F330C7E64809}"/>
                </a:ext>
              </a:extLst>
            </p:cNvPr>
            <p:cNvSpPr/>
            <p:nvPr/>
          </p:nvSpPr>
          <p:spPr>
            <a:xfrm>
              <a:off x="7857325" y="2770025"/>
              <a:ext cx="879900" cy="149100"/>
            </a:xfrm>
            <a:prstGeom prst="rect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B1EF5633-1EEF-F4D9-28AA-7B5DAE3A9064}"/>
              </a:ext>
            </a:extLst>
          </p:cNvPr>
          <p:cNvSpPr txBox="1"/>
          <p:nvPr/>
        </p:nvSpPr>
        <p:spPr>
          <a:xfrm>
            <a:off x="174268" y="4319619"/>
            <a:ext cx="2464933" cy="662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ea typeface="+mn-lt"/>
                <a:cs typeface="+mn-lt"/>
              </a:rPr>
              <a:t>I/O stacks must switch to a modular design</a:t>
            </a:r>
            <a:endParaRPr lang="en-US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AC9F6A3-A74F-7B67-0E95-2FE2A045A684}"/>
              </a:ext>
            </a:extLst>
          </p:cNvPr>
          <p:cNvGrpSpPr/>
          <p:nvPr/>
        </p:nvGrpSpPr>
        <p:grpSpPr>
          <a:xfrm>
            <a:off x="939581" y="3363148"/>
            <a:ext cx="931666" cy="921299"/>
            <a:chOff x="1002044" y="2733640"/>
            <a:chExt cx="1460400" cy="1460400"/>
          </a:xfrm>
        </p:grpSpPr>
        <p:sp>
          <p:nvSpPr>
            <p:cNvPr id="40" name="Google Shape;182;g1863ef439b8_3_14">
              <a:extLst>
                <a:ext uri="{FF2B5EF4-FFF2-40B4-BE49-F238E27FC236}">
                  <a16:creationId xmlns:a16="http://schemas.microsoft.com/office/drawing/2014/main" id="{05C45CFB-BCD1-60A1-93B2-1C6CD0AF1BAD}"/>
                </a:ext>
              </a:extLst>
            </p:cNvPr>
            <p:cNvSpPr/>
            <p:nvPr/>
          </p:nvSpPr>
          <p:spPr>
            <a:xfrm>
              <a:off x="1002044" y="2733640"/>
              <a:ext cx="1460400" cy="1460400"/>
            </a:xfrm>
            <a:prstGeom prst="flowChartConnector">
              <a:avLst/>
            </a:prstGeom>
            <a:solidFill>
              <a:srgbClr val="92D05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816D9E3C-3F2E-76DC-1FE5-BF48042DC6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18704" y="2951247"/>
              <a:ext cx="1028700" cy="1028700"/>
            </a:xfrm>
            <a:prstGeom prst="rect">
              <a:avLst/>
            </a:prstGeom>
          </p:spPr>
        </p:pic>
      </p:grpSp>
      <p:sp>
        <p:nvSpPr>
          <p:cNvPr id="44" name="Left Brace 43">
            <a:extLst>
              <a:ext uri="{FF2B5EF4-FFF2-40B4-BE49-F238E27FC236}">
                <a16:creationId xmlns:a16="http://schemas.microsoft.com/office/drawing/2014/main" id="{2E27CCD3-FB72-2FB7-C5CA-2DCBAC05A532}"/>
              </a:ext>
            </a:extLst>
          </p:cNvPr>
          <p:cNvSpPr/>
          <p:nvPr/>
        </p:nvSpPr>
        <p:spPr>
          <a:xfrm>
            <a:off x="2806990" y="1872343"/>
            <a:ext cx="547333" cy="4267199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4F39DD6-667D-CB3C-E282-8AB63B8DEF5C}"/>
              </a:ext>
            </a:extLst>
          </p:cNvPr>
          <p:cNvGrpSpPr/>
          <p:nvPr/>
        </p:nvGrpSpPr>
        <p:grpSpPr>
          <a:xfrm>
            <a:off x="4789809" y="3861099"/>
            <a:ext cx="927000" cy="927000"/>
            <a:chOff x="4789809" y="3861099"/>
            <a:chExt cx="927000" cy="927000"/>
          </a:xfrm>
        </p:grpSpPr>
        <p:sp>
          <p:nvSpPr>
            <p:cNvPr id="46" name="Google Shape;292;g1863ef439b8_3_521">
              <a:extLst>
                <a:ext uri="{FF2B5EF4-FFF2-40B4-BE49-F238E27FC236}">
                  <a16:creationId xmlns:a16="http://schemas.microsoft.com/office/drawing/2014/main" id="{3F8FCAC6-B074-25C8-7794-42DE9DCB0983}"/>
                </a:ext>
              </a:extLst>
            </p:cNvPr>
            <p:cNvSpPr/>
            <p:nvPr/>
          </p:nvSpPr>
          <p:spPr>
            <a:xfrm>
              <a:off x="4789809" y="3861099"/>
              <a:ext cx="927000" cy="927000"/>
            </a:xfrm>
            <a:prstGeom prst="flowChartConnector">
              <a:avLst/>
            </a:prstGeom>
            <a:solidFill>
              <a:srgbClr val="92D05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pic>
          <p:nvPicPr>
            <p:cNvPr id="47" name="Google Shape;293;g1863ef439b8_3_521">
              <a:extLst>
                <a:ext uri="{FF2B5EF4-FFF2-40B4-BE49-F238E27FC236}">
                  <a16:creationId xmlns:a16="http://schemas.microsoft.com/office/drawing/2014/main" id="{F6854322-98FF-15C2-4891-E6ECE05D446D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4845660" y="3916958"/>
              <a:ext cx="815283" cy="815283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72931524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1BB624-C9BD-681C-4C6C-9C9502111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90</a:t>
            </a:fld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D9C1D1D-C6E2-DBA6-13C7-2C729911C18B}"/>
              </a:ext>
            </a:extLst>
          </p:cNvPr>
          <p:cNvSpPr txBox="1"/>
          <p:nvPr/>
        </p:nvSpPr>
        <p:spPr>
          <a:xfrm>
            <a:off x="321942" y="5307237"/>
            <a:ext cx="3591210" cy="9185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ea typeface="+mn-lt"/>
                <a:cs typeface="+mn-lt"/>
              </a:rPr>
              <a:t>Up to 46% improvement to alternative I/O stacks by leveraging all available hardware</a:t>
            </a:r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AE04A3-9E14-9BA2-60B6-F6478C9B9618}"/>
              </a:ext>
            </a:extLst>
          </p:cNvPr>
          <p:cNvSpPr txBox="1"/>
          <p:nvPr/>
        </p:nvSpPr>
        <p:spPr>
          <a:xfrm>
            <a:off x="4198261" y="4381593"/>
            <a:ext cx="3967446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ea typeface="+mn-lt"/>
                <a:cs typeface="+mn-lt"/>
              </a:rPr>
              <a:t>We abstracted physical processing and storage resources through </a:t>
            </a:r>
            <a:r>
              <a:rPr lang="en-US" err="1">
                <a:ea typeface="+mn-lt"/>
                <a:cs typeface="+mn-lt"/>
              </a:rPr>
              <a:t>migrateable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b="1" err="1">
                <a:ea typeface="+mn-lt"/>
                <a:cs typeface="+mn-lt"/>
              </a:rPr>
              <a:t>ChiContainers</a:t>
            </a:r>
            <a:endParaRPr lang="en-US" err="1">
              <a:ea typeface="+mn-lt"/>
              <a:cs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4B34F01-0507-C319-C0B0-869E2A3B1C50}"/>
              </a:ext>
            </a:extLst>
          </p:cNvPr>
          <p:cNvSpPr txBox="1"/>
          <p:nvPr/>
        </p:nvSpPr>
        <p:spPr>
          <a:xfrm>
            <a:off x="322266" y="4383701"/>
            <a:ext cx="3595972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ea typeface="+mn-lt"/>
                <a:cs typeface="+mn-lt"/>
              </a:rPr>
              <a:t>We showcase a modular design to build heterogeneous I/O features through </a:t>
            </a:r>
            <a:r>
              <a:rPr lang="en-US" b="1" err="1">
                <a:ea typeface="+mn-lt"/>
                <a:cs typeface="+mn-lt"/>
              </a:rPr>
              <a:t>ChiMods</a:t>
            </a:r>
            <a:r>
              <a:rPr lang="en-US" b="1">
                <a:ea typeface="+mn-lt"/>
                <a:cs typeface="+mn-lt"/>
              </a:rPr>
              <a:t> </a:t>
            </a:r>
            <a:endParaRPr lang="en-US" b="1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A92E5D-70EF-A565-7E90-35C2B1F71C75}"/>
              </a:ext>
            </a:extLst>
          </p:cNvPr>
          <p:cNvSpPr txBox="1"/>
          <p:nvPr/>
        </p:nvSpPr>
        <p:spPr>
          <a:xfrm>
            <a:off x="8505601" y="4383701"/>
            <a:ext cx="3595972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ea typeface="+mn-lt"/>
                <a:cs typeface="+mn-lt"/>
              </a:rPr>
              <a:t>We build policies to migrate I/O stack work across processors through the </a:t>
            </a:r>
            <a:r>
              <a:rPr lang="en-US" b="1" err="1">
                <a:ea typeface="+mn-lt"/>
                <a:cs typeface="+mn-lt"/>
              </a:rPr>
              <a:t>ChiOrchestrator</a:t>
            </a:r>
            <a:endParaRPr lang="en-US" err="1">
              <a:ea typeface="+mn-lt"/>
              <a:cs typeface="+mn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58C76B4-89D8-37F5-B77D-56B6657B75AF}"/>
              </a:ext>
            </a:extLst>
          </p:cNvPr>
          <p:cNvSpPr txBox="1"/>
          <p:nvPr/>
        </p:nvSpPr>
        <p:spPr>
          <a:xfrm>
            <a:off x="539620" y="3650827"/>
            <a:ext cx="316706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ea typeface="+mn-lt"/>
                <a:cs typeface="+mn-lt"/>
              </a:rPr>
              <a:t>I/O stacks must switch to a modular design</a:t>
            </a:r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9D02AD1-7A24-DCAF-0AA6-54FBE1DFB103}"/>
              </a:ext>
            </a:extLst>
          </p:cNvPr>
          <p:cNvGrpSpPr/>
          <p:nvPr/>
        </p:nvGrpSpPr>
        <p:grpSpPr>
          <a:xfrm>
            <a:off x="1658719" y="2639929"/>
            <a:ext cx="931666" cy="921299"/>
            <a:chOff x="1002044" y="2733640"/>
            <a:chExt cx="1460400" cy="1460400"/>
          </a:xfrm>
        </p:grpSpPr>
        <p:sp>
          <p:nvSpPr>
            <p:cNvPr id="25" name="Google Shape;182;g1863ef439b8_3_14">
              <a:extLst>
                <a:ext uri="{FF2B5EF4-FFF2-40B4-BE49-F238E27FC236}">
                  <a16:creationId xmlns:a16="http://schemas.microsoft.com/office/drawing/2014/main" id="{2497EC51-947E-BD3E-F602-CD5766E029EB}"/>
                </a:ext>
              </a:extLst>
            </p:cNvPr>
            <p:cNvSpPr/>
            <p:nvPr/>
          </p:nvSpPr>
          <p:spPr>
            <a:xfrm>
              <a:off x="1002044" y="2733640"/>
              <a:ext cx="1460400" cy="1460400"/>
            </a:xfrm>
            <a:prstGeom prst="flowChartConnector">
              <a:avLst/>
            </a:prstGeom>
            <a:solidFill>
              <a:srgbClr val="92D05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18B9A53-E8F2-BD8B-CADD-67A332F5C4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18704" y="2951247"/>
              <a:ext cx="1028700" cy="1028700"/>
            </a:xfrm>
            <a:prstGeom prst="rect">
              <a:avLst/>
            </a:prstGeom>
          </p:spPr>
        </p:pic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D63AE9AB-A8C4-FCD2-905D-8DFA219AD672}"/>
              </a:ext>
            </a:extLst>
          </p:cNvPr>
          <p:cNvSpPr txBox="1"/>
          <p:nvPr/>
        </p:nvSpPr>
        <p:spPr>
          <a:xfrm>
            <a:off x="4285349" y="3637529"/>
            <a:ext cx="359597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ea typeface="+mn-lt"/>
                <a:cs typeface="+mn-lt"/>
              </a:rPr>
              <a:t>Must automatically match I/O and computations to hardware</a:t>
            </a:r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06738EB-424D-88C2-0F7D-408FE3131939}"/>
              </a:ext>
            </a:extLst>
          </p:cNvPr>
          <p:cNvSpPr txBox="1"/>
          <p:nvPr/>
        </p:nvSpPr>
        <p:spPr>
          <a:xfrm>
            <a:off x="8428831" y="3630163"/>
            <a:ext cx="374654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Scheduling algos must understand diverse AI and hardware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7BF92FD-4BC0-9D57-5870-3154B588219E}"/>
              </a:ext>
            </a:extLst>
          </p:cNvPr>
          <p:cNvGrpSpPr/>
          <p:nvPr/>
        </p:nvGrpSpPr>
        <p:grpSpPr>
          <a:xfrm>
            <a:off x="9849483" y="2735819"/>
            <a:ext cx="900564" cy="900564"/>
            <a:chOff x="9151338" y="2710824"/>
            <a:chExt cx="1460400" cy="1460400"/>
          </a:xfrm>
        </p:grpSpPr>
        <p:sp>
          <p:nvSpPr>
            <p:cNvPr id="35" name="Google Shape;182;g1863ef439b8_3_14">
              <a:extLst>
                <a:ext uri="{FF2B5EF4-FFF2-40B4-BE49-F238E27FC236}">
                  <a16:creationId xmlns:a16="http://schemas.microsoft.com/office/drawing/2014/main" id="{E79E1B57-EABE-4440-A0A1-2F0D02EE3679}"/>
                </a:ext>
              </a:extLst>
            </p:cNvPr>
            <p:cNvSpPr/>
            <p:nvPr/>
          </p:nvSpPr>
          <p:spPr>
            <a:xfrm>
              <a:off x="9151338" y="2710824"/>
              <a:ext cx="1460400" cy="1460400"/>
            </a:xfrm>
            <a:prstGeom prst="flowChartConnector">
              <a:avLst/>
            </a:prstGeom>
            <a:solidFill>
              <a:srgbClr val="92D05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pic>
          <p:nvPicPr>
            <p:cNvPr id="36" name="Picture 35" descr="Peace symbols - Wikipedia">
              <a:extLst>
                <a:ext uri="{FF2B5EF4-FFF2-40B4-BE49-F238E27FC236}">
                  <a16:creationId xmlns:a16="http://schemas.microsoft.com/office/drawing/2014/main" id="{C384A94C-468B-2BE9-DB7C-4FA8508097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9932" y="2824056"/>
              <a:ext cx="1255703" cy="1237451"/>
            </a:xfrm>
            <a:prstGeom prst="rect">
              <a:avLst/>
            </a:prstGeom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6F97B0A-CF06-7408-31D4-256F90100729}"/>
              </a:ext>
            </a:extLst>
          </p:cNvPr>
          <p:cNvGrpSpPr/>
          <p:nvPr/>
        </p:nvGrpSpPr>
        <p:grpSpPr>
          <a:xfrm>
            <a:off x="5629271" y="2695319"/>
            <a:ext cx="910931" cy="905747"/>
            <a:chOff x="5049314" y="2656070"/>
            <a:chExt cx="1460400" cy="1460400"/>
          </a:xfrm>
        </p:grpSpPr>
        <p:sp>
          <p:nvSpPr>
            <p:cNvPr id="39" name="Google Shape;182;g1863ef439b8_3_14">
              <a:extLst>
                <a:ext uri="{FF2B5EF4-FFF2-40B4-BE49-F238E27FC236}">
                  <a16:creationId xmlns:a16="http://schemas.microsoft.com/office/drawing/2014/main" id="{05EE8AED-87E4-8AF5-CD79-4BFAF170D7E3}"/>
                </a:ext>
              </a:extLst>
            </p:cNvPr>
            <p:cNvSpPr/>
            <p:nvPr/>
          </p:nvSpPr>
          <p:spPr>
            <a:xfrm>
              <a:off x="5049314" y="2656070"/>
              <a:ext cx="1460400" cy="1460400"/>
            </a:xfrm>
            <a:prstGeom prst="flowChartConnector">
              <a:avLst/>
            </a:prstGeom>
            <a:solidFill>
              <a:srgbClr val="92D05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pic>
          <p:nvPicPr>
            <p:cNvPr id="40" name="Picture 39" descr="Hide - Free multimedia icons">
              <a:extLst>
                <a:ext uri="{FF2B5EF4-FFF2-40B4-BE49-F238E27FC236}">
                  <a16:creationId xmlns:a16="http://schemas.microsoft.com/office/drawing/2014/main" id="{87128077-FA1A-030B-5275-81C9254EE2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66160" y="2778427"/>
              <a:ext cx="1219200" cy="1219200"/>
            </a:xfrm>
            <a:prstGeom prst="rect">
              <a:avLst/>
            </a:prstGeom>
          </p:spPr>
        </p:pic>
      </p:grpSp>
      <p:sp>
        <p:nvSpPr>
          <p:cNvPr id="43" name="TextBox 19">
            <a:extLst>
              <a:ext uri="{FF2B5EF4-FFF2-40B4-BE49-F238E27FC236}">
                <a16:creationId xmlns:a16="http://schemas.microsoft.com/office/drawing/2014/main" id="{31696461-EA99-38E4-4471-1DDE6E3EB03B}"/>
              </a:ext>
            </a:extLst>
          </p:cNvPr>
          <p:cNvSpPr txBox="1"/>
          <p:nvPr/>
        </p:nvSpPr>
        <p:spPr>
          <a:xfrm>
            <a:off x="2788270" y="2502688"/>
            <a:ext cx="2606448" cy="646331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ea typeface="+mn-lt"/>
                <a:cs typeface="+mn-lt"/>
              </a:rPr>
              <a:t>Assume a particular machine architecture</a:t>
            </a:r>
            <a:endParaRPr lang="en-US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5BA57F60-2013-461F-4D7E-97E9DD25F6BA}"/>
              </a:ext>
            </a:extLst>
          </p:cNvPr>
          <p:cNvGrpSpPr/>
          <p:nvPr/>
        </p:nvGrpSpPr>
        <p:grpSpPr>
          <a:xfrm>
            <a:off x="3635638" y="1580973"/>
            <a:ext cx="916115" cy="916114"/>
            <a:chOff x="1691858" y="1411564"/>
            <a:chExt cx="1460400" cy="1460400"/>
          </a:xfrm>
        </p:grpSpPr>
        <p:sp>
          <p:nvSpPr>
            <p:cNvPr id="45" name="Google Shape;191;g1863ef439b8_3_14">
              <a:extLst>
                <a:ext uri="{FF2B5EF4-FFF2-40B4-BE49-F238E27FC236}">
                  <a16:creationId xmlns:a16="http://schemas.microsoft.com/office/drawing/2014/main" id="{41A27F97-D122-E4DE-7CD6-89EC7871AA41}"/>
                </a:ext>
              </a:extLst>
            </p:cNvPr>
            <p:cNvSpPr/>
            <p:nvPr/>
          </p:nvSpPr>
          <p:spPr>
            <a:xfrm>
              <a:off x="1691858" y="1411564"/>
              <a:ext cx="1460400" cy="1460400"/>
            </a:xfrm>
            <a:prstGeom prst="flowChartConnector">
              <a:avLst/>
            </a:prstGeom>
            <a:solidFill>
              <a:srgbClr val="EA9999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pic>
          <p:nvPicPr>
            <p:cNvPr id="46" name="Picture 45" descr="Office Bag Icon PNG &amp; SVG Design For T-Shirts">
              <a:extLst>
                <a:ext uri="{FF2B5EF4-FFF2-40B4-BE49-F238E27FC236}">
                  <a16:creationId xmlns:a16="http://schemas.microsoft.com/office/drawing/2014/main" id="{B1EECC8E-8722-D8C7-1DD7-DF16157D033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84227" y="1612737"/>
              <a:ext cx="1054502" cy="1054502"/>
            </a:xfrm>
            <a:prstGeom prst="rect">
              <a:avLst/>
            </a:prstGeom>
          </p:spPr>
        </p:pic>
      </p:grp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F528259A-EDB4-EC1C-731C-C12350B0ED5C}"/>
              </a:ext>
            </a:extLst>
          </p:cNvPr>
          <p:cNvCxnSpPr/>
          <p:nvPr/>
        </p:nvCxnSpPr>
        <p:spPr>
          <a:xfrm flipH="1">
            <a:off x="2509837" y="2183267"/>
            <a:ext cx="1045029" cy="53339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89D93D72-F1BC-1F42-E017-F0077EF7FD6C}"/>
              </a:ext>
            </a:extLst>
          </p:cNvPr>
          <p:cNvSpPr txBox="1"/>
          <p:nvPr/>
        </p:nvSpPr>
        <p:spPr>
          <a:xfrm>
            <a:off x="8503916" y="5307236"/>
            <a:ext cx="3595972" cy="6566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ea typeface="+mn-lt"/>
                <a:cs typeface="+mn-lt"/>
              </a:rPr>
              <a:t>Up to 35% improvement in performance in multi-tenant cases</a:t>
            </a:r>
            <a:endParaRPr lang="en-US"/>
          </a:p>
        </p:txBody>
      </p:sp>
      <p:sp>
        <p:nvSpPr>
          <p:cNvPr id="6" name="Google Shape;1819;g16b47b23229_0_2401">
            <a:extLst>
              <a:ext uri="{FF2B5EF4-FFF2-40B4-BE49-F238E27FC236}">
                <a16:creationId xmlns:a16="http://schemas.microsoft.com/office/drawing/2014/main" id="{8F79019B-19ED-DFFB-6446-9767CE7C81D4}"/>
              </a:ext>
            </a:extLst>
          </p:cNvPr>
          <p:cNvSpPr txBox="1">
            <a:spLocks noGrp="1"/>
          </p:cNvSpPr>
          <p:nvPr/>
        </p:nvSpPr>
        <p:spPr>
          <a:xfrm>
            <a:off x="415600" y="279042"/>
            <a:ext cx="11360700" cy="11985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 lnSpcReduction="200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r>
              <a:rPr lang="en-US">
                <a:ea typeface="+mj-lt"/>
                <a:cs typeface="+mj-lt"/>
              </a:rPr>
              <a:t>Step 2: Building I/O Stacks in the Distributed, Heterogeneous Case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61147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40B60-D8E5-4D44-AEB3-81589580E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Step 3: Building I/O Stacks Tailored to 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1058B8-2CA7-469C-52E7-45AA92460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91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C57CDA1-137A-8EF8-3B92-21B9C4EDF9B7}"/>
              </a:ext>
            </a:extLst>
          </p:cNvPr>
          <p:cNvSpPr txBox="1"/>
          <p:nvPr/>
        </p:nvSpPr>
        <p:spPr>
          <a:xfrm>
            <a:off x="3812588" y="2619319"/>
            <a:ext cx="359597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ea typeface="+mn-lt"/>
                <a:cs typeface="+mn-lt"/>
              </a:rPr>
              <a:t>Must automatically match I/O to hardware</a:t>
            </a:r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BDB6178-67FA-0E7E-95B0-7A25F23B5D9E}"/>
              </a:ext>
            </a:extLst>
          </p:cNvPr>
          <p:cNvGrpSpPr/>
          <p:nvPr/>
        </p:nvGrpSpPr>
        <p:grpSpPr>
          <a:xfrm>
            <a:off x="5156512" y="1693438"/>
            <a:ext cx="910931" cy="905747"/>
            <a:chOff x="5049314" y="2656070"/>
            <a:chExt cx="1460400" cy="1460400"/>
          </a:xfrm>
        </p:grpSpPr>
        <p:sp>
          <p:nvSpPr>
            <p:cNvPr id="11" name="Google Shape;182;g1863ef439b8_3_14">
              <a:extLst>
                <a:ext uri="{FF2B5EF4-FFF2-40B4-BE49-F238E27FC236}">
                  <a16:creationId xmlns:a16="http://schemas.microsoft.com/office/drawing/2014/main" id="{2EEC34F8-5883-E107-EB02-665FE5186F3E}"/>
                </a:ext>
              </a:extLst>
            </p:cNvPr>
            <p:cNvSpPr/>
            <p:nvPr/>
          </p:nvSpPr>
          <p:spPr>
            <a:xfrm>
              <a:off x="5049314" y="2656070"/>
              <a:ext cx="1460400" cy="1460400"/>
            </a:xfrm>
            <a:prstGeom prst="flowChartConnector">
              <a:avLst/>
            </a:prstGeom>
            <a:solidFill>
              <a:srgbClr val="92D05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pic>
          <p:nvPicPr>
            <p:cNvPr id="12" name="Picture 11" descr="Hide - Free multimedia icons">
              <a:extLst>
                <a:ext uri="{FF2B5EF4-FFF2-40B4-BE49-F238E27FC236}">
                  <a16:creationId xmlns:a16="http://schemas.microsoft.com/office/drawing/2014/main" id="{EB56ED08-E0EA-233A-22C8-51ABF3F108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66160" y="2778427"/>
              <a:ext cx="1219200" cy="1219200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6A9966DE-3C2D-F6A9-EEEE-F9682F6F9A66}"/>
              </a:ext>
            </a:extLst>
          </p:cNvPr>
          <p:cNvSpPr txBox="1"/>
          <p:nvPr/>
        </p:nvSpPr>
        <p:spPr>
          <a:xfrm>
            <a:off x="4110416" y="4390859"/>
            <a:ext cx="3910809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/>
              <a:t>Tailors Hermes to leverage AI memory access patterns to match data to heterogeneous storage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2AF7CD0-9F0B-B935-B994-E5F0D9D70B4A}"/>
              </a:ext>
            </a:extLst>
          </p:cNvPr>
          <p:cNvSpPr txBox="1"/>
          <p:nvPr/>
        </p:nvSpPr>
        <p:spPr>
          <a:xfrm>
            <a:off x="4110416" y="5311811"/>
            <a:ext cx="391080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/>
              <a:t>Can reduce memory use by </a:t>
            </a:r>
            <a:r>
              <a:rPr lang="en-US" b="1" dirty="0"/>
              <a:t>2.6x</a:t>
            </a:r>
            <a:r>
              <a:rPr lang="en-US" dirty="0"/>
              <a:t> without sacrificing performance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819CC55-31D7-3CF3-8687-C2AD4FAE67B2}"/>
              </a:ext>
            </a:extLst>
          </p:cNvPr>
          <p:cNvSpPr txBox="1"/>
          <p:nvPr/>
        </p:nvSpPr>
        <p:spPr>
          <a:xfrm>
            <a:off x="35899" y="4423516"/>
            <a:ext cx="3910809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/>
              <a:t>Provides the infrastructure to mask multiple tiers of storage through extensible data movement policies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CFD5E6F-4170-D978-F0A7-B5C23A917B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312" y="3404224"/>
            <a:ext cx="2000250" cy="9525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778E938-B8F4-4A09-70FF-A9202755E56A}"/>
              </a:ext>
            </a:extLst>
          </p:cNvPr>
          <p:cNvSpPr txBox="1"/>
          <p:nvPr/>
        </p:nvSpPr>
        <p:spPr>
          <a:xfrm>
            <a:off x="4638373" y="3269630"/>
            <a:ext cx="2860338" cy="1124324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600" err="1">
                <a:latin typeface="Aldhabi"/>
                <a:cs typeface="Aldhabi"/>
              </a:rPr>
              <a:t>MegaMmap</a:t>
            </a:r>
            <a:endParaRPr lang="en-US" sz="6600">
              <a:latin typeface="Aldhabi"/>
              <a:cs typeface="Aldhabi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3EFC08C-4518-40F8-8535-28DD19B38C7A}"/>
              </a:ext>
            </a:extLst>
          </p:cNvPr>
          <p:cNvSpPr txBox="1"/>
          <p:nvPr/>
        </p:nvSpPr>
        <p:spPr>
          <a:xfrm>
            <a:off x="8327511" y="4438360"/>
            <a:ext cx="3605039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/>
              <a:t>Leverages GPU access patterns to match memory access patterns to heterogeneous storage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31D987C-0D06-0764-1F9E-3C6CBE0160D9}"/>
              </a:ext>
            </a:extLst>
          </p:cNvPr>
          <p:cNvSpPr txBox="1"/>
          <p:nvPr/>
        </p:nvSpPr>
        <p:spPr>
          <a:xfrm>
            <a:off x="8327511" y="5359312"/>
            <a:ext cx="360503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/>
              <a:t>Can reduce memory use by </a:t>
            </a:r>
            <a:r>
              <a:rPr lang="en-US" b="1" dirty="0"/>
              <a:t>4x </a:t>
            </a:r>
            <a:r>
              <a:rPr lang="en-US" dirty="0"/>
              <a:t>without sacrificing performance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E5FE918-DF92-7036-D6A7-55D567BCE902}"/>
              </a:ext>
            </a:extLst>
          </p:cNvPr>
          <p:cNvSpPr txBox="1"/>
          <p:nvPr/>
        </p:nvSpPr>
        <p:spPr>
          <a:xfrm>
            <a:off x="8700156" y="3307424"/>
            <a:ext cx="2860338" cy="1124324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600" dirty="0">
                <a:latin typeface="Aldhabi"/>
                <a:cs typeface="Aldhabi"/>
              </a:rPr>
              <a:t>Eternia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52562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9E612-E18F-F47F-9031-31ACED800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Summary</a:t>
            </a:r>
          </a:p>
        </p:txBody>
      </p:sp>
      <p:grpSp>
        <p:nvGrpSpPr>
          <p:cNvPr id="7" name="Google Shape;181;g1863ef439b8_3_14">
            <a:extLst>
              <a:ext uri="{FF2B5EF4-FFF2-40B4-BE49-F238E27FC236}">
                <a16:creationId xmlns:a16="http://schemas.microsoft.com/office/drawing/2014/main" id="{8E35D5BF-3D8D-389F-F615-4B2A6FBBAE43}"/>
              </a:ext>
            </a:extLst>
          </p:cNvPr>
          <p:cNvGrpSpPr/>
          <p:nvPr/>
        </p:nvGrpSpPr>
        <p:grpSpPr>
          <a:xfrm>
            <a:off x="1748564" y="1444950"/>
            <a:ext cx="886489" cy="886489"/>
            <a:chOff x="3335346" y="1813458"/>
            <a:chExt cx="1460400" cy="1460400"/>
          </a:xfrm>
        </p:grpSpPr>
        <p:sp>
          <p:nvSpPr>
            <p:cNvPr id="5" name="Google Shape;182;g1863ef439b8_3_14">
              <a:extLst>
                <a:ext uri="{FF2B5EF4-FFF2-40B4-BE49-F238E27FC236}">
                  <a16:creationId xmlns:a16="http://schemas.microsoft.com/office/drawing/2014/main" id="{285DF03B-FF87-0C58-C549-90C691ED8B02}"/>
                </a:ext>
              </a:extLst>
            </p:cNvPr>
            <p:cNvSpPr/>
            <p:nvPr/>
          </p:nvSpPr>
          <p:spPr>
            <a:xfrm>
              <a:off x="3335346" y="1813458"/>
              <a:ext cx="1460400" cy="1460400"/>
            </a:xfrm>
            <a:prstGeom prst="flowChartConnector">
              <a:avLst/>
            </a:prstGeom>
            <a:solidFill>
              <a:srgbClr val="EA9999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pic>
          <p:nvPicPr>
            <p:cNvPr id="6" name="Google Shape;184;g1863ef439b8_3_14">
              <a:extLst>
                <a:ext uri="{FF2B5EF4-FFF2-40B4-BE49-F238E27FC236}">
                  <a16:creationId xmlns:a16="http://schemas.microsoft.com/office/drawing/2014/main" id="{BBF179AD-2BD5-ACD3-3BA6-2009EBFF9246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3510125" y="1994059"/>
              <a:ext cx="1129067" cy="112906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D41FBDF1-F215-0452-C2CB-052001E44D21}"/>
              </a:ext>
            </a:extLst>
          </p:cNvPr>
          <p:cNvSpPr txBox="1"/>
          <p:nvPr/>
        </p:nvSpPr>
        <p:spPr>
          <a:xfrm>
            <a:off x="604466" y="2330403"/>
            <a:ext cx="3167062" cy="1200329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ea typeface="+mn-lt"/>
                <a:cs typeface="+mn-lt"/>
              </a:rPr>
              <a:t>How do we improve development methods to account for rapid evolution an AI apps and hardware?</a:t>
            </a:r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B0446B1-2567-84FB-0A81-BFC98F04635E}"/>
              </a:ext>
            </a:extLst>
          </p:cNvPr>
          <p:cNvSpPr txBox="1"/>
          <p:nvPr/>
        </p:nvSpPr>
        <p:spPr>
          <a:xfrm>
            <a:off x="3922854" y="2311112"/>
            <a:ext cx="3825388" cy="1200329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ea typeface="+mn-lt"/>
                <a:cs typeface="+mn-lt"/>
              </a:rPr>
              <a:t>How can we leverage the growing diversification of resources to ensure sustainability and speed of AI workloads?</a:t>
            </a:r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D093152-2E39-192C-5661-A4EF281BAE43}"/>
              </a:ext>
            </a:extLst>
          </p:cNvPr>
          <p:cNvGrpSpPr/>
          <p:nvPr/>
        </p:nvGrpSpPr>
        <p:grpSpPr>
          <a:xfrm>
            <a:off x="9283324" y="1490170"/>
            <a:ext cx="886489" cy="886489"/>
            <a:chOff x="9056653" y="1416581"/>
            <a:chExt cx="1460400" cy="1460400"/>
          </a:xfrm>
        </p:grpSpPr>
        <p:sp>
          <p:nvSpPr>
            <p:cNvPr id="15" name="Google Shape;182;g1863ef439b8_3_14">
              <a:extLst>
                <a:ext uri="{FF2B5EF4-FFF2-40B4-BE49-F238E27FC236}">
                  <a16:creationId xmlns:a16="http://schemas.microsoft.com/office/drawing/2014/main" id="{4B56E1A2-64E4-907B-3A49-D71674AC3E9E}"/>
                </a:ext>
              </a:extLst>
            </p:cNvPr>
            <p:cNvSpPr/>
            <p:nvPr/>
          </p:nvSpPr>
          <p:spPr>
            <a:xfrm>
              <a:off x="9056653" y="1416581"/>
              <a:ext cx="1460400" cy="1460400"/>
            </a:xfrm>
            <a:prstGeom prst="flowChartConnector">
              <a:avLst/>
            </a:prstGeom>
            <a:solidFill>
              <a:srgbClr val="EA9999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pic>
          <p:nvPicPr>
            <p:cNvPr id="17" name="Picture 16" descr="Contention Icons - Free SVG &amp; PNG Contention Images - Noun Project">
              <a:extLst>
                <a:ext uri="{FF2B5EF4-FFF2-40B4-BE49-F238E27FC236}">
                  <a16:creationId xmlns:a16="http://schemas.microsoft.com/office/drawing/2014/main" id="{6B8CEC6C-FAAD-B383-2565-7134FECE2C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01923" y="1548592"/>
              <a:ext cx="1174835" cy="1189303"/>
            </a:xfrm>
            <a:prstGeom prst="rect">
              <a:avLst/>
            </a:prstGeom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A0C93E00-E8B4-2E55-784C-216E4E997637}"/>
              </a:ext>
            </a:extLst>
          </p:cNvPr>
          <p:cNvSpPr txBox="1"/>
          <p:nvPr/>
        </p:nvSpPr>
        <p:spPr>
          <a:xfrm>
            <a:off x="8024376" y="2375613"/>
            <a:ext cx="3409482" cy="1200329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ea typeface="+mn-lt"/>
                <a:cs typeface="+mn-lt"/>
              </a:rPr>
              <a:t>How do we reduce resource contention caused by diverse data-intensive AI-driven apps running simultaneously?</a:t>
            </a:r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A770F80-2745-4965-83CE-A270B0E1C0EF}"/>
              </a:ext>
            </a:extLst>
          </p:cNvPr>
          <p:cNvSpPr txBox="1"/>
          <p:nvPr/>
        </p:nvSpPr>
        <p:spPr>
          <a:xfrm>
            <a:off x="358538" y="4706349"/>
            <a:ext cx="3602489" cy="1200329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ea typeface="+mn-lt"/>
                <a:cs typeface="+mn-lt"/>
              </a:rPr>
              <a:t>Switching to a modular I/O stack design allows for optimized I/O paths to be rapidly made and easily maintained</a:t>
            </a:r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61164A9-7415-8A2D-AA69-6D5308DCAA99}"/>
              </a:ext>
            </a:extLst>
          </p:cNvPr>
          <p:cNvGrpSpPr/>
          <p:nvPr/>
        </p:nvGrpSpPr>
        <p:grpSpPr>
          <a:xfrm>
            <a:off x="1704438" y="3754013"/>
            <a:ext cx="886489" cy="886489"/>
            <a:chOff x="1501881" y="4075497"/>
            <a:chExt cx="1460400" cy="1460400"/>
          </a:xfrm>
        </p:grpSpPr>
        <p:sp>
          <p:nvSpPr>
            <p:cNvPr id="23" name="Google Shape;182;g1863ef439b8_3_14">
              <a:extLst>
                <a:ext uri="{FF2B5EF4-FFF2-40B4-BE49-F238E27FC236}">
                  <a16:creationId xmlns:a16="http://schemas.microsoft.com/office/drawing/2014/main" id="{0B2779D3-789B-60B6-2048-BF81E41B77EE}"/>
                </a:ext>
              </a:extLst>
            </p:cNvPr>
            <p:cNvSpPr/>
            <p:nvPr/>
          </p:nvSpPr>
          <p:spPr>
            <a:xfrm>
              <a:off x="1501881" y="4075497"/>
              <a:ext cx="1460400" cy="1460400"/>
            </a:xfrm>
            <a:prstGeom prst="flowChartConnector">
              <a:avLst/>
            </a:prstGeom>
            <a:solidFill>
              <a:srgbClr val="92D05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B666C072-1314-03A0-0F37-7166608678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18541" y="4293104"/>
              <a:ext cx="1028700" cy="1028700"/>
            </a:xfrm>
            <a:prstGeom prst="rect">
              <a:avLst/>
            </a:prstGeom>
          </p:spPr>
        </p:pic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1A697862-1E3B-D976-AACC-9294A155A479}"/>
              </a:ext>
            </a:extLst>
          </p:cNvPr>
          <p:cNvSpPr txBox="1"/>
          <p:nvPr/>
        </p:nvSpPr>
        <p:spPr>
          <a:xfrm>
            <a:off x="4094459" y="4706349"/>
            <a:ext cx="3595972" cy="1200329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ea typeface="+mn-lt"/>
                <a:cs typeface="+mn-lt"/>
              </a:rPr>
              <a:t>Automatically matching I/O and computations to hardware allows improvements to both energy-efficiency and performance</a:t>
            </a:r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15908EC-1EBF-2D55-CAAD-A028904CF897}"/>
              </a:ext>
            </a:extLst>
          </p:cNvPr>
          <p:cNvSpPr txBox="1"/>
          <p:nvPr/>
        </p:nvSpPr>
        <p:spPr>
          <a:xfrm>
            <a:off x="7929498" y="4687057"/>
            <a:ext cx="3746547" cy="1200329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ea typeface="+mn-lt"/>
                <a:cs typeface="+mn-lt"/>
              </a:rPr>
              <a:t>Scheduling policies that factor dynamic and diverse AI app behavior and hardware improve performance and resource use</a:t>
            </a:r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8A802E8-D25A-7B8B-9864-102C42158439}"/>
              </a:ext>
            </a:extLst>
          </p:cNvPr>
          <p:cNvGrpSpPr/>
          <p:nvPr/>
        </p:nvGrpSpPr>
        <p:grpSpPr>
          <a:xfrm>
            <a:off x="9357794" y="3738908"/>
            <a:ext cx="886489" cy="886489"/>
            <a:chOff x="9044313" y="4171316"/>
            <a:chExt cx="1460400" cy="1460400"/>
          </a:xfrm>
        </p:grpSpPr>
        <p:sp>
          <p:nvSpPr>
            <p:cNvPr id="33" name="Google Shape;182;g1863ef439b8_3_14">
              <a:extLst>
                <a:ext uri="{FF2B5EF4-FFF2-40B4-BE49-F238E27FC236}">
                  <a16:creationId xmlns:a16="http://schemas.microsoft.com/office/drawing/2014/main" id="{E28C88BA-627B-297A-326B-78E62ED0739A}"/>
                </a:ext>
              </a:extLst>
            </p:cNvPr>
            <p:cNvSpPr/>
            <p:nvPr/>
          </p:nvSpPr>
          <p:spPr>
            <a:xfrm>
              <a:off x="9044313" y="4171316"/>
              <a:ext cx="1460400" cy="1460400"/>
            </a:xfrm>
            <a:prstGeom prst="flowChartConnector">
              <a:avLst/>
            </a:prstGeom>
            <a:solidFill>
              <a:srgbClr val="92D05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pic>
          <p:nvPicPr>
            <p:cNvPr id="35" name="Picture 34" descr="Peace symbols - Wikipedia">
              <a:extLst>
                <a:ext uri="{FF2B5EF4-FFF2-40B4-BE49-F238E27FC236}">
                  <a16:creationId xmlns:a16="http://schemas.microsoft.com/office/drawing/2014/main" id="{91D8E2E6-C3BF-5941-EC16-1E5726BA50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142907" y="4284548"/>
              <a:ext cx="1255703" cy="1237451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4B7069A-A34B-7802-32D6-738A5486C72C}"/>
              </a:ext>
            </a:extLst>
          </p:cNvPr>
          <p:cNvGrpSpPr/>
          <p:nvPr/>
        </p:nvGrpSpPr>
        <p:grpSpPr>
          <a:xfrm>
            <a:off x="5453013" y="3757536"/>
            <a:ext cx="886489" cy="886489"/>
            <a:chOff x="5120241" y="4098311"/>
            <a:chExt cx="1460400" cy="1460400"/>
          </a:xfrm>
        </p:grpSpPr>
        <p:sp>
          <p:nvSpPr>
            <p:cNvPr id="29" name="Google Shape;182;g1863ef439b8_3_14">
              <a:extLst>
                <a:ext uri="{FF2B5EF4-FFF2-40B4-BE49-F238E27FC236}">
                  <a16:creationId xmlns:a16="http://schemas.microsoft.com/office/drawing/2014/main" id="{5618F1CC-30A6-F4B8-0FDE-EDB937F19250}"/>
                </a:ext>
              </a:extLst>
            </p:cNvPr>
            <p:cNvSpPr/>
            <p:nvPr/>
          </p:nvSpPr>
          <p:spPr>
            <a:xfrm>
              <a:off x="5120241" y="4098311"/>
              <a:ext cx="1460400" cy="1460400"/>
            </a:xfrm>
            <a:prstGeom prst="flowChartConnector">
              <a:avLst/>
            </a:prstGeom>
            <a:solidFill>
              <a:srgbClr val="92D05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pic>
          <p:nvPicPr>
            <p:cNvPr id="37" name="Picture 36" descr="Hide - Free multimedia icons">
              <a:extLst>
                <a:ext uri="{FF2B5EF4-FFF2-40B4-BE49-F238E27FC236}">
                  <a16:creationId xmlns:a16="http://schemas.microsoft.com/office/drawing/2014/main" id="{F97E3E70-220B-5C02-BDD7-1282122CAB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237087" y="4220668"/>
              <a:ext cx="1219200" cy="1219200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5B3F54A0-0963-AE2F-2BB6-283E68174AC5}"/>
              </a:ext>
            </a:extLst>
          </p:cNvPr>
          <p:cNvGrpSpPr/>
          <p:nvPr/>
        </p:nvGrpSpPr>
        <p:grpSpPr>
          <a:xfrm>
            <a:off x="5394482" y="1423064"/>
            <a:ext cx="886489" cy="886489"/>
            <a:chOff x="5153343" y="1354298"/>
            <a:chExt cx="1460400" cy="1460400"/>
          </a:xfrm>
        </p:grpSpPr>
        <p:sp>
          <p:nvSpPr>
            <p:cNvPr id="11" name="Google Shape;182;g1863ef439b8_3_14">
              <a:extLst>
                <a:ext uri="{FF2B5EF4-FFF2-40B4-BE49-F238E27FC236}">
                  <a16:creationId xmlns:a16="http://schemas.microsoft.com/office/drawing/2014/main" id="{A129B836-B542-B728-7F4C-7B3BC63B214F}"/>
                </a:ext>
              </a:extLst>
            </p:cNvPr>
            <p:cNvSpPr/>
            <p:nvPr/>
          </p:nvSpPr>
          <p:spPr>
            <a:xfrm>
              <a:off x="5153343" y="1354298"/>
              <a:ext cx="1460400" cy="1460400"/>
            </a:xfrm>
            <a:prstGeom prst="flowChartConnector">
              <a:avLst/>
            </a:prstGeom>
            <a:solidFill>
              <a:srgbClr val="EA9999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pic>
          <p:nvPicPr>
            <p:cNvPr id="39" name="Picture 38" descr="visible icon">
              <a:extLst>
                <a:ext uri="{FF2B5EF4-FFF2-40B4-BE49-F238E27FC236}">
                  <a16:creationId xmlns:a16="http://schemas.microsoft.com/office/drawing/2014/main" id="{82FC72E4-D405-3AE2-83B5-FBACECCA645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195534" y="1707003"/>
              <a:ext cx="1378572" cy="755016"/>
            </a:xfrm>
            <a:prstGeom prst="rect">
              <a:avLst/>
            </a:prstGeom>
          </p:spPr>
        </p:pic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1F96FD-0B1B-0ED5-1301-DC32ECA57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6725" y="6356350"/>
            <a:ext cx="2743200" cy="365125"/>
          </a:xfrm>
        </p:spPr>
        <p:txBody>
          <a:bodyPr/>
          <a:lstStyle/>
          <a:p>
            <a:fld id="{330EA680-D336-4FF7-8B7A-9848BB0A1C32}" type="slidenum">
              <a:rPr lang="en-US" smtClean="0"/>
              <a:t>92</a:t>
            </a:fld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722BCFF-2951-98AF-8C42-A668C62E2072}"/>
              </a:ext>
            </a:extLst>
          </p:cNvPr>
          <p:cNvSpPr txBox="1"/>
          <p:nvPr/>
        </p:nvSpPr>
        <p:spPr>
          <a:xfrm>
            <a:off x="501412" y="6172139"/>
            <a:ext cx="11344195" cy="646331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/>
              <a:t>Through Recombinant's modular, automated, and hardware-aware design, we can achieve up to </a:t>
            </a:r>
            <a:r>
              <a:rPr lang="en-US" b="1" dirty="0"/>
              <a:t>4x reduced memory consumption</a:t>
            </a:r>
            <a:r>
              <a:rPr lang="en-US" dirty="0"/>
              <a:t> while maintaining high performance</a:t>
            </a:r>
          </a:p>
        </p:txBody>
      </p:sp>
    </p:spTree>
    <p:extLst>
      <p:ext uri="{BB962C8B-B14F-4D97-AF65-F5344CB8AC3E}">
        <p14:creationId xmlns:p14="http://schemas.microsoft.com/office/powerpoint/2010/main" val="263290906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D738B38-24DB-6252-593F-6031F0C23426}"/>
              </a:ext>
            </a:extLst>
          </p:cNvPr>
          <p:cNvSpPr/>
          <p:nvPr/>
        </p:nvSpPr>
        <p:spPr>
          <a:xfrm>
            <a:off x="-186612" y="-62205"/>
            <a:ext cx="12648163" cy="717420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AA913A-B290-E68E-64CE-FE6ABE9DFC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97263"/>
            <a:ext cx="9144000" cy="2500934"/>
          </a:xfrm>
          <a:noFill/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  <a:ea typeface="+mj-lt"/>
                <a:cs typeface="+mj-lt"/>
              </a:rPr>
              <a:t>Other Accomplishments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F7711D-DCE8-E77B-C2CC-117D43E39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0192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32250-F516-6EA7-5F35-C25E81033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450" y="185208"/>
            <a:ext cx="10515600" cy="1325563"/>
          </a:xfrm>
        </p:spPr>
        <p:txBody>
          <a:bodyPr/>
          <a:lstStyle/>
          <a:p>
            <a:r>
              <a:rPr lang="en-US" dirty="0"/>
              <a:t>Publications (1/2)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E748F4-243D-6647-DC43-EC74E3A10E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450" y="1349375"/>
            <a:ext cx="10539866" cy="242523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Two primary publications</a:t>
            </a:r>
          </a:p>
          <a:p>
            <a:pPr lvl="1"/>
            <a:r>
              <a:rPr lang="en-US" sz="1400" dirty="0">
                <a:latin typeface="Consolas"/>
              </a:rPr>
              <a:t>L. Logan, J. Cernuda, J. Lofstead, X.-H. Sun, and A. </a:t>
            </a:r>
            <a:r>
              <a:rPr lang="en-US" sz="1400" err="1">
                <a:latin typeface="Consolas"/>
              </a:rPr>
              <a:t>Kougkas</a:t>
            </a:r>
            <a:r>
              <a:rPr lang="en-US" sz="1400" dirty="0">
                <a:latin typeface="Consolas"/>
              </a:rPr>
              <a:t>. "</a:t>
            </a:r>
            <a:r>
              <a:rPr lang="en-US" sz="1400" b="1" err="1">
                <a:latin typeface="Consolas"/>
              </a:rPr>
              <a:t>LabStor</a:t>
            </a:r>
            <a:r>
              <a:rPr lang="en-US" sz="1400" b="1" dirty="0">
                <a:latin typeface="Consolas"/>
              </a:rPr>
              <a:t>: A Modular and Extensible Platform for Developing High-Performance, Customized I/O Stacks in </a:t>
            </a:r>
            <a:r>
              <a:rPr lang="en-US" sz="1400" b="1" err="1">
                <a:latin typeface="Consolas"/>
              </a:rPr>
              <a:t>Userspace</a:t>
            </a:r>
            <a:r>
              <a:rPr lang="en-US" sz="1400" dirty="0">
                <a:latin typeface="Consolas"/>
              </a:rPr>
              <a:t>." In Proceedings of the International Conference for High Performance Computing, Networking, Storage and Analysis (SC'22), Nov. 2022.
Pages 309-323.</a:t>
            </a:r>
            <a:endParaRPr lang="en-US" sz="1400" dirty="0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400" dirty="0">
                <a:ea typeface="+mn-lt"/>
                <a:cs typeface="+mn-lt"/>
              </a:rPr>
              <a:t>Luke Logan, Anthony </a:t>
            </a:r>
            <a:r>
              <a:rPr lang="en-US" sz="1400" err="1">
                <a:ea typeface="+mn-lt"/>
                <a:cs typeface="+mn-lt"/>
              </a:rPr>
              <a:t>Kougkas</a:t>
            </a:r>
            <a:r>
              <a:rPr lang="en-US" sz="1400" dirty="0">
                <a:ea typeface="+mn-lt"/>
                <a:cs typeface="+mn-lt"/>
              </a:rPr>
              <a:t>, and Xian-He Sun. 2024. </a:t>
            </a:r>
            <a:r>
              <a:rPr lang="en-US" sz="1400" b="1" err="1">
                <a:ea typeface="+mn-lt"/>
                <a:cs typeface="+mn-lt"/>
              </a:rPr>
              <a:t>MegaMmap</a:t>
            </a:r>
            <a:r>
              <a:rPr lang="en-US" sz="1400" b="1" dirty="0">
                <a:ea typeface="+mn-lt"/>
                <a:cs typeface="+mn-lt"/>
              </a:rPr>
              <a:t>: Blurring the Boundary Between Memory and Storage for Data-Intensive Workloads.</a:t>
            </a:r>
            <a:r>
              <a:rPr lang="en-US" sz="1400" dirty="0">
                <a:ea typeface="+mn-lt"/>
                <a:cs typeface="+mn-lt"/>
              </a:rPr>
              <a:t> In Proceedings of the International Conference for High Performance Computing, Networking, Storage, and Analysis (SC '24). IEEE Press, Article 108, 1–18. </a:t>
            </a:r>
            <a:r>
              <a:rPr lang="en-US" sz="1400" dirty="0">
                <a:ea typeface="+mn-lt"/>
                <a:cs typeface="+mn-lt"/>
                <a:hlinkClick r:id="rId2"/>
              </a:rPr>
              <a:t>https://doi.org/10.1109/SC41406.2024.00114</a:t>
            </a:r>
            <a:endParaRPr lang="en-US" sz="1100" dirty="0">
              <a:latin typeface="Consola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E8B2EE-ACB0-DF4D-7D90-EE7C889A4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93652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F03516-0DD6-0F0D-B15F-3AF509E41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A823E-229A-25B6-E9AA-E05012573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450" y="185208"/>
            <a:ext cx="10515600" cy="1325563"/>
          </a:xfrm>
        </p:spPr>
        <p:txBody>
          <a:bodyPr/>
          <a:lstStyle/>
          <a:p>
            <a:r>
              <a:rPr lang="en-US" dirty="0"/>
              <a:t>Publications (2/2)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DBFD92-1FE4-E7D4-771F-494F560260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742" y="1190625"/>
            <a:ext cx="10531475" cy="5531379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/>
              <a:t>Seven Co-Author Publications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400" dirty="0">
                <a:latin typeface="Consolas"/>
              </a:rPr>
              <a:t>H. Devarajan, A. </a:t>
            </a:r>
            <a:r>
              <a:rPr lang="en-US" sz="1400" err="1">
                <a:latin typeface="Consolas"/>
              </a:rPr>
              <a:t>Kougkas</a:t>
            </a:r>
            <a:r>
              <a:rPr lang="en-US" sz="1400" dirty="0">
                <a:latin typeface="Consolas"/>
              </a:rPr>
              <a:t>, L. Logan and X. Sun, "</a:t>
            </a:r>
            <a:r>
              <a:rPr lang="en-US" sz="1400" err="1">
                <a:latin typeface="Consolas"/>
              </a:rPr>
              <a:t>HCompress</a:t>
            </a:r>
            <a:r>
              <a:rPr lang="en-US" sz="1400" dirty="0">
                <a:latin typeface="Consolas"/>
              </a:rPr>
              <a:t>: Hierarchical Data Compression for Multi-Tiered Storage Environments," 2020 IEEE International Parallel and Distributed Processing Symposium (IPDPS), New Orleans, LA, USA, 2020, pp. 557-566, </a:t>
            </a:r>
            <a:r>
              <a:rPr lang="en-US" sz="1400" err="1">
                <a:latin typeface="Consolas"/>
              </a:rPr>
              <a:t>doi</a:t>
            </a:r>
            <a:r>
              <a:rPr lang="en-US" sz="1400" dirty="0">
                <a:latin typeface="Consolas"/>
              </a:rPr>
              <a:t>: 10.1109/IPDPS47924.2020.00064.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400" dirty="0">
                <a:latin typeface="Consolas"/>
              </a:rPr>
              <a:t>Cernuda, J., Logan, L., </a:t>
            </a:r>
            <a:r>
              <a:rPr lang="en-US" sz="1400" dirty="0" err="1">
                <a:latin typeface="Consolas"/>
              </a:rPr>
              <a:t>Gainaru</a:t>
            </a:r>
            <a:r>
              <a:rPr lang="en-US" sz="1400" dirty="0">
                <a:latin typeface="Consolas"/>
              </a:rPr>
              <a:t>, A., Klasky, S., Lofstead, J., </a:t>
            </a:r>
            <a:r>
              <a:rPr lang="en-US" sz="1400" dirty="0" err="1">
                <a:latin typeface="Consolas"/>
              </a:rPr>
              <a:t>Kougkas</a:t>
            </a:r>
            <a:r>
              <a:rPr lang="en-US" sz="1400" dirty="0">
                <a:latin typeface="Consolas"/>
              </a:rPr>
              <a:t>, A., &amp; Sun, X.-H. (May 6-9 2024). Hades: A Context-Aware Active Storage Framework for Accelerating Large-Scale Data Analysis. The 24th IEEE/ACM International Symposium on Cluster, Cloud and Internet Computing, 577–586. </a:t>
            </a:r>
            <a:r>
              <a:rPr lang="en-US" sz="1400" dirty="0" err="1">
                <a:latin typeface="Consolas"/>
              </a:rPr>
              <a:t>doi:DOI</a:t>
            </a:r>
            <a:r>
              <a:rPr lang="en-US" sz="1400" dirty="0">
                <a:latin typeface="Consolas"/>
              </a:rPr>
              <a:t> 10.1109/CCGrid59990.2024.00070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400" dirty="0">
                <a:ea typeface="+mn-lt"/>
                <a:cs typeface="+mn-lt"/>
              </a:rPr>
              <a:t>K. Bateman et al., "</a:t>
            </a:r>
            <a:r>
              <a:rPr lang="en-US" sz="1400" err="1">
                <a:ea typeface="+mn-lt"/>
                <a:cs typeface="+mn-lt"/>
              </a:rPr>
              <a:t>LuxIO</a:t>
            </a:r>
            <a:r>
              <a:rPr lang="en-US" sz="1400" dirty="0">
                <a:ea typeface="+mn-lt"/>
                <a:cs typeface="+mn-lt"/>
              </a:rPr>
              <a:t>: Intelligent Resource Provisioning and Auto-Configuration for Storage Services," 2022 IEEE 29th International Conference on High Performance Computing, Data, and Analytics (</a:t>
            </a:r>
            <a:r>
              <a:rPr lang="en-US" sz="1400" err="1">
                <a:ea typeface="+mn-lt"/>
                <a:cs typeface="+mn-lt"/>
              </a:rPr>
              <a:t>HiPC</a:t>
            </a:r>
            <a:r>
              <a:rPr lang="en-US" sz="1400" dirty="0">
                <a:ea typeface="+mn-lt"/>
                <a:cs typeface="+mn-lt"/>
              </a:rPr>
              <a:t>), Bengaluru, India, 2022, pp. 246-255, </a:t>
            </a:r>
            <a:r>
              <a:rPr lang="en-US" sz="1400" err="1">
                <a:ea typeface="+mn-lt"/>
                <a:cs typeface="+mn-lt"/>
              </a:rPr>
              <a:t>doi</a:t>
            </a:r>
            <a:r>
              <a:rPr lang="en-US" sz="1400" dirty="0">
                <a:ea typeface="+mn-lt"/>
                <a:cs typeface="+mn-lt"/>
              </a:rPr>
              <a:t>: 10.1109/HiPC56025.2022.00041.  K. Bateman ., "</a:t>
            </a:r>
            <a:r>
              <a:rPr lang="en-US" sz="1400" err="1">
                <a:ea typeface="+mn-lt"/>
                <a:cs typeface="+mn-lt"/>
              </a:rPr>
              <a:t>LuxIO</a:t>
            </a:r>
            <a:r>
              <a:rPr lang="en-US" sz="1400" dirty="0">
                <a:ea typeface="+mn-lt"/>
                <a:cs typeface="+mn-lt"/>
              </a:rPr>
              <a:t>: Intelligent Resource Provisioning and Auto-Configuration for Storage Services," , Bengaluru, India, 2022, pp. 246-255, </a:t>
            </a:r>
            <a:r>
              <a:rPr lang="en-US" sz="1400" err="1">
                <a:ea typeface="+mn-lt"/>
                <a:cs typeface="+mn-lt"/>
              </a:rPr>
              <a:t>doi</a:t>
            </a:r>
            <a:r>
              <a:rPr lang="en-US" sz="1400" dirty="0">
                <a:ea typeface="+mn-lt"/>
                <a:cs typeface="+mn-lt"/>
              </a:rPr>
              <a:t>: 10.1109/HiPC56025.2022.00041.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400" dirty="0">
                <a:ea typeface="+mn-lt"/>
                <a:cs typeface="+mn-lt"/>
              </a:rPr>
              <a:t>J. Cernuda, H. Devarajan, L. Logan, K. Bateman, N. Rajesh, J. Ye, A. </a:t>
            </a:r>
            <a:r>
              <a:rPr lang="en-US" sz="1400" err="1">
                <a:ea typeface="+mn-lt"/>
                <a:cs typeface="+mn-lt"/>
              </a:rPr>
              <a:t>Kougkas</a:t>
            </a:r>
            <a:r>
              <a:rPr lang="en-US" sz="1400" dirty="0">
                <a:ea typeface="+mn-lt"/>
                <a:cs typeface="+mn-lt"/>
              </a:rPr>
              <a:t>, X.-H. Sun, “</a:t>
            </a:r>
            <a:r>
              <a:rPr lang="en-US" sz="1400" err="1">
                <a:ea typeface="+mn-lt"/>
                <a:cs typeface="+mn-lt"/>
              </a:rPr>
              <a:t>HFlow</a:t>
            </a:r>
            <a:r>
              <a:rPr lang="en-US" sz="1400" dirty="0">
                <a:ea typeface="+mn-lt"/>
                <a:cs typeface="+mn-lt"/>
              </a:rPr>
              <a:t>: A Dynamic and Elastic Multi-Layered Data Forwarder”, The 2021 IEEE International Conference on Cluster Computing (CLUSTER'2021), September 7-10, 2021, Virtual Meeting, pp. 114-124, DOI: 10.1109/Cluster48925.2021.00064.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400" dirty="0">
                <a:latin typeface="Consolas"/>
              </a:rPr>
              <a:t>Neeraj Rajesh, Hariharan Devarajan, Jaime Cernuda Garcia, Keith Bateman, Luke Logan, Jie Ye, Anthony </a:t>
            </a:r>
            <a:r>
              <a:rPr lang="en-US" sz="1400" err="1">
                <a:latin typeface="Consolas"/>
              </a:rPr>
              <a:t>Kougkas</a:t>
            </a:r>
            <a:r>
              <a:rPr lang="en-US" sz="1400" dirty="0">
                <a:latin typeface="Consolas"/>
              </a:rPr>
              <a:t>, and Xian-He Sun. 2020. Apollo: An ML-assisted Real-Time Storage Resource Observer. In Proceedings of the 30th International Symposium on High-Performance Parallel and Distributed Computing (HPDC '21). Association for Computing Machinery, New York, NY, USA, 147–159. </a:t>
            </a:r>
            <a:r>
              <a:rPr lang="en-US" sz="1400" err="1">
                <a:latin typeface="Consolas"/>
              </a:rPr>
              <a:t>DOI:https</a:t>
            </a:r>
            <a:r>
              <a:rPr lang="en-US" sz="1400" dirty="0">
                <a:latin typeface="Consolas"/>
              </a:rPr>
              <a:t>://doi.org/10.1145/3431379.3460640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400" dirty="0">
                <a:latin typeface="Consolas"/>
              </a:rPr>
              <a:t>H. Devarajan, A. </a:t>
            </a:r>
            <a:r>
              <a:rPr lang="en-US" sz="1400" err="1">
                <a:latin typeface="Consolas"/>
              </a:rPr>
              <a:t>Kougkas</a:t>
            </a:r>
            <a:r>
              <a:rPr lang="en-US" sz="1400" dirty="0">
                <a:latin typeface="Consolas"/>
              </a:rPr>
              <a:t>, L. Logan and X. Sun, "</a:t>
            </a:r>
            <a:r>
              <a:rPr lang="en-US" sz="1400" err="1">
                <a:latin typeface="Consolas"/>
              </a:rPr>
              <a:t>HCompress</a:t>
            </a:r>
            <a:r>
              <a:rPr lang="en-US" sz="1400" dirty="0">
                <a:latin typeface="Consolas"/>
              </a:rPr>
              <a:t>: Hierarchical Data Compression for Multi-Tiered Storage Environments," 2020 IEEE International Parallel and Distributed Processing Symposium (IPDPS), New Orleans, LA, USA, 2020, pp. 557-566, </a:t>
            </a:r>
            <a:r>
              <a:rPr lang="en-US" sz="1400" err="1">
                <a:latin typeface="Consolas"/>
              </a:rPr>
              <a:t>doi</a:t>
            </a:r>
            <a:r>
              <a:rPr lang="en-US" sz="1400" dirty="0">
                <a:latin typeface="Consolas"/>
              </a:rPr>
              <a:t>: 10.1109/IPDPS47924.2020.00064.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400" dirty="0">
                <a:latin typeface="Consolas"/>
              </a:rPr>
              <a:t>Keith Alex Bateman, Neeraj Rajesh, Jaime Cernuda, Luke Logan, Bogdan Nicolae, Franck Cappello, Xian-He Sun, and Anthony </a:t>
            </a:r>
            <a:r>
              <a:rPr lang="en-US" sz="1400" dirty="0" err="1">
                <a:latin typeface="Consolas"/>
              </a:rPr>
              <a:t>Kougkas</a:t>
            </a:r>
            <a:r>
              <a:rPr lang="en-US" sz="1400" dirty="0">
                <a:latin typeface="Consolas"/>
              </a:rPr>
              <a:t>. 2025. DTIO: Data Stack for AI-driven Workflows. In Proceedings of the 37th International Conference on Scalable Scientific Data Management (SSDBM '25). Association for Computing Machinery, New York, NY, USA, Article 4, 1–12. https://doi.org/10.1145/3733723.3733736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C33A71-55F2-7FC8-D508-EAF8AAD3F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61433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9E612-E18F-F47F-9031-31ACED800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Educational Activities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C79E5E-C9DA-E91D-5158-F05A307600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Recombinant has been used by dozens of students in coursework and in relation to their thesis projects</a:t>
            </a:r>
          </a:p>
          <a:p>
            <a:r>
              <a:rPr lang="en-US" dirty="0"/>
              <a:t>Currently, we have students building I/O libraries for GPUs based on Recombinant</a:t>
            </a:r>
          </a:p>
          <a:p>
            <a:r>
              <a:rPr lang="en-US" dirty="0"/>
              <a:t>Another group of students is investigating how to integrate Recombinant with more GPU-centric scientific workflows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FC9FC7-26F7-1EF3-8C6F-6A8D58D36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24059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9E612-E18F-F47F-9031-31ACED800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NSF Projects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C79E5E-C9DA-E91D-5158-F05A307600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Recombinant used in two funded NSF projects</a:t>
            </a:r>
            <a:endParaRPr lang="en-US" err="1">
              <a:ea typeface="+mn-lt"/>
              <a:cs typeface="+mn-lt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>
                <a:ea typeface="+mn-lt"/>
                <a:cs typeface="+mn-lt"/>
              </a:rPr>
              <a:t>Hermes &amp; </a:t>
            </a:r>
            <a:r>
              <a:rPr lang="en-US" dirty="0" err="1">
                <a:ea typeface="+mn-lt"/>
                <a:cs typeface="+mn-lt"/>
              </a:rPr>
              <a:t>IoWarp</a:t>
            </a:r>
            <a:endParaRPr lang="en-US">
              <a:ea typeface="+mn-lt"/>
              <a:cs typeface="+mn-lt"/>
            </a:endParaRPr>
          </a:p>
          <a:p>
            <a:r>
              <a:rPr lang="en-US" dirty="0">
                <a:ea typeface="+mn-lt"/>
                <a:cs typeface="+mn-lt"/>
              </a:rPr>
              <a:t>Hermes is a distributed, tiered I/O buffering for scientific applications that was recently reimplemented using Recombinant</a:t>
            </a:r>
          </a:p>
          <a:p>
            <a:r>
              <a:rPr lang="en-US" dirty="0" err="1"/>
              <a:t>IoWarp</a:t>
            </a:r>
            <a:r>
              <a:rPr lang="en-US" dirty="0"/>
              <a:t> is a distributed I/O platform that provides a natural-language interface for scientific data exploration, using Hermes as a backend</a:t>
            </a:r>
          </a:p>
          <a:p>
            <a:r>
              <a:rPr lang="en-US" dirty="0"/>
              <a:t>Currently working on using Recombinant to build data operators that enhance data quality for LLMs to understand data stored in filesystems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FC9FC7-26F7-1EF3-8C6F-6A8D58D36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88574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9E612-E18F-F47F-9031-31ACED800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DOE Projects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C79E5E-C9DA-E91D-5158-F05A307600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/>
              <a:t>Recombinant is used in active DOE projects: COEUS + DTIO</a:t>
            </a:r>
          </a:p>
          <a:p>
            <a:r>
              <a:rPr lang="en-US" dirty="0"/>
              <a:t>COEUS improves the performance of scientific workflows by allowing analysis to occur while data is produced</a:t>
            </a:r>
          </a:p>
          <a:p>
            <a:r>
              <a:rPr lang="en-US" dirty="0"/>
              <a:t>DTIO aims to unify diverse storage stacks and provide features such as resilience, fault tolerance, and task replay</a:t>
            </a:r>
          </a:p>
          <a:p>
            <a:r>
              <a:rPr lang="en-US" dirty="0"/>
              <a:t>One publication that uses Recombinant to provide data operators that transparently calculate data statistics for a specific program</a:t>
            </a:r>
          </a:p>
          <a:p>
            <a:r>
              <a:rPr lang="en-US" dirty="0"/>
              <a:t>PhD students and engineers are currently working on adding mathematical operators (e.g., integral) to Recombinant for more complex programs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FC9FC7-26F7-1EF3-8C6F-6A8D58D36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52980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D738B38-24DB-6252-593F-6031F0C23426}"/>
              </a:ext>
            </a:extLst>
          </p:cNvPr>
          <p:cNvSpPr/>
          <p:nvPr/>
        </p:nvSpPr>
        <p:spPr>
          <a:xfrm>
            <a:off x="-186612" y="-62205"/>
            <a:ext cx="12648163" cy="717420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AA913A-B290-E68E-64CE-FE6ABE9DFC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97263"/>
            <a:ext cx="9144000" cy="2500934"/>
          </a:xfrm>
          <a:noFill/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  <a:ea typeface="+mj-lt"/>
                <a:cs typeface="+mj-lt"/>
              </a:rPr>
              <a:t>Future Vision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F7711D-DCE8-E77B-C2CC-117D43E39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5312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9E612-E18F-F47F-9031-31ACED800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C79E5E-C9DA-E91D-5158-F05A307600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AI Agents are increasingly becoming the main consumers of data</a:t>
            </a:r>
          </a:p>
          <a:p>
            <a:r>
              <a:rPr lang="en-US" dirty="0"/>
              <a:t>However, I/O systems have traditionally been designed to support human interaction</a:t>
            </a:r>
          </a:p>
          <a:p>
            <a:r>
              <a:rPr lang="en-US" dirty="0"/>
              <a:t>In our recent grant </a:t>
            </a:r>
            <a:r>
              <a:rPr lang="en-US" dirty="0" err="1"/>
              <a:t>IOWarp</a:t>
            </a:r>
            <a:r>
              <a:rPr lang="en-US" dirty="0"/>
              <a:t>, we are working on leveraging Recombinant to improve the descriptions of data for AI Agents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Transparent data tagging that includes information about the shape and meaning of data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With this, AI Agents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FC9FC7-26F7-1EF3-8C6F-6A8D58D36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76082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wooden blocks with letters on a shelf&#10;&#10;Description automatically generated">
            <a:extLst>
              <a:ext uri="{FF2B5EF4-FFF2-40B4-BE49-F238E27FC236}">
                <a16:creationId xmlns:a16="http://schemas.microsoft.com/office/drawing/2014/main" id="{E5CE8D5F-B03A-166E-B600-887CCC29F2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706" y="1587"/>
            <a:ext cx="12202937" cy="6861175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54C0AF-E831-36E9-9E6D-0B6F839FD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20941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67579-74EA-B69B-0E88-22A24BB99F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Extra Slides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9C7F51-AC32-A606-2434-449EA5D5C7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B6FB11-315A-6E50-BE50-06E289A9C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102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87534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144" y="1213622"/>
            <a:ext cx="11644454" cy="3843156"/>
          </a:xfrm>
        </p:spPr>
        <p:txBody>
          <a:bodyPr>
            <a:normAutofit fontScale="90000"/>
          </a:bodyPr>
          <a:lstStyle/>
          <a:p>
            <a:r>
              <a:rPr lang="en-US">
                <a:ea typeface="+mj-lt"/>
                <a:cs typeface="+mj-lt"/>
              </a:rPr>
              <a:t>RECOMBINANT: </a:t>
            </a:r>
            <a:br>
              <a:rPr lang="en-US">
                <a:ea typeface="+mj-lt"/>
                <a:cs typeface="+mj-lt"/>
              </a:rPr>
            </a:br>
            <a:r>
              <a:rPr lang="en-US">
                <a:ea typeface="+mj-lt"/>
                <a:cs typeface="+mj-lt"/>
              </a:rPr>
              <a:t>An Active, Composable, and Heterogeneous I/O</a:t>
            </a:r>
            <a:endParaRPr lang="en-US"/>
          </a:p>
          <a:p>
            <a:r>
              <a:rPr lang="en-US">
                <a:ea typeface="+mj-lt"/>
                <a:cs typeface="+mj-lt"/>
              </a:rPr>
              <a:t>Platform for Diverse</a:t>
            </a:r>
            <a:br>
              <a:rPr lang="en-US">
                <a:ea typeface="+mj-lt"/>
                <a:cs typeface="+mj-lt"/>
              </a:rPr>
            </a:br>
            <a:r>
              <a:rPr lang="en-US">
                <a:ea typeface="+mj-lt"/>
                <a:cs typeface="+mj-lt"/>
              </a:rPr>
              <a:t>AI Applications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8371" y="5641642"/>
            <a:ext cx="9144000" cy="88007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Luke Logan</a:t>
            </a:r>
          </a:p>
          <a:p>
            <a:r>
              <a:rPr lang="en-US"/>
              <a:t>llogan@hawk.iit.edu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3EC1B0-C9ED-726D-9994-C728FB0EA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103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04729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2D8B7-E0A4-3427-BBD5-72E6D9234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440" y="365125"/>
            <a:ext cx="10643360" cy="1334688"/>
          </a:xfrm>
        </p:spPr>
        <p:txBody>
          <a:bodyPr/>
          <a:lstStyle/>
          <a:p>
            <a:r>
              <a:rPr lang="en-US"/>
              <a:t>AI Drives Exploration Across Domains (1/4)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51AA727-3BE7-E3CF-4C3B-522EA08A874C}"/>
              </a:ext>
            </a:extLst>
          </p:cNvPr>
          <p:cNvSpPr txBox="1">
            <a:spLocks/>
          </p:cNvSpPr>
          <p:nvPr/>
        </p:nvSpPr>
        <p:spPr>
          <a:xfrm>
            <a:off x="441802" y="2554944"/>
            <a:ext cx="4611239" cy="16409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/>
              <a:t>Machine Learning (ML) allows machines to learn without being explicitly programmed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288962B6-836A-F326-0EA8-AE5C2512BC43}"/>
              </a:ext>
            </a:extLst>
          </p:cNvPr>
          <p:cNvSpPr txBox="1">
            <a:spLocks/>
          </p:cNvSpPr>
          <p:nvPr/>
        </p:nvSpPr>
        <p:spPr>
          <a:xfrm>
            <a:off x="5489713" y="2271063"/>
            <a:ext cx="6150179" cy="261216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Classification algos are applied to fraud detection in finance</a:t>
            </a:r>
          </a:p>
          <a:p>
            <a:r>
              <a:rPr lang="en-US"/>
              <a:t>Clustering algos for detecting black holes in cosmology simulations</a:t>
            </a:r>
          </a:p>
          <a:p>
            <a:r>
              <a:rPr lang="en-US"/>
              <a:t>Deep learning (next slide)</a:t>
            </a:r>
          </a:p>
          <a:p>
            <a:endParaRPr lang="en-US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5192B285-CF6A-8A11-6B01-4A21D064C0DF}"/>
              </a:ext>
            </a:extLst>
          </p:cNvPr>
          <p:cNvSpPr txBox="1">
            <a:spLocks/>
          </p:cNvSpPr>
          <p:nvPr/>
        </p:nvSpPr>
        <p:spPr>
          <a:xfrm>
            <a:off x="5487655" y="1705205"/>
            <a:ext cx="4141264" cy="477458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/>
              <a:t>Several examples exist:</a:t>
            </a:r>
          </a:p>
        </p:txBody>
      </p:sp>
      <p:pic>
        <p:nvPicPr>
          <p:cNvPr id="4" name="Picture 3" descr="Apache Spark - Wikipedia">
            <a:extLst>
              <a:ext uri="{FF2B5EF4-FFF2-40B4-BE49-F238E27FC236}">
                <a16:creationId xmlns:a16="http://schemas.microsoft.com/office/drawing/2014/main" id="{8DCF7F00-B21D-EAAD-565F-1587D73B62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397" y="5216588"/>
            <a:ext cx="2179307" cy="1119818"/>
          </a:xfrm>
          <a:prstGeom prst="rect">
            <a:avLst/>
          </a:prstGeom>
        </p:spPr>
      </p:pic>
      <p:pic>
        <p:nvPicPr>
          <p:cNvPr id="5" name="Picture 4" descr="File:Scikit learn logo small.svg - Wikimedia Commons">
            <a:extLst>
              <a:ext uri="{FF2B5EF4-FFF2-40B4-BE49-F238E27FC236}">
                <a16:creationId xmlns:a16="http://schemas.microsoft.com/office/drawing/2014/main" id="{859775D9-779A-ED4E-CD77-6CFCF8B3F0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7011" y="5217111"/>
            <a:ext cx="2193730" cy="1203124"/>
          </a:xfrm>
          <a:prstGeom prst="rect">
            <a:avLst/>
          </a:prstGeom>
        </p:spPr>
      </p:pic>
      <p:pic>
        <p:nvPicPr>
          <p:cNvPr id="6" name="Picture 5" descr="SciPy - Python Library - Studyopedia">
            <a:extLst>
              <a:ext uri="{FF2B5EF4-FFF2-40B4-BE49-F238E27FC236}">
                <a16:creationId xmlns:a16="http://schemas.microsoft.com/office/drawing/2014/main" id="{D168C9BF-691E-B931-B80A-30F299025D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6278" y="5330728"/>
            <a:ext cx="2743200" cy="1089932"/>
          </a:xfrm>
          <a:prstGeom prst="rect">
            <a:avLst/>
          </a:prstGeom>
        </p:spPr>
      </p:pic>
      <p:pic>
        <p:nvPicPr>
          <p:cNvPr id="7" name="Picture 6" descr="Download R Logo in SVG Vector or PNG File Format - Logo.wine">
            <a:extLst>
              <a:ext uri="{FF2B5EF4-FFF2-40B4-BE49-F238E27FC236}">
                <a16:creationId xmlns:a16="http://schemas.microsoft.com/office/drawing/2014/main" id="{AEA100CB-C3E4-678B-2647-EC230B416E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5502" y="4862804"/>
            <a:ext cx="2743200" cy="18288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92FD2FE-5740-F766-353D-81F33F223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104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20534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2D8B7-E0A4-3427-BBD5-72E6D9234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440" y="365125"/>
            <a:ext cx="10643360" cy="1334688"/>
          </a:xfrm>
        </p:spPr>
        <p:txBody>
          <a:bodyPr/>
          <a:lstStyle/>
          <a:p>
            <a:r>
              <a:rPr lang="en-US"/>
              <a:t>AI Drives Exploration Across Domains (2/4)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51AA727-3BE7-E3CF-4C3B-522EA08A874C}"/>
              </a:ext>
            </a:extLst>
          </p:cNvPr>
          <p:cNvSpPr txBox="1">
            <a:spLocks/>
          </p:cNvSpPr>
          <p:nvPr/>
        </p:nvSpPr>
        <p:spPr>
          <a:xfrm>
            <a:off x="441802" y="2554944"/>
            <a:ext cx="4611239" cy="16409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/>
              <a:t>Deep Learning (DL) uses neural networks to model complex relationships in data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288962B6-836A-F326-0EA8-AE5C2512BC43}"/>
              </a:ext>
            </a:extLst>
          </p:cNvPr>
          <p:cNvSpPr txBox="1">
            <a:spLocks/>
          </p:cNvSpPr>
          <p:nvPr/>
        </p:nvSpPr>
        <p:spPr>
          <a:xfrm>
            <a:off x="5489713" y="2271063"/>
            <a:ext cx="6150179" cy="261216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Telescope image classification to identify black holes</a:t>
            </a:r>
          </a:p>
          <a:p>
            <a:r>
              <a:rPr lang="en-US"/>
              <a:t>Medical models that detect tumors and cancerous cells from X-rays and MRIs</a:t>
            </a:r>
          </a:p>
          <a:p>
            <a:r>
              <a:rPr lang="en-US"/>
              <a:t>Large-language models that can act as chatbots for responding to questions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5192B285-CF6A-8A11-6B01-4A21D064C0DF}"/>
              </a:ext>
            </a:extLst>
          </p:cNvPr>
          <p:cNvSpPr txBox="1">
            <a:spLocks/>
          </p:cNvSpPr>
          <p:nvPr/>
        </p:nvSpPr>
        <p:spPr>
          <a:xfrm>
            <a:off x="5487655" y="1705205"/>
            <a:ext cx="4141264" cy="477458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/>
              <a:t>Several examples exist:</a:t>
            </a:r>
          </a:p>
        </p:txBody>
      </p:sp>
      <p:pic>
        <p:nvPicPr>
          <p:cNvPr id="23" name="Picture 22" descr="Learning PyTorch: The Basic Program Structure | by Dagang Wei | Medium">
            <a:extLst>
              <a:ext uri="{FF2B5EF4-FFF2-40B4-BE49-F238E27FC236}">
                <a16:creationId xmlns:a16="http://schemas.microsoft.com/office/drawing/2014/main" id="{CFE20901-AF4A-E177-161D-14A5CB30D1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086" y="5123827"/>
            <a:ext cx="2743200" cy="1371600"/>
          </a:xfrm>
          <a:prstGeom prst="rect">
            <a:avLst/>
          </a:prstGeom>
        </p:spPr>
      </p:pic>
      <p:pic>
        <p:nvPicPr>
          <p:cNvPr id="25" name="Picture 24" descr="TensorFlow New Logo PNG vector in SVG, PDF, AI, CDR format">
            <a:extLst>
              <a:ext uri="{FF2B5EF4-FFF2-40B4-BE49-F238E27FC236}">
                <a16:creationId xmlns:a16="http://schemas.microsoft.com/office/drawing/2014/main" id="{184BFE22-876A-94C7-022D-B831605471E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4104" r="1308" b="34971"/>
          <a:stretch/>
        </p:blipFill>
        <p:spPr>
          <a:xfrm>
            <a:off x="3309969" y="5427586"/>
            <a:ext cx="3196677" cy="761107"/>
          </a:xfrm>
          <a:prstGeom prst="rect">
            <a:avLst/>
          </a:prstGeom>
        </p:spPr>
      </p:pic>
      <p:pic>
        <p:nvPicPr>
          <p:cNvPr id="26" name="Picture 25" descr="Keras - Crunchbase Company Profile &amp; Funding">
            <a:extLst>
              <a:ext uri="{FF2B5EF4-FFF2-40B4-BE49-F238E27FC236}">
                <a16:creationId xmlns:a16="http://schemas.microsoft.com/office/drawing/2014/main" id="{C0A24CF1-E7F1-2514-9DB3-8EFC88F172E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363" t="32912" r="544" b="33273"/>
          <a:stretch/>
        </p:blipFill>
        <p:spPr>
          <a:xfrm>
            <a:off x="7045263" y="5429216"/>
            <a:ext cx="2738224" cy="92761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C07455-C295-B71A-2D4D-CAAD6C95A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105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60206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loud 15">
            <a:extLst>
              <a:ext uri="{FF2B5EF4-FFF2-40B4-BE49-F238E27FC236}">
                <a16:creationId xmlns:a16="http://schemas.microsoft.com/office/drawing/2014/main" id="{B9DA4C47-03EB-96CA-01F0-B2B871ABC283}"/>
              </a:ext>
            </a:extLst>
          </p:cNvPr>
          <p:cNvSpPr/>
          <p:nvPr/>
        </p:nvSpPr>
        <p:spPr>
          <a:xfrm>
            <a:off x="5065058" y="1604295"/>
            <a:ext cx="6942667" cy="2923488"/>
          </a:xfrm>
          <a:prstGeom prst="cloud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52D8B7-E0A4-3427-BBD5-72E6D9234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063" y="365125"/>
            <a:ext cx="11093325" cy="1340503"/>
          </a:xfrm>
        </p:spPr>
        <p:txBody>
          <a:bodyPr/>
          <a:lstStyle/>
          <a:p>
            <a:r>
              <a:rPr lang="en-US"/>
              <a:t>AI Drives Exploration Across Domains (3/4)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A79F8B-397A-AA42-686A-CD0041B3FD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4565" y="2348390"/>
            <a:ext cx="4132139" cy="195126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/>
              <a:t>Large Language Models (LLMs) can respond to a broad range of prompts using natural language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7F2ADFA-06EF-EA81-3D26-6E88F86B16EF}"/>
              </a:ext>
            </a:extLst>
          </p:cNvPr>
          <p:cNvSpPr txBox="1">
            <a:spLocks/>
          </p:cNvSpPr>
          <p:nvPr/>
        </p:nvSpPr>
        <p:spPr>
          <a:xfrm>
            <a:off x="1608635" y="4930918"/>
            <a:ext cx="1581493" cy="50027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/>
              <a:t>ChatGPT</a:t>
            </a:r>
          </a:p>
        </p:txBody>
      </p:sp>
      <p:pic>
        <p:nvPicPr>
          <p:cNvPr id="4" name="Picture 3" descr="ChatGPT: Easily Explained">
            <a:extLst>
              <a:ext uri="{FF2B5EF4-FFF2-40B4-BE49-F238E27FC236}">
                <a16:creationId xmlns:a16="http://schemas.microsoft.com/office/drawing/2014/main" id="{6C55FDE2-52D9-A6F5-8E4F-69EF88118E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269" y="4827779"/>
            <a:ext cx="594087" cy="603213"/>
          </a:xfrm>
          <a:prstGeom prst="rect">
            <a:avLst/>
          </a:prstGeom>
        </p:spPr>
      </p:pic>
      <p:pic>
        <p:nvPicPr>
          <p:cNvPr id="6" name="Picture 5" descr="Llama 2 Model Details">
            <a:extLst>
              <a:ext uri="{FF2B5EF4-FFF2-40B4-BE49-F238E27FC236}">
                <a16:creationId xmlns:a16="http://schemas.microsoft.com/office/drawing/2014/main" id="{59F2DBE2-C0DD-09B8-E07E-043AC8F2728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8902" t="22074" r="11814" b="24048"/>
          <a:stretch/>
        </p:blipFill>
        <p:spPr>
          <a:xfrm>
            <a:off x="3590293" y="4718749"/>
            <a:ext cx="803335" cy="926788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EB9BFCF-7236-887D-3035-1DF16A6FCF76}"/>
              </a:ext>
            </a:extLst>
          </p:cNvPr>
          <p:cNvSpPr txBox="1">
            <a:spLocks/>
          </p:cNvSpPr>
          <p:nvPr/>
        </p:nvSpPr>
        <p:spPr>
          <a:xfrm>
            <a:off x="4305294" y="4930918"/>
            <a:ext cx="1161709" cy="50027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/>
              <a:t>Llama</a:t>
            </a:r>
          </a:p>
        </p:txBody>
      </p:sp>
      <p:pic>
        <p:nvPicPr>
          <p:cNvPr id="9" name="Picture 8" descr="File:Google Gemini logo.svg - Wikipedia">
            <a:extLst>
              <a:ext uri="{FF2B5EF4-FFF2-40B4-BE49-F238E27FC236}">
                <a16:creationId xmlns:a16="http://schemas.microsoft.com/office/drawing/2014/main" id="{C3C865F6-A99C-73F6-AA5F-110443519F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3095" y="4684133"/>
            <a:ext cx="2113524" cy="749053"/>
          </a:xfrm>
          <a:prstGeom prst="rect">
            <a:avLst/>
          </a:prstGeom>
        </p:spPr>
      </p:pic>
      <p:pic>
        <p:nvPicPr>
          <p:cNvPr id="10" name="Picture 9" descr="Microsoft Copilot and AI | Stoneridge Software">
            <a:extLst>
              <a:ext uri="{FF2B5EF4-FFF2-40B4-BE49-F238E27FC236}">
                <a16:creationId xmlns:a16="http://schemas.microsoft.com/office/drawing/2014/main" id="{5CD46770-79D7-9B0A-CA01-DBE12249D3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0928" y="4754375"/>
            <a:ext cx="2743200" cy="854964"/>
          </a:xfrm>
          <a:prstGeom prst="rect">
            <a:avLst/>
          </a:prstGeom>
        </p:spPr>
      </p:pic>
      <p:pic>
        <p:nvPicPr>
          <p:cNvPr id="11" name="Picture 10" descr="AIタレント」などで効率的なチームワークを支援するChatGPTをベースとした新サービス「AuroraGPT」を発表しました |  株式会社OpenFashionのプレスリリース">
            <a:extLst>
              <a:ext uri="{FF2B5EF4-FFF2-40B4-BE49-F238E27FC236}">
                <a16:creationId xmlns:a16="http://schemas.microsoft.com/office/drawing/2014/main" id="{0BF92D38-1540-E5E8-2B33-4FCEA9AEDB2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40217" r="-166" b="38315"/>
          <a:stretch/>
        </p:blipFill>
        <p:spPr>
          <a:xfrm>
            <a:off x="2413072" y="5936100"/>
            <a:ext cx="2747764" cy="359882"/>
          </a:xfrm>
          <a:prstGeom prst="rect">
            <a:avLst/>
          </a:prstGeom>
        </p:spPr>
      </p:pic>
      <p:pic>
        <p:nvPicPr>
          <p:cNvPr id="13" name="Picture 12" descr="https://upload.wikimedia.org/wikipedia/commons/thumb/0/0e/Adobe_Firefly_Logo.svg/2101px-Adobe_Firefly_Logo.svg.png">
            <a:extLst>
              <a:ext uri="{FF2B5EF4-FFF2-40B4-BE49-F238E27FC236}">
                <a16:creationId xmlns:a16="http://schemas.microsoft.com/office/drawing/2014/main" id="{E76529D3-886F-07F5-8A99-6DA4BBE9B8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74760" y="5834270"/>
            <a:ext cx="808541" cy="780407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8536813-6A69-0486-429D-AB89C78493CB}"/>
              </a:ext>
            </a:extLst>
          </p:cNvPr>
          <p:cNvSpPr txBox="1">
            <a:spLocks/>
          </p:cNvSpPr>
          <p:nvPr/>
        </p:nvSpPr>
        <p:spPr>
          <a:xfrm>
            <a:off x="6363151" y="5975816"/>
            <a:ext cx="1161709" cy="50027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/>
              <a:t>Firefly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FD2053A-9D0B-3F17-0F6C-1803CD04BB86}"/>
              </a:ext>
            </a:extLst>
          </p:cNvPr>
          <p:cNvSpPr txBox="1">
            <a:spLocks/>
          </p:cNvSpPr>
          <p:nvPr/>
        </p:nvSpPr>
        <p:spPr>
          <a:xfrm>
            <a:off x="6576989" y="2010097"/>
            <a:ext cx="2886475" cy="44551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/>
              <a:t>Grading homework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EFFD798-3D86-4E5C-D2FD-B5F157D33DE6}"/>
              </a:ext>
            </a:extLst>
          </p:cNvPr>
          <p:cNvSpPr txBox="1">
            <a:spLocks/>
          </p:cNvSpPr>
          <p:nvPr/>
        </p:nvSpPr>
        <p:spPr>
          <a:xfrm>
            <a:off x="6268205" y="2394750"/>
            <a:ext cx="1750945" cy="3309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/>
              <a:t>Doing homework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C7DE003B-F9CA-8463-9D22-4201DAEDDF7B}"/>
              </a:ext>
            </a:extLst>
          </p:cNvPr>
          <p:cNvSpPr txBox="1">
            <a:spLocks/>
          </p:cNvSpPr>
          <p:nvPr/>
        </p:nvSpPr>
        <p:spPr>
          <a:xfrm>
            <a:off x="5894676" y="2783220"/>
            <a:ext cx="2493023" cy="64971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/>
              <a:t>Analyzing small datasets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28EF7E29-C25A-E071-519B-CE9A26244987}"/>
              </a:ext>
            </a:extLst>
          </p:cNvPr>
          <p:cNvSpPr txBox="1">
            <a:spLocks/>
          </p:cNvSpPr>
          <p:nvPr/>
        </p:nvSpPr>
        <p:spPr>
          <a:xfrm>
            <a:off x="8683696" y="2414671"/>
            <a:ext cx="2607573" cy="40567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/>
              <a:t>Pair Programming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E62F65E2-CFCC-55E2-8E39-FA57BADB9309}"/>
              </a:ext>
            </a:extLst>
          </p:cNvPr>
          <p:cNvSpPr txBox="1">
            <a:spLocks/>
          </p:cNvSpPr>
          <p:nvPr/>
        </p:nvSpPr>
        <p:spPr>
          <a:xfrm>
            <a:off x="8185654" y="3002357"/>
            <a:ext cx="2258945" cy="8638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/>
              <a:t>Summarizing documents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FB4042DC-0B62-9853-D2B8-684777CCC1D2}"/>
              </a:ext>
            </a:extLst>
          </p:cNvPr>
          <p:cNvSpPr txBox="1">
            <a:spLocks/>
          </p:cNvSpPr>
          <p:nvPr/>
        </p:nvSpPr>
        <p:spPr>
          <a:xfrm>
            <a:off x="6716440" y="3435650"/>
            <a:ext cx="1950159" cy="7294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/>
              <a:t>Image generation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8B4E21-C7BF-E82D-351C-B19DBAE50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106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14707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2D8B7-E0A4-3427-BBD5-72E6D9234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428" y="378813"/>
            <a:ext cx="11063144" cy="1334688"/>
          </a:xfrm>
        </p:spPr>
        <p:txBody>
          <a:bodyPr/>
          <a:lstStyle/>
          <a:p>
            <a:r>
              <a:rPr lang="en-US"/>
              <a:t>AI Drives Exploration Across Domains (4/4)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230EC8E-18B1-3A46-7C7B-EB818ECF28D6}"/>
              </a:ext>
            </a:extLst>
          </p:cNvPr>
          <p:cNvSpPr txBox="1">
            <a:spLocks/>
          </p:cNvSpPr>
          <p:nvPr/>
        </p:nvSpPr>
        <p:spPr>
          <a:xfrm>
            <a:off x="628823" y="1954700"/>
            <a:ext cx="10939049" cy="906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/>
              <a:t>Scientific systems are beginning to use AI to automatically execute complex applications and workflows in response to prompts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A2DB4F2-B65A-F445-BE2A-BB31187DCC56}"/>
              </a:ext>
            </a:extLst>
          </p:cNvPr>
          <p:cNvSpPr/>
          <p:nvPr/>
        </p:nvSpPr>
        <p:spPr>
          <a:xfrm>
            <a:off x="3894100" y="4173866"/>
            <a:ext cx="2410509" cy="59764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LLM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CEACAF-50C1-5613-9464-BE364F2B27DE}"/>
              </a:ext>
            </a:extLst>
          </p:cNvPr>
          <p:cNvSpPr txBox="1"/>
          <p:nvPr/>
        </p:nvSpPr>
        <p:spPr>
          <a:xfrm>
            <a:off x="3250108" y="3136215"/>
            <a:ext cx="393224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Will there be a hurricane in Florida in the next 3 months?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A09F485-603B-C066-A19B-7E3519D4367D}"/>
              </a:ext>
            </a:extLst>
          </p:cNvPr>
          <p:cNvSpPr/>
          <p:nvPr/>
        </p:nvSpPr>
        <p:spPr>
          <a:xfrm>
            <a:off x="3894100" y="4771512"/>
            <a:ext cx="2410509" cy="59764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Generate Weather Parameters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CF4E5A7-F299-A316-4B01-8806D613F17B}"/>
              </a:ext>
            </a:extLst>
          </p:cNvPr>
          <p:cNvSpPr/>
          <p:nvPr/>
        </p:nvSpPr>
        <p:spPr>
          <a:xfrm>
            <a:off x="3894100" y="5369159"/>
            <a:ext cx="2410509" cy="59764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Locate Weather Simulation in Storage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B235352-7D00-5B8D-A61F-41271627C373}"/>
              </a:ext>
            </a:extLst>
          </p:cNvPr>
          <p:cNvSpPr/>
          <p:nvPr/>
        </p:nvSpPr>
        <p:spPr>
          <a:xfrm>
            <a:off x="3894100" y="5966806"/>
            <a:ext cx="2410509" cy="59764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Submit job to cluster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187DD02-CD39-D33E-15AD-F2224F4CC472}"/>
              </a:ext>
            </a:extLst>
          </p:cNvPr>
          <p:cNvSpPr/>
          <p:nvPr/>
        </p:nvSpPr>
        <p:spPr>
          <a:xfrm>
            <a:off x="6747864" y="4163903"/>
            <a:ext cx="2410509" cy="59764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Run the Job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32E7609-72D9-B62B-DB5D-51CC76B3D2A4}"/>
              </a:ext>
            </a:extLst>
          </p:cNvPr>
          <p:cNvSpPr/>
          <p:nvPr/>
        </p:nvSpPr>
        <p:spPr>
          <a:xfrm>
            <a:off x="6747864" y="4761550"/>
            <a:ext cx="2410509" cy="59764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Detect if Hurricane based on job output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BA6F3C7-B340-0D74-A5B5-EB1611510035}"/>
              </a:ext>
            </a:extLst>
          </p:cNvPr>
          <p:cNvCxnSpPr/>
          <p:nvPr/>
        </p:nvCxnSpPr>
        <p:spPr>
          <a:xfrm flipH="1">
            <a:off x="5105454" y="3781754"/>
            <a:ext cx="6973" cy="37153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: Elbow 18">
            <a:extLst>
              <a:ext uri="{FF2B5EF4-FFF2-40B4-BE49-F238E27FC236}">
                <a16:creationId xmlns:a16="http://schemas.microsoft.com/office/drawing/2014/main" id="{D37E8879-C481-979A-BFBA-39A7475A9646}"/>
              </a:ext>
            </a:extLst>
          </p:cNvPr>
          <p:cNvCxnSpPr/>
          <p:nvPr/>
        </p:nvCxnSpPr>
        <p:spPr>
          <a:xfrm flipV="1">
            <a:off x="6311147" y="4440597"/>
            <a:ext cx="431299" cy="1874619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EF80F64-0CE6-CE9E-97BE-371C5EC89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107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29698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AB6C6-3A8C-F40A-BEB4-212062AD7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AI Apps have Diverse I/O Requirements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A686C2-4674-5E15-1C32-F22B70153CA5}"/>
              </a:ext>
            </a:extLst>
          </p:cNvPr>
          <p:cNvSpPr txBox="1"/>
          <p:nvPr/>
        </p:nvSpPr>
        <p:spPr>
          <a:xfrm>
            <a:off x="3930700" y="1895863"/>
            <a:ext cx="3028264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Summarize techniques to predict cloud formations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1EE8A24-77A5-3848-AF39-5C6515DCA3C8}"/>
              </a:ext>
            </a:extLst>
          </p:cNvPr>
          <p:cNvSpPr txBox="1"/>
          <p:nvPr/>
        </p:nvSpPr>
        <p:spPr>
          <a:xfrm>
            <a:off x="7944896" y="1895863"/>
            <a:ext cx="279418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Simulate cloud formations for the next 7 days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9F7716C-3143-98AA-4A94-C3F4B08A6117}"/>
              </a:ext>
            </a:extLst>
          </p:cNvPr>
          <p:cNvSpPr/>
          <p:nvPr/>
        </p:nvSpPr>
        <p:spPr>
          <a:xfrm>
            <a:off x="3928962" y="2809238"/>
            <a:ext cx="3028077" cy="59764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Inference LLM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DBED489-C1DA-4A1B-2E88-12B1B292A7B9}"/>
              </a:ext>
            </a:extLst>
          </p:cNvPr>
          <p:cNvSpPr/>
          <p:nvPr/>
        </p:nvSpPr>
        <p:spPr>
          <a:xfrm>
            <a:off x="7978021" y="2809238"/>
            <a:ext cx="2759137" cy="59764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Inference LLM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9364716-3A1F-81A6-113D-5B8EC3A64508}"/>
              </a:ext>
            </a:extLst>
          </p:cNvPr>
          <p:cNvSpPr txBox="1"/>
          <p:nvPr/>
        </p:nvSpPr>
        <p:spPr>
          <a:xfrm>
            <a:off x="3920739" y="3584215"/>
            <a:ext cx="3048185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Simulations (e.g., </a:t>
            </a:r>
            <a:r>
              <a:rPr lang="en-US" err="1"/>
              <a:t>PyFlextrkr</a:t>
            </a:r>
            <a:r>
              <a:rPr lang="en-US"/>
              <a:t>) are used to predict cloud formations based on live weather data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F94529E-36CE-8F4E-B4C9-0E5CEAB070EE}"/>
              </a:ext>
            </a:extLst>
          </p:cNvPr>
          <p:cNvSpPr txBox="1"/>
          <p:nvPr/>
        </p:nvSpPr>
        <p:spPr>
          <a:xfrm>
            <a:off x="7959838" y="4784489"/>
            <a:ext cx="279916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Cloud formations have been stored in /weather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9106079-64B5-8F91-FC3E-ADE2EA1CEF39}"/>
              </a:ext>
            </a:extLst>
          </p:cNvPr>
          <p:cNvSpPr/>
          <p:nvPr/>
        </p:nvSpPr>
        <p:spPr>
          <a:xfrm>
            <a:off x="7978021" y="3406885"/>
            <a:ext cx="2759137" cy="59764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Weather Infer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B9B9208-B0D6-7632-7D4F-670609D51377}"/>
              </a:ext>
            </a:extLst>
          </p:cNvPr>
          <p:cNvSpPr/>
          <p:nvPr/>
        </p:nvSpPr>
        <p:spPr>
          <a:xfrm>
            <a:off x="7978021" y="4004532"/>
            <a:ext cx="2759137" cy="59764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DBSCAN Clustering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CC162B6-468E-61A6-94E1-D4C580163297}"/>
              </a:ext>
            </a:extLst>
          </p:cNvPr>
          <p:cNvSpPr/>
          <p:nvPr/>
        </p:nvSpPr>
        <p:spPr>
          <a:xfrm>
            <a:off x="666806" y="3924846"/>
            <a:ext cx="2599763" cy="60760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Weather Train</a:t>
            </a:r>
          </a:p>
        </p:txBody>
      </p:sp>
      <p:sp>
        <p:nvSpPr>
          <p:cNvPr id="30" name="Thought Bubble: Cloud 29">
            <a:extLst>
              <a:ext uri="{FF2B5EF4-FFF2-40B4-BE49-F238E27FC236}">
                <a16:creationId xmlns:a16="http://schemas.microsoft.com/office/drawing/2014/main" id="{D3E56817-32FF-1A2B-3C9F-5F784B44A72A}"/>
              </a:ext>
            </a:extLst>
          </p:cNvPr>
          <p:cNvSpPr/>
          <p:nvPr/>
        </p:nvSpPr>
        <p:spPr>
          <a:xfrm>
            <a:off x="1090705" y="1389529"/>
            <a:ext cx="1957294" cy="1140509"/>
          </a:xfrm>
          <a:prstGeom prst="cloudCallou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79DB765A-8142-594B-1F67-0AF03717BB0A}"/>
              </a:ext>
            </a:extLst>
          </p:cNvPr>
          <p:cNvSpPr txBox="1">
            <a:spLocks/>
          </p:cNvSpPr>
          <p:nvPr/>
        </p:nvSpPr>
        <p:spPr>
          <a:xfrm>
            <a:off x="1397381" y="1612826"/>
            <a:ext cx="1332591" cy="7294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/>
              <a:t>Weather Sensors</a:t>
            </a:r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55C8585-992C-861E-928A-CF6CBF06B621}"/>
              </a:ext>
            </a:extLst>
          </p:cNvPr>
          <p:cNvSpPr/>
          <p:nvPr/>
        </p:nvSpPr>
        <p:spPr>
          <a:xfrm>
            <a:off x="666806" y="3327199"/>
            <a:ext cx="2599763" cy="60760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Derive Weather Params </a:t>
            </a:r>
          </a:p>
          <a:p>
            <a:pPr algn="ctr"/>
            <a:r>
              <a:rPr lang="en-US"/>
              <a:t>(e.g., temp / sec)</a:t>
            </a:r>
          </a:p>
        </p:txBody>
      </p:sp>
      <p:sp>
        <p:nvSpPr>
          <p:cNvPr id="36" name="Arrow: Down 35">
            <a:extLst>
              <a:ext uri="{FF2B5EF4-FFF2-40B4-BE49-F238E27FC236}">
                <a16:creationId xmlns:a16="http://schemas.microsoft.com/office/drawing/2014/main" id="{A9A747BC-9355-24B1-E779-5ABBCBB4CDF8}"/>
              </a:ext>
            </a:extLst>
          </p:cNvPr>
          <p:cNvSpPr/>
          <p:nvPr/>
        </p:nvSpPr>
        <p:spPr>
          <a:xfrm>
            <a:off x="1758077" y="4601881"/>
            <a:ext cx="458196" cy="1279959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04B227F-EB94-FAAF-A6CC-0BABC4AE2E98}"/>
              </a:ext>
            </a:extLst>
          </p:cNvPr>
          <p:cNvSpPr txBox="1"/>
          <p:nvPr/>
        </p:nvSpPr>
        <p:spPr>
          <a:xfrm>
            <a:off x="440472" y="5922820"/>
            <a:ext cx="3048185" cy="92333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Requires custom data transformations and good small read access latency</a:t>
            </a:r>
          </a:p>
        </p:txBody>
      </p:sp>
      <p:sp>
        <p:nvSpPr>
          <p:cNvPr id="39" name="Cylinder 38">
            <a:extLst>
              <a:ext uri="{FF2B5EF4-FFF2-40B4-BE49-F238E27FC236}">
                <a16:creationId xmlns:a16="http://schemas.microsoft.com/office/drawing/2014/main" id="{587AD146-7DC2-2D1B-F06B-F4D156167658}"/>
              </a:ext>
            </a:extLst>
          </p:cNvPr>
          <p:cNvSpPr/>
          <p:nvPr/>
        </p:nvSpPr>
        <p:spPr>
          <a:xfrm>
            <a:off x="642470" y="2808941"/>
            <a:ext cx="2649568" cy="468156"/>
          </a:xfrm>
          <a:prstGeom prst="ca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Storage</a:t>
            </a:r>
          </a:p>
        </p:txBody>
      </p:sp>
      <p:sp>
        <p:nvSpPr>
          <p:cNvPr id="40" name="Cylinder 39">
            <a:extLst>
              <a:ext uri="{FF2B5EF4-FFF2-40B4-BE49-F238E27FC236}">
                <a16:creationId xmlns:a16="http://schemas.microsoft.com/office/drawing/2014/main" id="{65435B36-307F-2368-C2B9-70B7E24AB270}"/>
              </a:ext>
            </a:extLst>
          </p:cNvPr>
          <p:cNvSpPr/>
          <p:nvPr/>
        </p:nvSpPr>
        <p:spPr>
          <a:xfrm>
            <a:off x="11016626" y="3272115"/>
            <a:ext cx="1095687" cy="1409451"/>
          </a:xfrm>
          <a:prstGeom prst="ca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Storage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8FEF4050-F888-63D6-9C9B-48508756F7B3}"/>
              </a:ext>
            </a:extLst>
          </p:cNvPr>
          <p:cNvCxnSpPr/>
          <p:nvPr/>
        </p:nvCxnSpPr>
        <p:spPr>
          <a:xfrm flipV="1">
            <a:off x="10629153" y="3652120"/>
            <a:ext cx="391458" cy="6972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4BB09B10-7E08-3FF8-F3F8-FB939B711720}"/>
              </a:ext>
            </a:extLst>
          </p:cNvPr>
          <p:cNvCxnSpPr>
            <a:cxnSpLocks/>
          </p:cNvCxnSpPr>
          <p:nvPr/>
        </p:nvCxnSpPr>
        <p:spPr>
          <a:xfrm flipV="1">
            <a:off x="10738721" y="4329453"/>
            <a:ext cx="391458" cy="6972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Arrow: Down 42">
            <a:extLst>
              <a:ext uri="{FF2B5EF4-FFF2-40B4-BE49-F238E27FC236}">
                <a16:creationId xmlns:a16="http://schemas.microsoft.com/office/drawing/2014/main" id="{C07CD508-2F3F-4191-F061-2A04F1196E00}"/>
              </a:ext>
            </a:extLst>
          </p:cNvPr>
          <p:cNvSpPr/>
          <p:nvPr/>
        </p:nvSpPr>
        <p:spPr>
          <a:xfrm>
            <a:off x="5191901" y="4893981"/>
            <a:ext cx="503019" cy="1075763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8CDE7E6-677A-8C24-8CB9-1A8BFB1601B7}"/>
              </a:ext>
            </a:extLst>
          </p:cNvPr>
          <p:cNvSpPr txBox="1"/>
          <p:nvPr/>
        </p:nvSpPr>
        <p:spPr>
          <a:xfrm>
            <a:off x="3822843" y="6058567"/>
            <a:ext cx="3248210" cy="646331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Requires low latency and large memory.</a:t>
            </a:r>
          </a:p>
        </p:txBody>
      </p:sp>
      <p:sp>
        <p:nvSpPr>
          <p:cNvPr id="45" name="Arrow: Down 44">
            <a:extLst>
              <a:ext uri="{FF2B5EF4-FFF2-40B4-BE49-F238E27FC236}">
                <a16:creationId xmlns:a16="http://schemas.microsoft.com/office/drawing/2014/main" id="{861E6254-2B98-9820-CA7C-3F8F31CE104F}"/>
              </a:ext>
            </a:extLst>
          </p:cNvPr>
          <p:cNvSpPr/>
          <p:nvPr/>
        </p:nvSpPr>
        <p:spPr>
          <a:xfrm>
            <a:off x="9089214" y="5458508"/>
            <a:ext cx="503019" cy="463175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3CB7B33-D712-D568-60FC-C69DCA564123}"/>
              </a:ext>
            </a:extLst>
          </p:cNvPr>
          <p:cNvSpPr txBox="1"/>
          <p:nvPr/>
        </p:nvSpPr>
        <p:spPr>
          <a:xfrm>
            <a:off x="7775562" y="6058567"/>
            <a:ext cx="3048185" cy="646331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Requires high read and write bandwidth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6F3234-AB0E-1D16-7B83-F87D6389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108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43960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AB6C6-3A8C-F40A-BEB4-212062AD7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AI Apps have Diverse I/O Requirements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A686C2-4674-5E15-1C32-F22B70153CA5}"/>
              </a:ext>
            </a:extLst>
          </p:cNvPr>
          <p:cNvSpPr txBox="1"/>
          <p:nvPr/>
        </p:nvSpPr>
        <p:spPr>
          <a:xfrm>
            <a:off x="3930700" y="1895863"/>
            <a:ext cx="3028264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Summarize techniques to predict cloud formations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1EE8A24-77A5-3848-AF39-5C6515DCA3C8}"/>
              </a:ext>
            </a:extLst>
          </p:cNvPr>
          <p:cNvSpPr txBox="1"/>
          <p:nvPr/>
        </p:nvSpPr>
        <p:spPr>
          <a:xfrm>
            <a:off x="7944896" y="1895863"/>
            <a:ext cx="279418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Simulate cloud formations for the next 7 days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9F7716C-3143-98AA-4A94-C3F4B08A6117}"/>
              </a:ext>
            </a:extLst>
          </p:cNvPr>
          <p:cNvSpPr/>
          <p:nvPr/>
        </p:nvSpPr>
        <p:spPr>
          <a:xfrm>
            <a:off x="3928962" y="2809238"/>
            <a:ext cx="3028077" cy="59764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Inference LLM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DBED489-C1DA-4A1B-2E88-12B1B292A7B9}"/>
              </a:ext>
            </a:extLst>
          </p:cNvPr>
          <p:cNvSpPr/>
          <p:nvPr/>
        </p:nvSpPr>
        <p:spPr>
          <a:xfrm>
            <a:off x="7978021" y="2809238"/>
            <a:ext cx="2759137" cy="59764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Inference LLM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9364716-3A1F-81A6-113D-5B8EC3A64508}"/>
              </a:ext>
            </a:extLst>
          </p:cNvPr>
          <p:cNvSpPr txBox="1"/>
          <p:nvPr/>
        </p:nvSpPr>
        <p:spPr>
          <a:xfrm>
            <a:off x="3920739" y="3584215"/>
            <a:ext cx="3048185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Simulations (e.g., </a:t>
            </a:r>
            <a:r>
              <a:rPr lang="en-US" err="1"/>
              <a:t>PyFlextrkr</a:t>
            </a:r>
            <a:r>
              <a:rPr lang="en-US"/>
              <a:t>) are used to predict cloud formations based on live weather data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F94529E-36CE-8F4E-B4C9-0E5CEAB070EE}"/>
              </a:ext>
            </a:extLst>
          </p:cNvPr>
          <p:cNvSpPr txBox="1"/>
          <p:nvPr/>
        </p:nvSpPr>
        <p:spPr>
          <a:xfrm>
            <a:off x="7959838" y="4784489"/>
            <a:ext cx="279916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Cloud formations have been stored in /weather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9106079-64B5-8F91-FC3E-ADE2EA1CEF39}"/>
              </a:ext>
            </a:extLst>
          </p:cNvPr>
          <p:cNvSpPr/>
          <p:nvPr/>
        </p:nvSpPr>
        <p:spPr>
          <a:xfrm>
            <a:off x="7978021" y="3406885"/>
            <a:ext cx="2759137" cy="59764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Weather Infer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B9B9208-B0D6-7632-7D4F-670609D51377}"/>
              </a:ext>
            </a:extLst>
          </p:cNvPr>
          <p:cNvSpPr/>
          <p:nvPr/>
        </p:nvSpPr>
        <p:spPr>
          <a:xfrm>
            <a:off x="7978021" y="4004532"/>
            <a:ext cx="2759137" cy="59764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DBSCAN Clustering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CC162B6-468E-61A6-94E1-D4C580163297}"/>
              </a:ext>
            </a:extLst>
          </p:cNvPr>
          <p:cNvSpPr/>
          <p:nvPr/>
        </p:nvSpPr>
        <p:spPr>
          <a:xfrm>
            <a:off x="666806" y="3924846"/>
            <a:ext cx="2599763" cy="60760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Weather Train</a:t>
            </a:r>
          </a:p>
        </p:txBody>
      </p:sp>
      <p:sp>
        <p:nvSpPr>
          <p:cNvPr id="30" name="Thought Bubble: Cloud 29">
            <a:extLst>
              <a:ext uri="{FF2B5EF4-FFF2-40B4-BE49-F238E27FC236}">
                <a16:creationId xmlns:a16="http://schemas.microsoft.com/office/drawing/2014/main" id="{D3E56817-32FF-1A2B-3C9F-5F784B44A72A}"/>
              </a:ext>
            </a:extLst>
          </p:cNvPr>
          <p:cNvSpPr/>
          <p:nvPr/>
        </p:nvSpPr>
        <p:spPr>
          <a:xfrm>
            <a:off x="1090705" y="1389529"/>
            <a:ext cx="1957294" cy="1140509"/>
          </a:xfrm>
          <a:prstGeom prst="cloudCallou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79DB765A-8142-594B-1F67-0AF03717BB0A}"/>
              </a:ext>
            </a:extLst>
          </p:cNvPr>
          <p:cNvSpPr txBox="1">
            <a:spLocks/>
          </p:cNvSpPr>
          <p:nvPr/>
        </p:nvSpPr>
        <p:spPr>
          <a:xfrm>
            <a:off x="1397381" y="1612826"/>
            <a:ext cx="1332591" cy="7294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/>
              <a:t>Weather Sensors</a:t>
            </a:r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55C8585-992C-861E-928A-CF6CBF06B621}"/>
              </a:ext>
            </a:extLst>
          </p:cNvPr>
          <p:cNvSpPr/>
          <p:nvPr/>
        </p:nvSpPr>
        <p:spPr>
          <a:xfrm>
            <a:off x="666806" y="3327199"/>
            <a:ext cx="2599763" cy="60760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Derive Weather Params </a:t>
            </a:r>
          </a:p>
          <a:p>
            <a:pPr algn="ctr"/>
            <a:r>
              <a:rPr lang="en-US"/>
              <a:t>(e.g., temp / sec)</a:t>
            </a:r>
          </a:p>
        </p:txBody>
      </p:sp>
      <p:sp>
        <p:nvSpPr>
          <p:cNvPr id="36" name="Arrow: Down 35">
            <a:extLst>
              <a:ext uri="{FF2B5EF4-FFF2-40B4-BE49-F238E27FC236}">
                <a16:creationId xmlns:a16="http://schemas.microsoft.com/office/drawing/2014/main" id="{A9A747BC-9355-24B1-E779-5ABBCBB4CDF8}"/>
              </a:ext>
            </a:extLst>
          </p:cNvPr>
          <p:cNvSpPr/>
          <p:nvPr/>
        </p:nvSpPr>
        <p:spPr>
          <a:xfrm>
            <a:off x="1758077" y="4601881"/>
            <a:ext cx="458196" cy="1279959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04B227F-EB94-FAAF-A6CC-0BABC4AE2E98}"/>
              </a:ext>
            </a:extLst>
          </p:cNvPr>
          <p:cNvSpPr txBox="1"/>
          <p:nvPr/>
        </p:nvSpPr>
        <p:spPr>
          <a:xfrm>
            <a:off x="440472" y="5922820"/>
            <a:ext cx="3048185" cy="92333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Requires custom data transformations and good small read access latency</a:t>
            </a:r>
          </a:p>
        </p:txBody>
      </p:sp>
      <p:sp>
        <p:nvSpPr>
          <p:cNvPr id="39" name="Cylinder 38">
            <a:extLst>
              <a:ext uri="{FF2B5EF4-FFF2-40B4-BE49-F238E27FC236}">
                <a16:creationId xmlns:a16="http://schemas.microsoft.com/office/drawing/2014/main" id="{587AD146-7DC2-2D1B-F06B-F4D156167658}"/>
              </a:ext>
            </a:extLst>
          </p:cNvPr>
          <p:cNvSpPr/>
          <p:nvPr/>
        </p:nvSpPr>
        <p:spPr>
          <a:xfrm>
            <a:off x="642470" y="2808941"/>
            <a:ext cx="2649568" cy="468156"/>
          </a:xfrm>
          <a:prstGeom prst="ca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Storage</a:t>
            </a:r>
          </a:p>
        </p:txBody>
      </p:sp>
      <p:sp>
        <p:nvSpPr>
          <p:cNvPr id="40" name="Cylinder 39">
            <a:extLst>
              <a:ext uri="{FF2B5EF4-FFF2-40B4-BE49-F238E27FC236}">
                <a16:creationId xmlns:a16="http://schemas.microsoft.com/office/drawing/2014/main" id="{65435B36-307F-2368-C2B9-70B7E24AB270}"/>
              </a:ext>
            </a:extLst>
          </p:cNvPr>
          <p:cNvSpPr/>
          <p:nvPr/>
        </p:nvSpPr>
        <p:spPr>
          <a:xfrm>
            <a:off x="11016626" y="3272115"/>
            <a:ext cx="1095687" cy="1409451"/>
          </a:xfrm>
          <a:prstGeom prst="ca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Storage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8FEF4050-F888-63D6-9C9B-48508756F7B3}"/>
              </a:ext>
            </a:extLst>
          </p:cNvPr>
          <p:cNvCxnSpPr/>
          <p:nvPr/>
        </p:nvCxnSpPr>
        <p:spPr>
          <a:xfrm flipV="1">
            <a:off x="10629153" y="3652120"/>
            <a:ext cx="391458" cy="6972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4BB09B10-7E08-3FF8-F3F8-FB939B711720}"/>
              </a:ext>
            </a:extLst>
          </p:cNvPr>
          <p:cNvCxnSpPr>
            <a:cxnSpLocks/>
          </p:cNvCxnSpPr>
          <p:nvPr/>
        </p:nvCxnSpPr>
        <p:spPr>
          <a:xfrm flipV="1">
            <a:off x="10738721" y="4329453"/>
            <a:ext cx="391458" cy="6972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Arrow: Down 42">
            <a:extLst>
              <a:ext uri="{FF2B5EF4-FFF2-40B4-BE49-F238E27FC236}">
                <a16:creationId xmlns:a16="http://schemas.microsoft.com/office/drawing/2014/main" id="{C07CD508-2F3F-4191-F061-2A04F1196E00}"/>
              </a:ext>
            </a:extLst>
          </p:cNvPr>
          <p:cNvSpPr/>
          <p:nvPr/>
        </p:nvSpPr>
        <p:spPr>
          <a:xfrm>
            <a:off x="5191901" y="4893981"/>
            <a:ext cx="503019" cy="1075763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8CDE7E6-677A-8C24-8CB9-1A8BFB1601B7}"/>
              </a:ext>
            </a:extLst>
          </p:cNvPr>
          <p:cNvSpPr txBox="1"/>
          <p:nvPr/>
        </p:nvSpPr>
        <p:spPr>
          <a:xfrm>
            <a:off x="3822843" y="6058567"/>
            <a:ext cx="3248210" cy="646331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Requires low latency and large memory.</a:t>
            </a:r>
          </a:p>
        </p:txBody>
      </p:sp>
      <p:sp>
        <p:nvSpPr>
          <p:cNvPr id="45" name="Arrow: Down 44">
            <a:extLst>
              <a:ext uri="{FF2B5EF4-FFF2-40B4-BE49-F238E27FC236}">
                <a16:creationId xmlns:a16="http://schemas.microsoft.com/office/drawing/2014/main" id="{861E6254-2B98-9820-CA7C-3F8F31CE104F}"/>
              </a:ext>
            </a:extLst>
          </p:cNvPr>
          <p:cNvSpPr/>
          <p:nvPr/>
        </p:nvSpPr>
        <p:spPr>
          <a:xfrm>
            <a:off x="9089214" y="5458508"/>
            <a:ext cx="503019" cy="463175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3CB7B33-D712-D568-60FC-C69DCA564123}"/>
              </a:ext>
            </a:extLst>
          </p:cNvPr>
          <p:cNvSpPr txBox="1"/>
          <p:nvPr/>
        </p:nvSpPr>
        <p:spPr>
          <a:xfrm>
            <a:off x="7775562" y="6058567"/>
            <a:ext cx="3048185" cy="646331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Requires high read and write bandwidth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2D7ED87-E004-C2E8-8F3B-AA7429D1A9CD}"/>
              </a:ext>
            </a:extLst>
          </p:cNvPr>
          <p:cNvSpPr/>
          <p:nvPr/>
        </p:nvSpPr>
        <p:spPr>
          <a:xfrm>
            <a:off x="330916" y="1322634"/>
            <a:ext cx="3176524" cy="5515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A50430C-D42D-341E-B3DC-5DEE633D1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109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75847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AB6C6-3A8C-F40A-BEB4-212062AD7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AI Apps have Diverse I/O Requirements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A686C2-4674-5E15-1C32-F22B70153CA5}"/>
              </a:ext>
            </a:extLst>
          </p:cNvPr>
          <p:cNvSpPr txBox="1"/>
          <p:nvPr/>
        </p:nvSpPr>
        <p:spPr>
          <a:xfrm>
            <a:off x="3930700" y="1895863"/>
            <a:ext cx="3028264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Summarize techniques to predict cloud formations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1EE8A24-77A5-3848-AF39-5C6515DCA3C8}"/>
              </a:ext>
            </a:extLst>
          </p:cNvPr>
          <p:cNvSpPr txBox="1"/>
          <p:nvPr/>
        </p:nvSpPr>
        <p:spPr>
          <a:xfrm>
            <a:off x="7944896" y="1895863"/>
            <a:ext cx="279418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Simulate cloud formations for the next 7 days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9F7716C-3143-98AA-4A94-C3F4B08A6117}"/>
              </a:ext>
            </a:extLst>
          </p:cNvPr>
          <p:cNvSpPr/>
          <p:nvPr/>
        </p:nvSpPr>
        <p:spPr>
          <a:xfrm>
            <a:off x="3928962" y="2809238"/>
            <a:ext cx="3028077" cy="59764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Inference LLM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DBED489-C1DA-4A1B-2E88-12B1B292A7B9}"/>
              </a:ext>
            </a:extLst>
          </p:cNvPr>
          <p:cNvSpPr/>
          <p:nvPr/>
        </p:nvSpPr>
        <p:spPr>
          <a:xfrm>
            <a:off x="7978021" y="2809238"/>
            <a:ext cx="2759137" cy="59764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Inference LLM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9364716-3A1F-81A6-113D-5B8EC3A64508}"/>
              </a:ext>
            </a:extLst>
          </p:cNvPr>
          <p:cNvSpPr txBox="1"/>
          <p:nvPr/>
        </p:nvSpPr>
        <p:spPr>
          <a:xfrm>
            <a:off x="3920739" y="3584215"/>
            <a:ext cx="3048185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Simulations (e.g., </a:t>
            </a:r>
            <a:r>
              <a:rPr lang="en-US" err="1"/>
              <a:t>PyFlextrkr</a:t>
            </a:r>
            <a:r>
              <a:rPr lang="en-US"/>
              <a:t>) are used to predict cloud formations based on live weather data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F94529E-36CE-8F4E-B4C9-0E5CEAB070EE}"/>
              </a:ext>
            </a:extLst>
          </p:cNvPr>
          <p:cNvSpPr txBox="1"/>
          <p:nvPr/>
        </p:nvSpPr>
        <p:spPr>
          <a:xfrm>
            <a:off x="7959838" y="4784489"/>
            <a:ext cx="279916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Cloud formations have been stored in /weather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9106079-64B5-8F91-FC3E-ADE2EA1CEF39}"/>
              </a:ext>
            </a:extLst>
          </p:cNvPr>
          <p:cNvSpPr/>
          <p:nvPr/>
        </p:nvSpPr>
        <p:spPr>
          <a:xfrm>
            <a:off x="7978021" y="3406885"/>
            <a:ext cx="2759137" cy="59764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Weather Infer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B9B9208-B0D6-7632-7D4F-670609D51377}"/>
              </a:ext>
            </a:extLst>
          </p:cNvPr>
          <p:cNvSpPr/>
          <p:nvPr/>
        </p:nvSpPr>
        <p:spPr>
          <a:xfrm>
            <a:off x="7978021" y="4004532"/>
            <a:ext cx="2759137" cy="59764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DBSCAN Clustering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CC162B6-468E-61A6-94E1-D4C580163297}"/>
              </a:ext>
            </a:extLst>
          </p:cNvPr>
          <p:cNvSpPr/>
          <p:nvPr/>
        </p:nvSpPr>
        <p:spPr>
          <a:xfrm>
            <a:off x="666806" y="3924846"/>
            <a:ext cx="2599763" cy="60760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Weather Train</a:t>
            </a:r>
          </a:p>
        </p:txBody>
      </p:sp>
      <p:sp>
        <p:nvSpPr>
          <p:cNvPr id="30" name="Thought Bubble: Cloud 29">
            <a:extLst>
              <a:ext uri="{FF2B5EF4-FFF2-40B4-BE49-F238E27FC236}">
                <a16:creationId xmlns:a16="http://schemas.microsoft.com/office/drawing/2014/main" id="{D3E56817-32FF-1A2B-3C9F-5F784B44A72A}"/>
              </a:ext>
            </a:extLst>
          </p:cNvPr>
          <p:cNvSpPr/>
          <p:nvPr/>
        </p:nvSpPr>
        <p:spPr>
          <a:xfrm>
            <a:off x="1090705" y="1389529"/>
            <a:ext cx="1957294" cy="1140509"/>
          </a:xfrm>
          <a:prstGeom prst="cloudCallou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79DB765A-8142-594B-1F67-0AF03717BB0A}"/>
              </a:ext>
            </a:extLst>
          </p:cNvPr>
          <p:cNvSpPr txBox="1">
            <a:spLocks/>
          </p:cNvSpPr>
          <p:nvPr/>
        </p:nvSpPr>
        <p:spPr>
          <a:xfrm>
            <a:off x="1397381" y="1612826"/>
            <a:ext cx="1332591" cy="7294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/>
              <a:t>Weather Sensors</a:t>
            </a:r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55C8585-992C-861E-928A-CF6CBF06B621}"/>
              </a:ext>
            </a:extLst>
          </p:cNvPr>
          <p:cNvSpPr/>
          <p:nvPr/>
        </p:nvSpPr>
        <p:spPr>
          <a:xfrm>
            <a:off x="666806" y="3327199"/>
            <a:ext cx="2599763" cy="60760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Derive Weather Params </a:t>
            </a:r>
          </a:p>
          <a:p>
            <a:pPr algn="ctr"/>
            <a:r>
              <a:rPr lang="en-US"/>
              <a:t>(e.g., temp / sec)</a:t>
            </a:r>
          </a:p>
        </p:txBody>
      </p:sp>
      <p:sp>
        <p:nvSpPr>
          <p:cNvPr id="36" name="Arrow: Down 35">
            <a:extLst>
              <a:ext uri="{FF2B5EF4-FFF2-40B4-BE49-F238E27FC236}">
                <a16:creationId xmlns:a16="http://schemas.microsoft.com/office/drawing/2014/main" id="{A9A747BC-9355-24B1-E779-5ABBCBB4CDF8}"/>
              </a:ext>
            </a:extLst>
          </p:cNvPr>
          <p:cNvSpPr/>
          <p:nvPr/>
        </p:nvSpPr>
        <p:spPr>
          <a:xfrm>
            <a:off x="1758077" y="4601881"/>
            <a:ext cx="458196" cy="1279959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04B227F-EB94-FAAF-A6CC-0BABC4AE2E98}"/>
              </a:ext>
            </a:extLst>
          </p:cNvPr>
          <p:cNvSpPr txBox="1"/>
          <p:nvPr/>
        </p:nvSpPr>
        <p:spPr>
          <a:xfrm>
            <a:off x="440472" y="5922820"/>
            <a:ext cx="3048185" cy="92333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Requires custom data transformations and good small read access latency</a:t>
            </a:r>
          </a:p>
        </p:txBody>
      </p:sp>
      <p:sp>
        <p:nvSpPr>
          <p:cNvPr id="39" name="Cylinder 38">
            <a:extLst>
              <a:ext uri="{FF2B5EF4-FFF2-40B4-BE49-F238E27FC236}">
                <a16:creationId xmlns:a16="http://schemas.microsoft.com/office/drawing/2014/main" id="{587AD146-7DC2-2D1B-F06B-F4D156167658}"/>
              </a:ext>
            </a:extLst>
          </p:cNvPr>
          <p:cNvSpPr/>
          <p:nvPr/>
        </p:nvSpPr>
        <p:spPr>
          <a:xfrm>
            <a:off x="642470" y="2808941"/>
            <a:ext cx="2649568" cy="468156"/>
          </a:xfrm>
          <a:prstGeom prst="ca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Storage</a:t>
            </a:r>
          </a:p>
        </p:txBody>
      </p:sp>
      <p:sp>
        <p:nvSpPr>
          <p:cNvPr id="40" name="Cylinder 39">
            <a:extLst>
              <a:ext uri="{FF2B5EF4-FFF2-40B4-BE49-F238E27FC236}">
                <a16:creationId xmlns:a16="http://schemas.microsoft.com/office/drawing/2014/main" id="{65435B36-307F-2368-C2B9-70B7E24AB270}"/>
              </a:ext>
            </a:extLst>
          </p:cNvPr>
          <p:cNvSpPr/>
          <p:nvPr/>
        </p:nvSpPr>
        <p:spPr>
          <a:xfrm>
            <a:off x="11016626" y="3272115"/>
            <a:ext cx="1095687" cy="1409451"/>
          </a:xfrm>
          <a:prstGeom prst="ca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Storage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8FEF4050-F888-63D6-9C9B-48508756F7B3}"/>
              </a:ext>
            </a:extLst>
          </p:cNvPr>
          <p:cNvCxnSpPr/>
          <p:nvPr/>
        </p:nvCxnSpPr>
        <p:spPr>
          <a:xfrm flipV="1">
            <a:off x="10629153" y="3652120"/>
            <a:ext cx="391458" cy="6972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4BB09B10-7E08-3FF8-F3F8-FB939B711720}"/>
              </a:ext>
            </a:extLst>
          </p:cNvPr>
          <p:cNvCxnSpPr>
            <a:cxnSpLocks/>
          </p:cNvCxnSpPr>
          <p:nvPr/>
        </p:nvCxnSpPr>
        <p:spPr>
          <a:xfrm flipV="1">
            <a:off x="10738721" y="4329453"/>
            <a:ext cx="391458" cy="6972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Arrow: Down 42">
            <a:extLst>
              <a:ext uri="{FF2B5EF4-FFF2-40B4-BE49-F238E27FC236}">
                <a16:creationId xmlns:a16="http://schemas.microsoft.com/office/drawing/2014/main" id="{C07CD508-2F3F-4191-F061-2A04F1196E00}"/>
              </a:ext>
            </a:extLst>
          </p:cNvPr>
          <p:cNvSpPr/>
          <p:nvPr/>
        </p:nvSpPr>
        <p:spPr>
          <a:xfrm>
            <a:off x="5191901" y="4893981"/>
            <a:ext cx="503019" cy="1075763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8CDE7E6-677A-8C24-8CB9-1A8BFB1601B7}"/>
              </a:ext>
            </a:extLst>
          </p:cNvPr>
          <p:cNvSpPr txBox="1"/>
          <p:nvPr/>
        </p:nvSpPr>
        <p:spPr>
          <a:xfrm>
            <a:off x="3822843" y="6058567"/>
            <a:ext cx="3248210" cy="646331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Requires low latency and large memory.</a:t>
            </a:r>
          </a:p>
        </p:txBody>
      </p:sp>
      <p:sp>
        <p:nvSpPr>
          <p:cNvPr id="45" name="Arrow: Down 44">
            <a:extLst>
              <a:ext uri="{FF2B5EF4-FFF2-40B4-BE49-F238E27FC236}">
                <a16:creationId xmlns:a16="http://schemas.microsoft.com/office/drawing/2014/main" id="{861E6254-2B98-9820-CA7C-3F8F31CE104F}"/>
              </a:ext>
            </a:extLst>
          </p:cNvPr>
          <p:cNvSpPr/>
          <p:nvPr/>
        </p:nvSpPr>
        <p:spPr>
          <a:xfrm>
            <a:off x="9089214" y="5458508"/>
            <a:ext cx="503019" cy="463175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3CB7B33-D712-D568-60FC-C69DCA564123}"/>
              </a:ext>
            </a:extLst>
          </p:cNvPr>
          <p:cNvSpPr txBox="1"/>
          <p:nvPr/>
        </p:nvSpPr>
        <p:spPr>
          <a:xfrm>
            <a:off x="7775562" y="6058567"/>
            <a:ext cx="3048185" cy="646331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Requires high read and write bandwidth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2D7ED87-E004-C2E8-8F3B-AA7429D1A9CD}"/>
              </a:ext>
            </a:extLst>
          </p:cNvPr>
          <p:cNvSpPr/>
          <p:nvPr/>
        </p:nvSpPr>
        <p:spPr>
          <a:xfrm>
            <a:off x="3807541" y="1251197"/>
            <a:ext cx="3262249" cy="548705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04FF95-30F1-8EB1-BD67-F0CDC21A6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5130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AB6C6-3A8C-F40A-BEB4-212062AD7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AI Apps have Diverse I/O Requirements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A686C2-4674-5E15-1C32-F22B70153CA5}"/>
              </a:ext>
            </a:extLst>
          </p:cNvPr>
          <p:cNvSpPr txBox="1"/>
          <p:nvPr/>
        </p:nvSpPr>
        <p:spPr>
          <a:xfrm>
            <a:off x="3930700" y="1895863"/>
            <a:ext cx="3028264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Summarize techniques to predict cloud formations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1EE8A24-77A5-3848-AF39-5C6515DCA3C8}"/>
              </a:ext>
            </a:extLst>
          </p:cNvPr>
          <p:cNvSpPr txBox="1"/>
          <p:nvPr/>
        </p:nvSpPr>
        <p:spPr>
          <a:xfrm>
            <a:off x="7944896" y="1895863"/>
            <a:ext cx="279418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Simulate cloud formations for the next 7 days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9F7716C-3143-98AA-4A94-C3F4B08A6117}"/>
              </a:ext>
            </a:extLst>
          </p:cNvPr>
          <p:cNvSpPr/>
          <p:nvPr/>
        </p:nvSpPr>
        <p:spPr>
          <a:xfrm>
            <a:off x="3928962" y="2809238"/>
            <a:ext cx="3028077" cy="59764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Inference LLM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DBED489-C1DA-4A1B-2E88-12B1B292A7B9}"/>
              </a:ext>
            </a:extLst>
          </p:cNvPr>
          <p:cNvSpPr/>
          <p:nvPr/>
        </p:nvSpPr>
        <p:spPr>
          <a:xfrm>
            <a:off x="7978021" y="2809238"/>
            <a:ext cx="2759137" cy="59764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Inference LLM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9364716-3A1F-81A6-113D-5B8EC3A64508}"/>
              </a:ext>
            </a:extLst>
          </p:cNvPr>
          <p:cNvSpPr txBox="1"/>
          <p:nvPr/>
        </p:nvSpPr>
        <p:spPr>
          <a:xfrm>
            <a:off x="3920739" y="3584215"/>
            <a:ext cx="3048185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Simulations (e.g., </a:t>
            </a:r>
            <a:r>
              <a:rPr lang="en-US" err="1"/>
              <a:t>PyFlextrkr</a:t>
            </a:r>
            <a:r>
              <a:rPr lang="en-US"/>
              <a:t>) are used to predict cloud formations based on live weather data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F94529E-36CE-8F4E-B4C9-0E5CEAB070EE}"/>
              </a:ext>
            </a:extLst>
          </p:cNvPr>
          <p:cNvSpPr txBox="1"/>
          <p:nvPr/>
        </p:nvSpPr>
        <p:spPr>
          <a:xfrm>
            <a:off x="7959838" y="4784489"/>
            <a:ext cx="279916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Cloud formations have been stored in /weather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9106079-64B5-8F91-FC3E-ADE2EA1CEF39}"/>
              </a:ext>
            </a:extLst>
          </p:cNvPr>
          <p:cNvSpPr/>
          <p:nvPr/>
        </p:nvSpPr>
        <p:spPr>
          <a:xfrm>
            <a:off x="7978021" y="3406885"/>
            <a:ext cx="2759137" cy="59764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Weather Infer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B9B9208-B0D6-7632-7D4F-670609D51377}"/>
              </a:ext>
            </a:extLst>
          </p:cNvPr>
          <p:cNvSpPr/>
          <p:nvPr/>
        </p:nvSpPr>
        <p:spPr>
          <a:xfrm>
            <a:off x="7978021" y="4004532"/>
            <a:ext cx="2759137" cy="59764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DBSCAN Clustering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CC162B6-468E-61A6-94E1-D4C580163297}"/>
              </a:ext>
            </a:extLst>
          </p:cNvPr>
          <p:cNvSpPr/>
          <p:nvPr/>
        </p:nvSpPr>
        <p:spPr>
          <a:xfrm>
            <a:off x="666806" y="3924846"/>
            <a:ext cx="2599763" cy="60760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Weather Train</a:t>
            </a:r>
          </a:p>
        </p:txBody>
      </p:sp>
      <p:sp>
        <p:nvSpPr>
          <p:cNvPr id="30" name="Thought Bubble: Cloud 29">
            <a:extLst>
              <a:ext uri="{FF2B5EF4-FFF2-40B4-BE49-F238E27FC236}">
                <a16:creationId xmlns:a16="http://schemas.microsoft.com/office/drawing/2014/main" id="{D3E56817-32FF-1A2B-3C9F-5F784B44A72A}"/>
              </a:ext>
            </a:extLst>
          </p:cNvPr>
          <p:cNvSpPr/>
          <p:nvPr/>
        </p:nvSpPr>
        <p:spPr>
          <a:xfrm>
            <a:off x="1090705" y="1389529"/>
            <a:ext cx="1957294" cy="1140509"/>
          </a:xfrm>
          <a:prstGeom prst="cloudCallou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79DB765A-8142-594B-1F67-0AF03717BB0A}"/>
              </a:ext>
            </a:extLst>
          </p:cNvPr>
          <p:cNvSpPr txBox="1">
            <a:spLocks/>
          </p:cNvSpPr>
          <p:nvPr/>
        </p:nvSpPr>
        <p:spPr>
          <a:xfrm>
            <a:off x="1397381" y="1612826"/>
            <a:ext cx="1332591" cy="7294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/>
              <a:t>Weather Sensors</a:t>
            </a:r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55C8585-992C-861E-928A-CF6CBF06B621}"/>
              </a:ext>
            </a:extLst>
          </p:cNvPr>
          <p:cNvSpPr/>
          <p:nvPr/>
        </p:nvSpPr>
        <p:spPr>
          <a:xfrm>
            <a:off x="666806" y="3327199"/>
            <a:ext cx="2599763" cy="60760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Derive Weather Params </a:t>
            </a:r>
          </a:p>
          <a:p>
            <a:pPr algn="ctr"/>
            <a:r>
              <a:rPr lang="en-US"/>
              <a:t>(e.g., temp / sec)</a:t>
            </a:r>
          </a:p>
        </p:txBody>
      </p:sp>
      <p:sp>
        <p:nvSpPr>
          <p:cNvPr id="36" name="Arrow: Down 35">
            <a:extLst>
              <a:ext uri="{FF2B5EF4-FFF2-40B4-BE49-F238E27FC236}">
                <a16:creationId xmlns:a16="http://schemas.microsoft.com/office/drawing/2014/main" id="{A9A747BC-9355-24B1-E779-5ABBCBB4CDF8}"/>
              </a:ext>
            </a:extLst>
          </p:cNvPr>
          <p:cNvSpPr/>
          <p:nvPr/>
        </p:nvSpPr>
        <p:spPr>
          <a:xfrm>
            <a:off x="1758077" y="4601881"/>
            <a:ext cx="458196" cy="1279959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04B227F-EB94-FAAF-A6CC-0BABC4AE2E98}"/>
              </a:ext>
            </a:extLst>
          </p:cNvPr>
          <p:cNvSpPr txBox="1"/>
          <p:nvPr/>
        </p:nvSpPr>
        <p:spPr>
          <a:xfrm>
            <a:off x="440472" y="5922820"/>
            <a:ext cx="3048185" cy="92333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Requires custom data transformations and good small read access latency</a:t>
            </a:r>
          </a:p>
        </p:txBody>
      </p:sp>
      <p:sp>
        <p:nvSpPr>
          <p:cNvPr id="39" name="Cylinder 38">
            <a:extLst>
              <a:ext uri="{FF2B5EF4-FFF2-40B4-BE49-F238E27FC236}">
                <a16:creationId xmlns:a16="http://schemas.microsoft.com/office/drawing/2014/main" id="{587AD146-7DC2-2D1B-F06B-F4D156167658}"/>
              </a:ext>
            </a:extLst>
          </p:cNvPr>
          <p:cNvSpPr/>
          <p:nvPr/>
        </p:nvSpPr>
        <p:spPr>
          <a:xfrm>
            <a:off x="642470" y="2808941"/>
            <a:ext cx="2649568" cy="468156"/>
          </a:xfrm>
          <a:prstGeom prst="ca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Storage</a:t>
            </a:r>
          </a:p>
        </p:txBody>
      </p:sp>
      <p:sp>
        <p:nvSpPr>
          <p:cNvPr id="40" name="Cylinder 39">
            <a:extLst>
              <a:ext uri="{FF2B5EF4-FFF2-40B4-BE49-F238E27FC236}">
                <a16:creationId xmlns:a16="http://schemas.microsoft.com/office/drawing/2014/main" id="{65435B36-307F-2368-C2B9-70B7E24AB270}"/>
              </a:ext>
            </a:extLst>
          </p:cNvPr>
          <p:cNvSpPr/>
          <p:nvPr/>
        </p:nvSpPr>
        <p:spPr>
          <a:xfrm>
            <a:off x="11016626" y="3272115"/>
            <a:ext cx="1095687" cy="1409451"/>
          </a:xfrm>
          <a:prstGeom prst="ca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Storage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8FEF4050-F888-63D6-9C9B-48508756F7B3}"/>
              </a:ext>
            </a:extLst>
          </p:cNvPr>
          <p:cNvCxnSpPr/>
          <p:nvPr/>
        </p:nvCxnSpPr>
        <p:spPr>
          <a:xfrm flipV="1">
            <a:off x="10629153" y="3652120"/>
            <a:ext cx="391458" cy="6972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4BB09B10-7E08-3FF8-F3F8-FB939B711720}"/>
              </a:ext>
            </a:extLst>
          </p:cNvPr>
          <p:cNvCxnSpPr>
            <a:cxnSpLocks/>
          </p:cNvCxnSpPr>
          <p:nvPr/>
        </p:nvCxnSpPr>
        <p:spPr>
          <a:xfrm flipV="1">
            <a:off x="10738721" y="4329453"/>
            <a:ext cx="391458" cy="6972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Arrow: Down 42">
            <a:extLst>
              <a:ext uri="{FF2B5EF4-FFF2-40B4-BE49-F238E27FC236}">
                <a16:creationId xmlns:a16="http://schemas.microsoft.com/office/drawing/2014/main" id="{C07CD508-2F3F-4191-F061-2A04F1196E00}"/>
              </a:ext>
            </a:extLst>
          </p:cNvPr>
          <p:cNvSpPr/>
          <p:nvPr/>
        </p:nvSpPr>
        <p:spPr>
          <a:xfrm>
            <a:off x="5191901" y="4893981"/>
            <a:ext cx="503019" cy="1075763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8CDE7E6-677A-8C24-8CB9-1A8BFB1601B7}"/>
              </a:ext>
            </a:extLst>
          </p:cNvPr>
          <p:cNvSpPr txBox="1"/>
          <p:nvPr/>
        </p:nvSpPr>
        <p:spPr>
          <a:xfrm>
            <a:off x="3822843" y="6058567"/>
            <a:ext cx="3248210" cy="646331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Requires low latency and large memory.</a:t>
            </a:r>
          </a:p>
        </p:txBody>
      </p:sp>
      <p:sp>
        <p:nvSpPr>
          <p:cNvPr id="45" name="Arrow: Down 44">
            <a:extLst>
              <a:ext uri="{FF2B5EF4-FFF2-40B4-BE49-F238E27FC236}">
                <a16:creationId xmlns:a16="http://schemas.microsoft.com/office/drawing/2014/main" id="{861E6254-2B98-9820-CA7C-3F8F31CE104F}"/>
              </a:ext>
            </a:extLst>
          </p:cNvPr>
          <p:cNvSpPr/>
          <p:nvPr/>
        </p:nvSpPr>
        <p:spPr>
          <a:xfrm>
            <a:off x="9089214" y="5458508"/>
            <a:ext cx="503019" cy="463175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3CB7B33-D712-D568-60FC-C69DCA564123}"/>
              </a:ext>
            </a:extLst>
          </p:cNvPr>
          <p:cNvSpPr txBox="1"/>
          <p:nvPr/>
        </p:nvSpPr>
        <p:spPr>
          <a:xfrm>
            <a:off x="7775562" y="6058567"/>
            <a:ext cx="3048185" cy="646331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Requires high read and write bandwidth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2D7ED87-E004-C2E8-8F3B-AA7429D1A9CD}"/>
              </a:ext>
            </a:extLst>
          </p:cNvPr>
          <p:cNvSpPr/>
          <p:nvPr/>
        </p:nvSpPr>
        <p:spPr>
          <a:xfrm>
            <a:off x="7617541" y="1384546"/>
            <a:ext cx="4571936" cy="546324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83EEBD-1441-E5C6-CDC4-03A653A09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23020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4A919-06B0-4CFD-1179-EB8CF83F2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Workload Diversity Causes Contention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CEB148-A872-8DB1-CB46-C5D50261D813}"/>
              </a:ext>
            </a:extLst>
          </p:cNvPr>
          <p:cNvSpPr txBox="1"/>
          <p:nvPr/>
        </p:nvSpPr>
        <p:spPr>
          <a:xfrm>
            <a:off x="795363" y="1902065"/>
            <a:ext cx="3048185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Custom data ops contend with app threads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1F7E57-F36E-A415-C3C2-6FA791B01131}"/>
              </a:ext>
            </a:extLst>
          </p:cNvPr>
          <p:cNvSpPr txBox="1"/>
          <p:nvPr/>
        </p:nvSpPr>
        <p:spPr>
          <a:xfrm>
            <a:off x="4416303" y="1900932"/>
            <a:ext cx="3048185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Large I/O ops can stall small I/O ops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C3866CA-63F9-FC58-A6CC-A830FD57E612}"/>
              </a:ext>
            </a:extLst>
          </p:cNvPr>
          <p:cNvGrpSpPr/>
          <p:nvPr/>
        </p:nvGrpSpPr>
        <p:grpSpPr>
          <a:xfrm>
            <a:off x="2703639" y="3296295"/>
            <a:ext cx="1142581" cy="1037481"/>
            <a:chOff x="824623" y="3703635"/>
            <a:chExt cx="2828504" cy="103748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610069C-9516-A3D9-AAA4-DAC1B821DF96}"/>
                </a:ext>
              </a:extLst>
            </p:cNvPr>
            <p:cNvSpPr/>
            <p:nvPr/>
          </p:nvSpPr>
          <p:spPr>
            <a:xfrm>
              <a:off x="824624" y="4222749"/>
              <a:ext cx="2828503" cy="518367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CPU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3FD99D4-ED05-78B9-74D3-6B4CDCC1E177}"/>
                </a:ext>
              </a:extLst>
            </p:cNvPr>
            <p:cNvSpPr/>
            <p:nvPr/>
          </p:nvSpPr>
          <p:spPr>
            <a:xfrm>
              <a:off x="824623" y="3703636"/>
              <a:ext cx="1328316" cy="518367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/>
                <a:t>Op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0B9BE84-E1FC-0CCD-0D81-BD20A468C6B2}"/>
                </a:ext>
              </a:extLst>
            </p:cNvPr>
            <p:cNvSpPr/>
            <p:nvPr/>
          </p:nvSpPr>
          <p:spPr>
            <a:xfrm>
              <a:off x="2143836" y="3703635"/>
              <a:ext cx="1504528" cy="518367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/>
                <a:t>AI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EB716E6F-40CE-364F-73D1-5825B48E2F57}"/>
              </a:ext>
            </a:extLst>
          </p:cNvPr>
          <p:cNvSpPr txBox="1"/>
          <p:nvPr/>
        </p:nvSpPr>
        <p:spPr>
          <a:xfrm>
            <a:off x="8031040" y="1900931"/>
            <a:ext cx="3048185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I/O ops can stall each other across apps</a:t>
            </a:r>
          </a:p>
        </p:txBody>
      </p:sp>
      <p:sp>
        <p:nvSpPr>
          <p:cNvPr id="14" name="Cylinder 13">
            <a:extLst>
              <a:ext uri="{FF2B5EF4-FFF2-40B4-BE49-F238E27FC236}">
                <a16:creationId xmlns:a16="http://schemas.microsoft.com/office/drawing/2014/main" id="{CF4C1F36-5B43-20E1-22D6-02ED284226D2}"/>
              </a:ext>
            </a:extLst>
          </p:cNvPr>
          <p:cNvSpPr/>
          <p:nvPr/>
        </p:nvSpPr>
        <p:spPr>
          <a:xfrm>
            <a:off x="4582489" y="4148415"/>
            <a:ext cx="3048312" cy="623639"/>
          </a:xfrm>
          <a:prstGeom prst="ca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Storage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0DB4212-398A-A4BF-4BFB-427B2BE50494}"/>
              </a:ext>
            </a:extLst>
          </p:cNvPr>
          <p:cNvSpPr/>
          <p:nvPr/>
        </p:nvSpPr>
        <p:spPr>
          <a:xfrm>
            <a:off x="6139572" y="2946397"/>
            <a:ext cx="1033040" cy="51836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4KB</a:t>
            </a:r>
          </a:p>
          <a:p>
            <a:pPr algn="ctr"/>
            <a:r>
              <a:rPr lang="en-US"/>
              <a:t>(15us)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522F089-1AAA-7711-6C4F-86AC8B4301ED}"/>
              </a:ext>
            </a:extLst>
          </p:cNvPr>
          <p:cNvSpPr/>
          <p:nvPr/>
        </p:nvSpPr>
        <p:spPr>
          <a:xfrm>
            <a:off x="6139572" y="3465509"/>
            <a:ext cx="1033040" cy="51836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1MB</a:t>
            </a:r>
          </a:p>
          <a:p>
            <a:pPr algn="ctr"/>
            <a:r>
              <a:rPr lang="en-US"/>
              <a:t>(1ms)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8B2FE93-2C04-B22B-4958-DFFFF2217BC3}"/>
              </a:ext>
            </a:extLst>
          </p:cNvPr>
          <p:cNvSpPr/>
          <p:nvPr/>
        </p:nvSpPr>
        <p:spPr>
          <a:xfrm>
            <a:off x="4848935" y="3465509"/>
            <a:ext cx="961603" cy="51836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4KB</a:t>
            </a:r>
          </a:p>
          <a:p>
            <a:pPr algn="ctr"/>
            <a:r>
              <a:rPr lang="en-US"/>
              <a:t>(15us)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9F9BB61-E5E6-E7A4-BF09-BCFE8E6A988E}"/>
              </a:ext>
            </a:extLst>
          </p:cNvPr>
          <p:cNvSpPr/>
          <p:nvPr/>
        </p:nvSpPr>
        <p:spPr>
          <a:xfrm>
            <a:off x="4848935" y="2946396"/>
            <a:ext cx="961603" cy="51836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1MB</a:t>
            </a:r>
          </a:p>
          <a:p>
            <a:pPr algn="ctr"/>
            <a:r>
              <a:rPr lang="en-US"/>
              <a:t>(1ms)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576118E-3FD2-E8C5-6537-62437ACEFC9D}"/>
              </a:ext>
            </a:extLst>
          </p:cNvPr>
          <p:cNvSpPr/>
          <p:nvPr/>
        </p:nvSpPr>
        <p:spPr>
          <a:xfrm>
            <a:off x="735464" y="3825777"/>
            <a:ext cx="1175917" cy="52789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CPU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7B2C453-F809-E36D-A8E8-11DEEAA3051B}"/>
              </a:ext>
            </a:extLst>
          </p:cNvPr>
          <p:cNvSpPr/>
          <p:nvPr/>
        </p:nvSpPr>
        <p:spPr>
          <a:xfrm>
            <a:off x="735464" y="3306664"/>
            <a:ext cx="1175917" cy="52789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AI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16F7889-978D-109D-A596-A604D3DBBB64}"/>
              </a:ext>
            </a:extLst>
          </p:cNvPr>
          <p:cNvSpPr txBox="1"/>
          <p:nvPr/>
        </p:nvSpPr>
        <p:spPr>
          <a:xfrm>
            <a:off x="857695" y="5701938"/>
            <a:ext cx="10521172" cy="1200329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i="1">
                <a:solidFill>
                  <a:srgbClr val="FF0000"/>
                </a:solidFill>
              </a:rPr>
              <a:t>Multi-tenant environments (the norm) exaggerate resource contention</a:t>
            </a:r>
          </a:p>
          <a:p>
            <a:pPr algn="ctr"/>
            <a:r>
              <a:rPr lang="en-US" sz="2400" b="1"/>
              <a:t>Multi-Tenant: </a:t>
            </a:r>
            <a:r>
              <a:rPr lang="en-US" sz="2400"/>
              <a:t>multiple apps (tenants) run simultaneously</a:t>
            </a:r>
          </a:p>
          <a:p>
            <a:pPr algn="ctr"/>
            <a:r>
              <a:rPr lang="en-US" sz="2400"/>
              <a:t>E.g., containers in Cloud, workflows in HPC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CAAB9BF-E2AB-0CEC-BAB8-1BB5A30A5835}"/>
              </a:ext>
            </a:extLst>
          </p:cNvPr>
          <p:cNvSpPr txBox="1"/>
          <p:nvPr/>
        </p:nvSpPr>
        <p:spPr>
          <a:xfrm>
            <a:off x="643391" y="4595585"/>
            <a:ext cx="319971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The AI has more cores in Fig1 than Fig2 because no ops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2AA3030-F89D-E51B-B8EA-9337894F2654}"/>
              </a:ext>
            </a:extLst>
          </p:cNvPr>
          <p:cNvSpPr txBox="1"/>
          <p:nvPr/>
        </p:nvSpPr>
        <p:spPr>
          <a:xfrm>
            <a:off x="851899" y="2866797"/>
            <a:ext cx="950601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/>
              <a:t>Fig 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718A53C-D504-7014-2284-5FD9B132457D}"/>
              </a:ext>
            </a:extLst>
          </p:cNvPr>
          <p:cNvSpPr txBox="1"/>
          <p:nvPr/>
        </p:nvSpPr>
        <p:spPr>
          <a:xfrm>
            <a:off x="2824408" y="2866796"/>
            <a:ext cx="794865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/>
              <a:t>Fig 2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3A23657-764D-5499-9C65-65E0B0D85F2E}"/>
              </a:ext>
            </a:extLst>
          </p:cNvPr>
          <p:cNvSpPr txBox="1"/>
          <p:nvPr/>
        </p:nvSpPr>
        <p:spPr>
          <a:xfrm>
            <a:off x="4505778" y="4771797"/>
            <a:ext cx="3199719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Fig3: 4KB runs in 15us</a:t>
            </a:r>
          </a:p>
          <a:p>
            <a:pPr algn="ctr"/>
            <a:r>
              <a:rPr lang="en-US"/>
              <a:t>Fig4: 4KB runs in 1ms</a:t>
            </a:r>
          </a:p>
          <a:p>
            <a:pPr algn="ctr"/>
            <a:r>
              <a:rPr lang="en-US"/>
              <a:t>68x slowdown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674678D-159D-C936-13E0-17FD05BC87B1}"/>
              </a:ext>
            </a:extLst>
          </p:cNvPr>
          <p:cNvSpPr txBox="1"/>
          <p:nvPr/>
        </p:nvSpPr>
        <p:spPr>
          <a:xfrm>
            <a:off x="4920376" y="2547709"/>
            <a:ext cx="822713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/>
              <a:t>Fig 3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6CD55D1-DECD-428E-2900-BF85A8C1ECC5}"/>
              </a:ext>
            </a:extLst>
          </p:cNvPr>
          <p:cNvSpPr txBox="1"/>
          <p:nvPr/>
        </p:nvSpPr>
        <p:spPr>
          <a:xfrm>
            <a:off x="6244351" y="2542525"/>
            <a:ext cx="833080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/>
              <a:t>Fig 4</a:t>
            </a:r>
          </a:p>
        </p:txBody>
      </p:sp>
      <p:sp>
        <p:nvSpPr>
          <p:cNvPr id="44" name="Cylinder 43">
            <a:extLst>
              <a:ext uri="{FF2B5EF4-FFF2-40B4-BE49-F238E27FC236}">
                <a16:creationId xmlns:a16="http://schemas.microsoft.com/office/drawing/2014/main" id="{30004275-9849-92B3-CA53-D07B4EDD6A00}"/>
              </a:ext>
            </a:extLst>
          </p:cNvPr>
          <p:cNvSpPr/>
          <p:nvPr/>
        </p:nvSpPr>
        <p:spPr>
          <a:xfrm>
            <a:off x="8125789" y="4167464"/>
            <a:ext cx="3048312" cy="623639"/>
          </a:xfrm>
          <a:prstGeom prst="ca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Storage (1GB/sec)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8467AD4-B723-FD0B-E92B-61DA91C499E4}"/>
              </a:ext>
            </a:extLst>
          </p:cNvPr>
          <p:cNvSpPr/>
          <p:nvPr/>
        </p:nvSpPr>
        <p:spPr>
          <a:xfrm>
            <a:off x="8030285" y="3465509"/>
            <a:ext cx="1561678" cy="51836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Weather Infer</a:t>
            </a:r>
          </a:p>
          <a:p>
            <a:pPr algn="ctr"/>
            <a:r>
              <a:rPr lang="en-US"/>
              <a:t>(512MB/sec)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48B038-61B0-996D-9F48-8E855F63B5D2}"/>
              </a:ext>
            </a:extLst>
          </p:cNvPr>
          <p:cNvSpPr txBox="1"/>
          <p:nvPr/>
        </p:nvSpPr>
        <p:spPr>
          <a:xfrm>
            <a:off x="8082416" y="4790847"/>
            <a:ext cx="319971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Total bandwidth gets split across apps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9025DA-32E5-F3E6-EC03-B49A5C8A75CF}"/>
              </a:ext>
            </a:extLst>
          </p:cNvPr>
          <p:cNvSpPr/>
          <p:nvPr/>
        </p:nvSpPr>
        <p:spPr>
          <a:xfrm>
            <a:off x="9720971" y="3465508"/>
            <a:ext cx="1561678" cy="51836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Weather Infer</a:t>
            </a:r>
          </a:p>
          <a:p>
            <a:pPr algn="ctr"/>
            <a:r>
              <a:rPr lang="en-US"/>
              <a:t>(512MB/sec)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98E3B2-DF13-C74D-A69B-5D8962641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20512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67579-74EA-B69B-0E88-22A24BB99F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err="1"/>
              <a:t>LabStor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9C7F51-AC32-A606-2434-449EA5D5C7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B6FB11-315A-6E50-BE50-06E289A9C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84990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CA9BD3-8813-3BB4-5379-C55B82B10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114</a:t>
            </a:fld>
            <a:endParaRPr lang="en-US"/>
          </a:p>
        </p:txBody>
      </p:sp>
      <p:sp>
        <p:nvSpPr>
          <p:cNvPr id="6" name="Google Shape;175;g1863ef439b8_3_14">
            <a:extLst>
              <a:ext uri="{FF2B5EF4-FFF2-40B4-BE49-F238E27FC236}">
                <a16:creationId xmlns:a16="http://schemas.microsoft.com/office/drawing/2014/main" id="{3A9CFF1B-8B6E-6EA1-DF48-6AF9E0945A8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817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pPr>
              <a:spcBef>
                <a:spcPts val="0"/>
              </a:spcBef>
            </a:pPr>
            <a:r>
              <a:rPr lang="en-US"/>
              <a:t>The Limitations of Kernel-Level I/O Stacks</a:t>
            </a:r>
            <a:endParaRPr/>
          </a:p>
        </p:txBody>
      </p:sp>
      <p:grpSp>
        <p:nvGrpSpPr>
          <p:cNvPr id="11" name="Google Shape;177;g1863ef439b8_3_14">
            <a:extLst>
              <a:ext uri="{FF2B5EF4-FFF2-40B4-BE49-F238E27FC236}">
                <a16:creationId xmlns:a16="http://schemas.microsoft.com/office/drawing/2014/main" id="{077C3BF1-9434-B6CC-2606-12C50AF62F7D}"/>
              </a:ext>
            </a:extLst>
          </p:cNvPr>
          <p:cNvGrpSpPr/>
          <p:nvPr/>
        </p:nvGrpSpPr>
        <p:grpSpPr>
          <a:xfrm>
            <a:off x="6319346" y="2711983"/>
            <a:ext cx="1876500" cy="2327334"/>
            <a:chOff x="415600" y="1813458"/>
            <a:chExt cx="1876500" cy="2327334"/>
          </a:xfrm>
        </p:grpSpPr>
        <p:sp>
          <p:nvSpPr>
            <p:cNvPr id="8" name="Google Shape;178;g1863ef439b8_3_14">
              <a:extLst>
                <a:ext uri="{FF2B5EF4-FFF2-40B4-BE49-F238E27FC236}">
                  <a16:creationId xmlns:a16="http://schemas.microsoft.com/office/drawing/2014/main" id="{751AFA36-EB4B-5B83-53F7-EBF1106DA6AB}"/>
                </a:ext>
              </a:extLst>
            </p:cNvPr>
            <p:cNvSpPr/>
            <p:nvPr/>
          </p:nvSpPr>
          <p:spPr>
            <a:xfrm>
              <a:off x="638033" y="1813458"/>
              <a:ext cx="1460400" cy="1460400"/>
            </a:xfrm>
            <a:prstGeom prst="flowChartConnector">
              <a:avLst/>
            </a:prstGeom>
            <a:solidFill>
              <a:srgbClr val="EA9999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sp>
          <p:nvSpPr>
            <p:cNvPr id="9" name="Google Shape;179;g1863ef439b8_3_14">
              <a:extLst>
                <a:ext uri="{FF2B5EF4-FFF2-40B4-BE49-F238E27FC236}">
                  <a16:creationId xmlns:a16="http://schemas.microsoft.com/office/drawing/2014/main" id="{B125F566-0F11-8B48-C5A9-4046C4E5CAC0}"/>
                </a:ext>
              </a:extLst>
            </p:cNvPr>
            <p:cNvSpPr txBox="1"/>
            <p:nvPr/>
          </p:nvSpPr>
          <p:spPr>
            <a:xfrm>
              <a:off x="415600" y="3309792"/>
              <a:ext cx="187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900">
                  <a:latin typeface="Old Standard TT"/>
                  <a:ea typeface="Old Standard TT"/>
                  <a:cs typeface="Old Standard TT"/>
                  <a:sym typeface="Old Standard TT"/>
                </a:rPr>
                <a:t>Limited</a:t>
              </a:r>
              <a:endParaRPr sz="1900">
                <a:latin typeface="Old Standard TT"/>
                <a:ea typeface="Old Standard TT"/>
                <a:cs typeface="Old Standard TT"/>
                <a:sym typeface="Old Standard TT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900">
                  <a:latin typeface="Old Standard TT"/>
                  <a:ea typeface="Old Standard TT"/>
                  <a:cs typeface="Old Standard TT"/>
                  <a:sym typeface="Old Standard TT"/>
                </a:rPr>
                <a:t>Configurability</a:t>
              </a:r>
              <a:endParaRPr sz="1900">
                <a:latin typeface="Old Standard TT"/>
                <a:ea typeface="Old Standard TT"/>
                <a:cs typeface="Old Standard TT"/>
                <a:sym typeface="Old Standard TT"/>
              </a:endParaRPr>
            </a:p>
          </p:txBody>
        </p:sp>
        <p:pic>
          <p:nvPicPr>
            <p:cNvPr id="10" name="Google Shape;180;g1863ef439b8_3_14">
              <a:extLst>
                <a:ext uri="{FF2B5EF4-FFF2-40B4-BE49-F238E27FC236}">
                  <a16:creationId xmlns:a16="http://schemas.microsoft.com/office/drawing/2014/main" id="{56C68414-01BC-2C7B-03F2-D1E78864DA67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11600" y="1901458"/>
              <a:ext cx="1284400" cy="12844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6" name="Google Shape;181;g1863ef439b8_3_14">
            <a:extLst>
              <a:ext uri="{FF2B5EF4-FFF2-40B4-BE49-F238E27FC236}">
                <a16:creationId xmlns:a16="http://schemas.microsoft.com/office/drawing/2014/main" id="{8E0FFD17-D79B-33F3-1946-B8780151AEA9}"/>
              </a:ext>
            </a:extLst>
          </p:cNvPr>
          <p:cNvGrpSpPr/>
          <p:nvPr/>
        </p:nvGrpSpPr>
        <p:grpSpPr>
          <a:xfrm>
            <a:off x="1372079" y="2711983"/>
            <a:ext cx="1634700" cy="2327334"/>
            <a:chOff x="3248158" y="1813458"/>
            <a:chExt cx="1634700" cy="2327334"/>
          </a:xfrm>
        </p:grpSpPr>
        <p:sp>
          <p:nvSpPr>
            <p:cNvPr id="13" name="Google Shape;182;g1863ef439b8_3_14">
              <a:extLst>
                <a:ext uri="{FF2B5EF4-FFF2-40B4-BE49-F238E27FC236}">
                  <a16:creationId xmlns:a16="http://schemas.microsoft.com/office/drawing/2014/main" id="{197478CC-E1BC-F6A3-7D43-4978C6F545A3}"/>
                </a:ext>
              </a:extLst>
            </p:cNvPr>
            <p:cNvSpPr/>
            <p:nvPr/>
          </p:nvSpPr>
          <p:spPr>
            <a:xfrm>
              <a:off x="3335346" y="1813458"/>
              <a:ext cx="1460400" cy="1460400"/>
            </a:xfrm>
            <a:prstGeom prst="flowChartConnector">
              <a:avLst/>
            </a:prstGeom>
            <a:solidFill>
              <a:srgbClr val="EA9999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sp>
          <p:nvSpPr>
            <p:cNvPr id="14" name="Google Shape;183;g1863ef439b8_3_14">
              <a:extLst>
                <a:ext uri="{FF2B5EF4-FFF2-40B4-BE49-F238E27FC236}">
                  <a16:creationId xmlns:a16="http://schemas.microsoft.com/office/drawing/2014/main" id="{EFE8B315-A818-6E92-DFD1-8A91CF459121}"/>
                </a:ext>
              </a:extLst>
            </p:cNvPr>
            <p:cNvSpPr txBox="1"/>
            <p:nvPr/>
          </p:nvSpPr>
          <p:spPr>
            <a:xfrm>
              <a:off x="3248158" y="3309792"/>
              <a:ext cx="16347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900">
                  <a:latin typeface="Old Standard TT"/>
                  <a:ea typeface="Old Standard TT"/>
                  <a:cs typeface="Old Standard TT"/>
                  <a:sym typeface="Old Standard TT"/>
                </a:rPr>
                <a:t>Limited</a:t>
              </a:r>
              <a:endParaRPr sz="1900">
                <a:latin typeface="Old Standard TT"/>
                <a:ea typeface="Old Standard TT"/>
                <a:cs typeface="Old Standard TT"/>
                <a:sym typeface="Old Standard TT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900">
                  <a:latin typeface="Old Standard TT"/>
                  <a:ea typeface="Old Standard TT"/>
                  <a:cs typeface="Old Standard TT"/>
                  <a:sym typeface="Old Standard TT"/>
                </a:rPr>
                <a:t>Extensibility</a:t>
              </a:r>
              <a:endParaRPr sz="1900">
                <a:latin typeface="Old Standard TT"/>
                <a:ea typeface="Old Standard TT"/>
                <a:cs typeface="Old Standard TT"/>
                <a:sym typeface="Old Standard TT"/>
              </a:endParaRPr>
            </a:p>
          </p:txBody>
        </p:sp>
        <p:pic>
          <p:nvPicPr>
            <p:cNvPr id="15" name="Google Shape;184;g1863ef439b8_3_14">
              <a:extLst>
                <a:ext uri="{FF2B5EF4-FFF2-40B4-BE49-F238E27FC236}">
                  <a16:creationId xmlns:a16="http://schemas.microsoft.com/office/drawing/2014/main" id="{AAA168DE-30E8-B0A0-04CA-95634C8098EA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510125" y="1994059"/>
              <a:ext cx="1129067" cy="112906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oogle Shape;185;g1863ef439b8_3_14">
            <a:extLst>
              <a:ext uri="{FF2B5EF4-FFF2-40B4-BE49-F238E27FC236}">
                <a16:creationId xmlns:a16="http://schemas.microsoft.com/office/drawing/2014/main" id="{5AF59369-455B-E296-4139-598603024014}"/>
              </a:ext>
            </a:extLst>
          </p:cNvPr>
          <p:cNvGrpSpPr/>
          <p:nvPr/>
        </p:nvGrpSpPr>
        <p:grpSpPr>
          <a:xfrm>
            <a:off x="3754363" y="2711983"/>
            <a:ext cx="1817400" cy="2327342"/>
            <a:chOff x="9226450" y="1813458"/>
            <a:chExt cx="1817400" cy="2327342"/>
          </a:xfrm>
        </p:grpSpPr>
        <p:sp>
          <p:nvSpPr>
            <p:cNvPr id="18" name="Google Shape;186;g1863ef439b8_3_14">
              <a:extLst>
                <a:ext uri="{FF2B5EF4-FFF2-40B4-BE49-F238E27FC236}">
                  <a16:creationId xmlns:a16="http://schemas.microsoft.com/office/drawing/2014/main" id="{FB73D7B4-2539-5046-2C4F-A46624B0AF7A}"/>
                </a:ext>
              </a:extLst>
            </p:cNvPr>
            <p:cNvSpPr/>
            <p:nvPr/>
          </p:nvSpPr>
          <p:spPr>
            <a:xfrm>
              <a:off x="9313633" y="1813458"/>
              <a:ext cx="1460400" cy="1460400"/>
            </a:xfrm>
            <a:prstGeom prst="flowChartConnector">
              <a:avLst/>
            </a:prstGeom>
            <a:solidFill>
              <a:srgbClr val="EA9999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sp>
          <p:nvSpPr>
            <p:cNvPr id="19" name="Google Shape;187;g1863ef439b8_3_14">
              <a:extLst>
                <a:ext uri="{FF2B5EF4-FFF2-40B4-BE49-F238E27FC236}">
                  <a16:creationId xmlns:a16="http://schemas.microsoft.com/office/drawing/2014/main" id="{F52C1BEC-2CE5-935C-E668-8AB6B2C2B749}"/>
                </a:ext>
              </a:extLst>
            </p:cNvPr>
            <p:cNvSpPr txBox="1"/>
            <p:nvPr/>
          </p:nvSpPr>
          <p:spPr>
            <a:xfrm>
              <a:off x="9226450" y="3309800"/>
              <a:ext cx="18174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900">
                  <a:latin typeface="Old Standard TT"/>
                  <a:ea typeface="Old Standard TT"/>
                  <a:cs typeface="Old Standard TT"/>
                  <a:sym typeface="Old Standard TT"/>
                </a:rPr>
                <a:t>Tight</a:t>
              </a:r>
              <a:endParaRPr sz="1900">
                <a:latin typeface="Old Standard TT"/>
                <a:ea typeface="Old Standard TT"/>
                <a:cs typeface="Old Standard TT"/>
                <a:sym typeface="Old Standard TT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900">
                  <a:latin typeface="Old Standard TT"/>
                  <a:ea typeface="Old Standard TT"/>
                  <a:cs typeface="Old Standard TT"/>
                  <a:sym typeface="Old Standard TT"/>
                </a:rPr>
                <a:t>Coupling</a:t>
              </a:r>
              <a:endParaRPr sz="1900">
                <a:latin typeface="Old Standard TT"/>
                <a:ea typeface="Old Standard TT"/>
                <a:cs typeface="Old Standard TT"/>
                <a:sym typeface="Old Standard TT"/>
              </a:endParaRPr>
            </a:p>
          </p:txBody>
        </p:sp>
        <p:pic>
          <p:nvPicPr>
            <p:cNvPr id="20" name="Google Shape;188;g1863ef439b8_3_14">
              <a:extLst>
                <a:ext uri="{FF2B5EF4-FFF2-40B4-BE49-F238E27FC236}">
                  <a16:creationId xmlns:a16="http://schemas.microsoft.com/office/drawing/2014/main" id="{143B1076-5DBA-0835-5F3A-C007CE0D0DC0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9484909" y="2007742"/>
              <a:ext cx="1071800" cy="107183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8" name="Google Shape;189;g1863ef439b8_3_14">
            <a:extLst>
              <a:ext uri="{FF2B5EF4-FFF2-40B4-BE49-F238E27FC236}">
                <a16:creationId xmlns:a16="http://schemas.microsoft.com/office/drawing/2014/main" id="{60792141-82A7-EF7E-89DA-B31514D813BA}"/>
              </a:ext>
            </a:extLst>
          </p:cNvPr>
          <p:cNvGrpSpPr/>
          <p:nvPr/>
        </p:nvGrpSpPr>
        <p:grpSpPr>
          <a:xfrm>
            <a:off x="8943413" y="2711983"/>
            <a:ext cx="1876500" cy="2327334"/>
            <a:chOff x="7359025" y="1744683"/>
            <a:chExt cx="1876500" cy="2327334"/>
          </a:xfrm>
        </p:grpSpPr>
        <p:grpSp>
          <p:nvGrpSpPr>
            <p:cNvPr id="23" name="Google Shape;190;g1863ef439b8_3_14">
              <a:extLst>
                <a:ext uri="{FF2B5EF4-FFF2-40B4-BE49-F238E27FC236}">
                  <a16:creationId xmlns:a16="http://schemas.microsoft.com/office/drawing/2014/main" id="{51E6B2A8-841B-066E-7200-4569EF6442DF}"/>
                </a:ext>
              </a:extLst>
            </p:cNvPr>
            <p:cNvGrpSpPr/>
            <p:nvPr/>
          </p:nvGrpSpPr>
          <p:grpSpPr>
            <a:xfrm>
              <a:off x="7359025" y="1744683"/>
              <a:ext cx="1876500" cy="2327334"/>
              <a:chOff x="415600" y="1813458"/>
              <a:chExt cx="1876500" cy="2327334"/>
            </a:xfrm>
          </p:grpSpPr>
          <p:sp>
            <p:nvSpPr>
              <p:cNvPr id="26" name="Google Shape;191;g1863ef439b8_3_14">
                <a:extLst>
                  <a:ext uri="{FF2B5EF4-FFF2-40B4-BE49-F238E27FC236}">
                    <a16:creationId xmlns:a16="http://schemas.microsoft.com/office/drawing/2014/main" id="{EB2BC32B-56EA-BF37-D7FB-D1D01252A459}"/>
                  </a:ext>
                </a:extLst>
              </p:cNvPr>
              <p:cNvSpPr/>
              <p:nvPr/>
            </p:nvSpPr>
            <p:spPr>
              <a:xfrm>
                <a:off x="638033" y="1813458"/>
                <a:ext cx="1460400" cy="1460400"/>
              </a:xfrm>
              <a:prstGeom prst="flowChartConnector">
                <a:avLst/>
              </a:prstGeom>
              <a:solidFill>
                <a:srgbClr val="EA9999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900"/>
              </a:p>
            </p:txBody>
          </p:sp>
          <p:sp>
            <p:nvSpPr>
              <p:cNvPr id="27" name="Google Shape;192;g1863ef439b8_3_14">
                <a:extLst>
                  <a:ext uri="{FF2B5EF4-FFF2-40B4-BE49-F238E27FC236}">
                    <a16:creationId xmlns:a16="http://schemas.microsoft.com/office/drawing/2014/main" id="{159F0902-70CE-9443-B109-74A14430C6B5}"/>
                  </a:ext>
                </a:extLst>
              </p:cNvPr>
              <p:cNvSpPr txBox="1"/>
              <p:nvPr/>
            </p:nvSpPr>
            <p:spPr>
              <a:xfrm>
                <a:off x="415600" y="3309792"/>
                <a:ext cx="1876500" cy="83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t" anchorCtr="0">
                <a:sp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-US" sz="1900">
                    <a:solidFill>
                      <a:schemeClr val="dk1"/>
                    </a:solidFill>
                    <a:latin typeface="Old Standard TT"/>
                    <a:ea typeface="Old Standard TT"/>
                    <a:cs typeface="Old Standard TT"/>
                    <a:sym typeface="Old Standard TT"/>
                  </a:rPr>
                  <a:t>Cumbersome</a:t>
                </a:r>
                <a:endParaRPr sz="1900">
                  <a:solidFill>
                    <a:schemeClr val="dk1"/>
                  </a:solidFill>
                  <a:latin typeface="Old Standard TT"/>
                  <a:ea typeface="Old Standard TT"/>
                  <a:cs typeface="Old Standard TT"/>
                  <a:sym typeface="Old Standard TT"/>
                </a:endParaRP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-US" sz="1900">
                    <a:solidFill>
                      <a:schemeClr val="dk1"/>
                    </a:solidFill>
                    <a:latin typeface="Old Standard TT"/>
                    <a:ea typeface="Old Standard TT"/>
                    <a:cs typeface="Old Standard TT"/>
                    <a:sym typeface="Old Standard TT"/>
                  </a:rPr>
                  <a:t>Deployments</a:t>
                </a:r>
                <a:endParaRPr sz="1900">
                  <a:latin typeface="Old Standard TT"/>
                  <a:ea typeface="Old Standard TT"/>
                  <a:cs typeface="Old Standard TT"/>
                  <a:sym typeface="Old Standard TT"/>
                </a:endParaRPr>
              </a:p>
            </p:txBody>
          </p:sp>
        </p:grpSp>
        <p:sp>
          <p:nvSpPr>
            <p:cNvPr id="24" name="Google Shape;193;g1863ef439b8_3_14">
              <a:extLst>
                <a:ext uri="{FF2B5EF4-FFF2-40B4-BE49-F238E27FC236}">
                  <a16:creationId xmlns:a16="http://schemas.microsoft.com/office/drawing/2014/main" id="{9DABEA81-42CA-EDC6-2D35-10F9C4F8DD55}"/>
                </a:ext>
              </a:extLst>
            </p:cNvPr>
            <p:cNvSpPr/>
            <p:nvPr/>
          </p:nvSpPr>
          <p:spPr>
            <a:xfrm>
              <a:off x="7962475" y="1895675"/>
              <a:ext cx="669600" cy="81750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94;g1863ef439b8_3_14">
              <a:extLst>
                <a:ext uri="{FF2B5EF4-FFF2-40B4-BE49-F238E27FC236}">
                  <a16:creationId xmlns:a16="http://schemas.microsoft.com/office/drawing/2014/main" id="{9FB1C198-FBC9-4B17-16DD-E32660AF397B}"/>
                </a:ext>
              </a:extLst>
            </p:cNvPr>
            <p:cNvSpPr/>
            <p:nvPr/>
          </p:nvSpPr>
          <p:spPr>
            <a:xfrm>
              <a:off x="7857325" y="2770025"/>
              <a:ext cx="879900" cy="149100"/>
            </a:xfrm>
            <a:prstGeom prst="rect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841465513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0AB860-7FB5-5B3E-7F8F-4DA480AB5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115</a:t>
            </a:fld>
            <a:endParaRPr lang="en-US"/>
          </a:p>
        </p:txBody>
      </p:sp>
      <p:sp>
        <p:nvSpPr>
          <p:cNvPr id="6" name="Google Shape;200;g1863ef439b8_3_409">
            <a:extLst>
              <a:ext uri="{FF2B5EF4-FFF2-40B4-BE49-F238E27FC236}">
                <a16:creationId xmlns:a16="http://schemas.microsoft.com/office/drawing/2014/main" id="{6822D5D3-515B-A39A-E9C1-CA163609A5A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5600" y="593375"/>
            <a:ext cx="4644300" cy="817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7500"/>
              <a:buFont typeface="Arial"/>
              <a:buNone/>
            </a:pPr>
            <a:r>
              <a:rPr lang="en-US"/>
              <a:t>Limited Extensibility</a:t>
            </a:r>
            <a:endParaRPr/>
          </a:p>
        </p:txBody>
      </p:sp>
      <p:sp>
        <p:nvSpPr>
          <p:cNvPr id="8" name="Google Shape;201;g1863ef439b8_3_409">
            <a:extLst>
              <a:ext uri="{FF2B5EF4-FFF2-40B4-BE49-F238E27FC236}">
                <a16:creationId xmlns:a16="http://schemas.microsoft.com/office/drawing/2014/main" id="{57CBCF19-0BE1-3726-EF03-E1517FB8B9E0}"/>
              </a:ext>
            </a:extLst>
          </p:cNvPr>
          <p:cNvSpPr txBox="1">
            <a:spLocks/>
          </p:cNvSpPr>
          <p:nvPr/>
        </p:nvSpPr>
        <p:spPr>
          <a:xfrm>
            <a:off x="7416050" y="2530350"/>
            <a:ext cx="3446100" cy="1049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None/>
            </a:pPr>
            <a:r>
              <a:rPr lang="en-US"/>
              <a:t>Cannot expose APIs alternative to POSIX</a:t>
            </a:r>
          </a:p>
        </p:txBody>
      </p:sp>
      <p:grpSp>
        <p:nvGrpSpPr>
          <p:cNvPr id="13" name="Google Shape;203;g1863ef439b8_3_409">
            <a:extLst>
              <a:ext uri="{FF2B5EF4-FFF2-40B4-BE49-F238E27FC236}">
                <a16:creationId xmlns:a16="http://schemas.microsoft.com/office/drawing/2014/main" id="{DE238358-FF12-205C-47B4-9C3CBA11B151}"/>
              </a:ext>
            </a:extLst>
          </p:cNvPr>
          <p:cNvGrpSpPr/>
          <p:nvPr/>
        </p:nvGrpSpPr>
        <p:grpSpPr>
          <a:xfrm>
            <a:off x="3522828" y="1610998"/>
            <a:ext cx="3300915" cy="1059077"/>
            <a:chOff x="238" y="0"/>
            <a:chExt cx="2326825" cy="771300"/>
          </a:xfrm>
        </p:grpSpPr>
        <p:sp>
          <p:nvSpPr>
            <p:cNvPr id="10" name="Google Shape;204;g1863ef439b8_3_409">
              <a:extLst>
                <a:ext uri="{FF2B5EF4-FFF2-40B4-BE49-F238E27FC236}">
                  <a16:creationId xmlns:a16="http://schemas.microsoft.com/office/drawing/2014/main" id="{F7437AD4-7434-23FF-3488-C5E70AB1A433}"/>
                </a:ext>
              </a:extLst>
            </p:cNvPr>
            <p:cNvSpPr/>
            <p:nvPr/>
          </p:nvSpPr>
          <p:spPr>
            <a:xfrm>
              <a:off x="238" y="0"/>
              <a:ext cx="2326800" cy="259500"/>
            </a:xfrm>
            <a:prstGeom prst="rect">
              <a:avLst/>
            </a:prstGeom>
            <a:solidFill>
              <a:srgbClr val="D9D9D9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>
                  <a:latin typeface="Roboto"/>
                  <a:ea typeface="Roboto"/>
                  <a:cs typeface="Roboto"/>
                  <a:sym typeface="Roboto"/>
                </a:rPr>
                <a:t>Applications</a:t>
              </a:r>
              <a:endParaRPr sz="1800" b="1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" name="Google Shape;205;g1863ef439b8_3_409">
              <a:extLst>
                <a:ext uri="{FF2B5EF4-FFF2-40B4-BE49-F238E27FC236}">
                  <a16:creationId xmlns:a16="http://schemas.microsoft.com/office/drawing/2014/main" id="{891C3886-E401-7F91-10C4-696553FCC1BF}"/>
                </a:ext>
              </a:extLst>
            </p:cNvPr>
            <p:cNvSpPr/>
            <p:nvPr/>
          </p:nvSpPr>
          <p:spPr>
            <a:xfrm>
              <a:off x="263" y="515400"/>
              <a:ext cx="1134000" cy="255900"/>
            </a:xfrm>
            <a:prstGeom prst="rect">
              <a:avLst/>
            </a:prstGeom>
            <a:solidFill>
              <a:srgbClr val="D9D9D9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>
                  <a:latin typeface="Roboto"/>
                  <a:ea typeface="Roboto"/>
                  <a:cs typeface="Roboto"/>
                  <a:sym typeface="Roboto"/>
                </a:rPr>
                <a:t>MPI-IO</a:t>
              </a:r>
              <a:endParaRPr sz="1800" b="1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" name="Google Shape;206;g1863ef439b8_3_409">
              <a:extLst>
                <a:ext uri="{FF2B5EF4-FFF2-40B4-BE49-F238E27FC236}">
                  <a16:creationId xmlns:a16="http://schemas.microsoft.com/office/drawing/2014/main" id="{5ED9E489-0594-FB24-1717-A96310F978A1}"/>
                </a:ext>
              </a:extLst>
            </p:cNvPr>
            <p:cNvSpPr/>
            <p:nvPr/>
          </p:nvSpPr>
          <p:spPr>
            <a:xfrm>
              <a:off x="263" y="259500"/>
              <a:ext cx="2326800" cy="255900"/>
            </a:xfrm>
            <a:prstGeom prst="rect">
              <a:avLst/>
            </a:prstGeom>
            <a:solidFill>
              <a:srgbClr val="D9D9D9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>
                  <a:latin typeface="Roboto"/>
                  <a:ea typeface="Roboto"/>
                  <a:cs typeface="Roboto"/>
                  <a:sym typeface="Roboto"/>
                </a:rPr>
                <a:t>HDF5, </a:t>
              </a:r>
              <a:r>
                <a:rPr lang="en-US" sz="1800" b="1" err="1">
                  <a:latin typeface="Roboto"/>
                  <a:ea typeface="Roboto"/>
                  <a:cs typeface="Roboto"/>
                  <a:sym typeface="Roboto"/>
                </a:rPr>
                <a:t>NetCDF</a:t>
              </a:r>
              <a:r>
                <a:rPr lang="en-US" sz="1800" b="1">
                  <a:latin typeface="Roboto"/>
                  <a:ea typeface="Roboto"/>
                  <a:cs typeface="Roboto"/>
                  <a:sym typeface="Roboto"/>
                </a:rPr>
                <a:t>, </a:t>
              </a:r>
              <a:r>
                <a:rPr lang="en-US" sz="1800" b="1" err="1">
                  <a:latin typeface="Roboto"/>
                  <a:ea typeface="Roboto"/>
                  <a:cs typeface="Roboto"/>
                  <a:sym typeface="Roboto"/>
                </a:rPr>
                <a:t>pNetCDF</a:t>
              </a:r>
              <a:r>
                <a:rPr lang="en-US" sz="1800" b="1">
                  <a:latin typeface="Roboto"/>
                  <a:ea typeface="Roboto"/>
                  <a:cs typeface="Roboto"/>
                  <a:sym typeface="Roboto"/>
                </a:rPr>
                <a:t>, etc.</a:t>
              </a:r>
              <a:endParaRPr sz="1800" b="1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4" name="Google Shape;207;g1863ef439b8_3_409">
            <a:extLst>
              <a:ext uri="{FF2B5EF4-FFF2-40B4-BE49-F238E27FC236}">
                <a16:creationId xmlns:a16="http://schemas.microsoft.com/office/drawing/2014/main" id="{829D58A0-3FC6-7D23-E291-D0C44EED9C3A}"/>
              </a:ext>
            </a:extLst>
          </p:cNvPr>
          <p:cNvGrpSpPr/>
          <p:nvPr/>
        </p:nvGrpSpPr>
        <p:grpSpPr>
          <a:xfrm>
            <a:off x="3522504" y="3013923"/>
            <a:ext cx="3257756" cy="3083949"/>
            <a:chOff x="0" y="969088"/>
            <a:chExt cx="2327006" cy="2266612"/>
          </a:xfrm>
        </p:grpSpPr>
        <p:sp>
          <p:nvSpPr>
            <p:cNvPr id="15" name="Google Shape;208;g1863ef439b8_3_409">
              <a:extLst>
                <a:ext uri="{FF2B5EF4-FFF2-40B4-BE49-F238E27FC236}">
                  <a16:creationId xmlns:a16="http://schemas.microsoft.com/office/drawing/2014/main" id="{78F970AB-E167-F06E-08B7-C389439EA5B4}"/>
                </a:ext>
              </a:extLst>
            </p:cNvPr>
            <p:cNvSpPr/>
            <p:nvPr/>
          </p:nvSpPr>
          <p:spPr>
            <a:xfrm>
              <a:off x="13" y="1334234"/>
              <a:ext cx="2326800" cy="367500"/>
            </a:xfrm>
            <a:prstGeom prst="rect">
              <a:avLst/>
            </a:prstGeom>
            <a:solidFill>
              <a:srgbClr val="B4A7D6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>
                  <a:latin typeface="Roboto"/>
                  <a:ea typeface="Roboto"/>
                  <a:cs typeface="Roboto"/>
                  <a:sym typeface="Roboto"/>
                </a:rPr>
                <a:t>   VFS</a:t>
              </a:r>
              <a:endParaRPr sz="1800" b="1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" name="Google Shape;209;g1863ef439b8_3_409">
              <a:extLst>
                <a:ext uri="{FF2B5EF4-FFF2-40B4-BE49-F238E27FC236}">
                  <a16:creationId xmlns:a16="http://schemas.microsoft.com/office/drawing/2014/main" id="{87538082-B7B0-45D8-7C2B-D8350A7FA545}"/>
                </a:ext>
              </a:extLst>
            </p:cNvPr>
            <p:cNvSpPr/>
            <p:nvPr/>
          </p:nvSpPr>
          <p:spPr>
            <a:xfrm>
              <a:off x="0" y="1701800"/>
              <a:ext cx="1212000" cy="431400"/>
            </a:xfrm>
            <a:prstGeom prst="rect">
              <a:avLst/>
            </a:prstGeom>
            <a:solidFill>
              <a:srgbClr val="B4A7D6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>
                  <a:latin typeface="Roboto"/>
                  <a:ea typeface="Roboto"/>
                  <a:cs typeface="Roboto"/>
                  <a:sym typeface="Roboto"/>
                </a:rPr>
                <a:t>Direct I/O</a:t>
              </a:r>
              <a:endParaRPr sz="1800" b="1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" name="Google Shape;210;g1863ef439b8_3_409">
              <a:extLst>
                <a:ext uri="{FF2B5EF4-FFF2-40B4-BE49-F238E27FC236}">
                  <a16:creationId xmlns:a16="http://schemas.microsoft.com/office/drawing/2014/main" id="{D6CB0032-161F-D953-9A69-B4E08B27B79D}"/>
                </a:ext>
              </a:extLst>
            </p:cNvPr>
            <p:cNvSpPr/>
            <p:nvPr/>
          </p:nvSpPr>
          <p:spPr>
            <a:xfrm>
              <a:off x="1175825" y="1701800"/>
              <a:ext cx="1151100" cy="431400"/>
            </a:xfrm>
            <a:prstGeom prst="rect">
              <a:avLst/>
            </a:prstGeom>
            <a:solidFill>
              <a:srgbClr val="B4A7D6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>
                  <a:latin typeface="Roboto"/>
                  <a:ea typeface="Roboto"/>
                  <a:cs typeface="Roboto"/>
                  <a:sym typeface="Roboto"/>
                </a:rPr>
                <a:t>Page Cache</a:t>
              </a:r>
              <a:endParaRPr sz="1800" b="1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8" name="Google Shape;211;g1863ef439b8_3_409">
              <a:extLst>
                <a:ext uri="{FF2B5EF4-FFF2-40B4-BE49-F238E27FC236}">
                  <a16:creationId xmlns:a16="http://schemas.microsoft.com/office/drawing/2014/main" id="{FF3A3471-F62D-F5FB-E211-7F1ECEDCF273}"/>
                </a:ext>
              </a:extLst>
            </p:cNvPr>
            <p:cNvSpPr/>
            <p:nvPr/>
          </p:nvSpPr>
          <p:spPr>
            <a:xfrm>
              <a:off x="0" y="2133200"/>
              <a:ext cx="2326800" cy="367500"/>
            </a:xfrm>
            <a:prstGeom prst="rect">
              <a:avLst/>
            </a:prstGeom>
            <a:solidFill>
              <a:srgbClr val="B4A7D6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>
                  <a:latin typeface="Roboto"/>
                  <a:ea typeface="Roboto"/>
                  <a:cs typeface="Roboto"/>
                  <a:sym typeface="Roboto"/>
                </a:rPr>
                <a:t>Block I/O Layer</a:t>
              </a:r>
              <a:endParaRPr sz="1800" b="1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" name="Google Shape;212;g1863ef439b8_3_409">
              <a:extLst>
                <a:ext uri="{FF2B5EF4-FFF2-40B4-BE49-F238E27FC236}">
                  <a16:creationId xmlns:a16="http://schemas.microsoft.com/office/drawing/2014/main" id="{62EB4301-6802-017E-8301-D4E177A7B8E8}"/>
                </a:ext>
              </a:extLst>
            </p:cNvPr>
            <p:cNvSpPr/>
            <p:nvPr/>
          </p:nvSpPr>
          <p:spPr>
            <a:xfrm>
              <a:off x="0" y="2500700"/>
              <a:ext cx="2326800" cy="367500"/>
            </a:xfrm>
            <a:prstGeom prst="rect">
              <a:avLst/>
            </a:prstGeom>
            <a:solidFill>
              <a:srgbClr val="B4A7D6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>
                  <a:latin typeface="Roboto"/>
                  <a:ea typeface="Roboto"/>
                  <a:cs typeface="Roboto"/>
                  <a:sym typeface="Roboto"/>
                </a:rPr>
                <a:t>I/O Scheduling</a:t>
              </a:r>
              <a:endParaRPr sz="1800" b="1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" name="Google Shape;213;g1863ef439b8_3_409">
              <a:extLst>
                <a:ext uri="{FF2B5EF4-FFF2-40B4-BE49-F238E27FC236}">
                  <a16:creationId xmlns:a16="http://schemas.microsoft.com/office/drawing/2014/main" id="{1CE6AB3E-8BD5-D419-56EE-6846AD901FE3}"/>
                </a:ext>
              </a:extLst>
            </p:cNvPr>
            <p:cNvSpPr/>
            <p:nvPr/>
          </p:nvSpPr>
          <p:spPr>
            <a:xfrm>
              <a:off x="0" y="2868200"/>
              <a:ext cx="2326800" cy="367500"/>
            </a:xfrm>
            <a:prstGeom prst="rect">
              <a:avLst/>
            </a:prstGeom>
            <a:solidFill>
              <a:srgbClr val="B4A7D6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>
                  <a:latin typeface="Roboto"/>
                  <a:ea typeface="Roboto"/>
                  <a:cs typeface="Roboto"/>
                  <a:sym typeface="Roboto"/>
                </a:rPr>
                <a:t>Device Drivers</a:t>
              </a:r>
              <a:endParaRPr sz="1800" b="1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" name="Google Shape;214;g1863ef439b8_3_409">
              <a:extLst>
                <a:ext uri="{FF2B5EF4-FFF2-40B4-BE49-F238E27FC236}">
                  <a16:creationId xmlns:a16="http://schemas.microsoft.com/office/drawing/2014/main" id="{D0B024C8-952B-916A-0F83-A667AC75EED4}"/>
                </a:ext>
              </a:extLst>
            </p:cNvPr>
            <p:cNvSpPr/>
            <p:nvPr/>
          </p:nvSpPr>
          <p:spPr>
            <a:xfrm>
              <a:off x="206" y="969088"/>
              <a:ext cx="2326800" cy="367500"/>
            </a:xfrm>
            <a:prstGeom prst="rect">
              <a:avLst/>
            </a:prstGeom>
            <a:solidFill>
              <a:srgbClr val="9FC5E8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>
                  <a:latin typeface="Roboto"/>
                  <a:ea typeface="Roboto"/>
                  <a:cs typeface="Roboto"/>
                  <a:sym typeface="Roboto"/>
                </a:rPr>
                <a:t>POSIX</a:t>
              </a:r>
              <a:endParaRPr sz="1800" b="1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" name="Google Shape;215;g1863ef439b8_3_409">
              <a:extLst>
                <a:ext uri="{FF2B5EF4-FFF2-40B4-BE49-F238E27FC236}">
                  <a16:creationId xmlns:a16="http://schemas.microsoft.com/office/drawing/2014/main" id="{1CF92723-D4F1-01D9-6C39-79AE8B8D3407}"/>
                </a:ext>
              </a:extLst>
            </p:cNvPr>
            <p:cNvSpPr/>
            <p:nvPr/>
          </p:nvSpPr>
          <p:spPr>
            <a:xfrm>
              <a:off x="1557350" y="1023113"/>
              <a:ext cx="553200" cy="259500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>
                  <a:latin typeface="Roboto"/>
                  <a:ea typeface="Roboto"/>
                  <a:cs typeface="Roboto"/>
                  <a:sym typeface="Roboto"/>
                </a:rPr>
                <a:t>write()</a:t>
              </a:r>
              <a:endParaRPr sz="1600" b="1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" name="Google Shape;216;g1863ef439b8_3_409">
              <a:extLst>
                <a:ext uri="{FF2B5EF4-FFF2-40B4-BE49-F238E27FC236}">
                  <a16:creationId xmlns:a16="http://schemas.microsoft.com/office/drawing/2014/main" id="{F3357100-89ED-CD2D-3EF6-9B0070B99959}"/>
                </a:ext>
              </a:extLst>
            </p:cNvPr>
            <p:cNvSpPr/>
            <p:nvPr/>
          </p:nvSpPr>
          <p:spPr>
            <a:xfrm>
              <a:off x="834350" y="1023113"/>
              <a:ext cx="548700" cy="259500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>
                  <a:latin typeface="Roboto"/>
                  <a:ea typeface="Roboto"/>
                  <a:cs typeface="Roboto"/>
                  <a:sym typeface="Roboto"/>
                </a:rPr>
                <a:t>read()</a:t>
              </a:r>
              <a:endParaRPr sz="1600" b="1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8" name="Google Shape;217;g1863ef439b8_3_409">
            <a:extLst>
              <a:ext uri="{FF2B5EF4-FFF2-40B4-BE49-F238E27FC236}">
                <a16:creationId xmlns:a16="http://schemas.microsoft.com/office/drawing/2014/main" id="{6747BEE5-C693-31BE-AC10-8B031B10DBDF}"/>
              </a:ext>
            </a:extLst>
          </p:cNvPr>
          <p:cNvGrpSpPr/>
          <p:nvPr/>
        </p:nvGrpSpPr>
        <p:grpSpPr>
          <a:xfrm>
            <a:off x="931067" y="2234908"/>
            <a:ext cx="1460400" cy="1460400"/>
            <a:chOff x="3335346" y="1813458"/>
            <a:chExt cx="1460400" cy="1460400"/>
          </a:xfrm>
        </p:grpSpPr>
        <p:sp>
          <p:nvSpPr>
            <p:cNvPr id="26" name="Google Shape;218;g1863ef439b8_3_409">
              <a:extLst>
                <a:ext uri="{FF2B5EF4-FFF2-40B4-BE49-F238E27FC236}">
                  <a16:creationId xmlns:a16="http://schemas.microsoft.com/office/drawing/2014/main" id="{406BC585-A499-378E-E27F-2B4A0F993B77}"/>
                </a:ext>
              </a:extLst>
            </p:cNvPr>
            <p:cNvSpPr/>
            <p:nvPr/>
          </p:nvSpPr>
          <p:spPr>
            <a:xfrm>
              <a:off x="3335346" y="1813458"/>
              <a:ext cx="1460400" cy="1460400"/>
            </a:xfrm>
            <a:prstGeom prst="flowChartConnector">
              <a:avLst/>
            </a:prstGeom>
            <a:solidFill>
              <a:srgbClr val="EA9999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pic>
          <p:nvPicPr>
            <p:cNvPr id="27" name="Google Shape;219;g1863ef439b8_3_409">
              <a:extLst>
                <a:ext uri="{FF2B5EF4-FFF2-40B4-BE49-F238E27FC236}">
                  <a16:creationId xmlns:a16="http://schemas.microsoft.com/office/drawing/2014/main" id="{49F04452-71FE-B031-645C-573A5B5F3FB4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3510125" y="1994059"/>
              <a:ext cx="1129067" cy="112906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" name="Google Shape;220;g1863ef439b8_3_409">
            <a:extLst>
              <a:ext uri="{FF2B5EF4-FFF2-40B4-BE49-F238E27FC236}">
                <a16:creationId xmlns:a16="http://schemas.microsoft.com/office/drawing/2014/main" id="{6F5261D5-F908-5AF5-9A88-A30CA2D434A1}"/>
              </a:ext>
            </a:extLst>
          </p:cNvPr>
          <p:cNvSpPr/>
          <p:nvPr/>
        </p:nvSpPr>
        <p:spPr>
          <a:xfrm>
            <a:off x="5004811" y="3579760"/>
            <a:ext cx="776813" cy="3531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latin typeface="Roboto"/>
                <a:ea typeface="Roboto"/>
                <a:cs typeface="Roboto"/>
                <a:sym typeface="Roboto"/>
              </a:rPr>
              <a:t>XFS</a:t>
            </a:r>
            <a:endParaRPr sz="16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" name="Google Shape;221;g1863ef439b8_3_409">
            <a:extLst>
              <a:ext uri="{FF2B5EF4-FFF2-40B4-BE49-F238E27FC236}">
                <a16:creationId xmlns:a16="http://schemas.microsoft.com/office/drawing/2014/main" id="{2290BE12-3EA8-B6FF-233A-1248BBCBC36E}"/>
              </a:ext>
            </a:extLst>
          </p:cNvPr>
          <p:cNvSpPr/>
          <p:nvPr/>
        </p:nvSpPr>
        <p:spPr>
          <a:xfrm>
            <a:off x="4195677" y="3579760"/>
            <a:ext cx="770813" cy="3531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latin typeface="Roboto"/>
                <a:ea typeface="Roboto"/>
                <a:cs typeface="Roboto"/>
                <a:sym typeface="Roboto"/>
              </a:rPr>
              <a:t>EXT4</a:t>
            </a:r>
            <a:endParaRPr sz="16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" name="Google Shape;222;g1863ef439b8_3_409">
            <a:extLst>
              <a:ext uri="{FF2B5EF4-FFF2-40B4-BE49-F238E27FC236}">
                <a16:creationId xmlns:a16="http://schemas.microsoft.com/office/drawing/2014/main" id="{C200C584-F671-8F8A-23DD-C84FDC438C4E}"/>
              </a:ext>
            </a:extLst>
          </p:cNvPr>
          <p:cNvSpPr/>
          <p:nvPr/>
        </p:nvSpPr>
        <p:spPr>
          <a:xfrm>
            <a:off x="5820067" y="3579760"/>
            <a:ext cx="776813" cy="3531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latin typeface="Roboto"/>
                <a:ea typeface="Roboto"/>
                <a:cs typeface="Roboto"/>
                <a:sym typeface="Roboto"/>
              </a:rPr>
              <a:t>F2FS</a:t>
            </a:r>
            <a:endParaRPr sz="16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" name="Google Shape;223;g1863ef439b8_3_409">
            <a:extLst>
              <a:ext uri="{FF2B5EF4-FFF2-40B4-BE49-F238E27FC236}">
                <a16:creationId xmlns:a16="http://schemas.microsoft.com/office/drawing/2014/main" id="{CF833016-DAF4-7272-7F1A-BF482F959BDF}"/>
              </a:ext>
            </a:extLst>
          </p:cNvPr>
          <p:cNvSpPr txBox="1"/>
          <p:nvPr/>
        </p:nvSpPr>
        <p:spPr>
          <a:xfrm>
            <a:off x="7549825" y="4275775"/>
            <a:ext cx="3571500" cy="9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Cannot improve other layers of the I/O stack</a:t>
            </a:r>
            <a:endParaRPr/>
          </a:p>
        </p:txBody>
      </p:sp>
      <p:sp>
        <p:nvSpPr>
          <p:cNvPr id="38" name="Google Shape;224;g1863ef439b8_3_409">
            <a:extLst>
              <a:ext uri="{FF2B5EF4-FFF2-40B4-BE49-F238E27FC236}">
                <a16:creationId xmlns:a16="http://schemas.microsoft.com/office/drawing/2014/main" id="{55A92F91-AFAD-36C9-2469-444C4062C91C}"/>
              </a:ext>
            </a:extLst>
          </p:cNvPr>
          <p:cNvSpPr txBox="1"/>
          <p:nvPr/>
        </p:nvSpPr>
        <p:spPr>
          <a:xfrm>
            <a:off x="161275" y="3873988"/>
            <a:ext cx="3000000" cy="1664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lnSpc>
                <a:spcPct val="114999"/>
              </a:lnSpc>
              <a:spcAft>
                <a:spcPts val="1600"/>
              </a:spcAft>
            </a:pPr>
            <a:r>
              <a:rPr lang="en-US" sz="2400" b="1">
                <a:solidFill>
                  <a:schemeClr val="dk1"/>
                </a:solidFill>
                <a:latin typeface="Old Standard TT"/>
                <a:ea typeface="+mn-lt"/>
                <a:cs typeface="+mn-lt"/>
                <a:sym typeface="Old Standard TT"/>
              </a:rPr>
              <a:t>I/O stacks </a:t>
            </a:r>
            <a:r>
              <a:rPr lang="en-US" sz="2400" b="1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only support the filesystems layer!</a:t>
            </a:r>
            <a:endParaRPr lang="en-US">
              <a:solidFill>
                <a:schemeClr val="dk1"/>
              </a:solidFill>
            </a:endParaRPr>
          </a:p>
        </p:txBody>
      </p:sp>
      <p:cxnSp>
        <p:nvCxnSpPr>
          <p:cNvPr id="40" name="Google Shape;225;g1863ef439b8_3_409">
            <a:extLst>
              <a:ext uri="{FF2B5EF4-FFF2-40B4-BE49-F238E27FC236}">
                <a16:creationId xmlns:a16="http://schemas.microsoft.com/office/drawing/2014/main" id="{52578662-384A-08F0-2781-E3F4E2602A81}"/>
              </a:ext>
            </a:extLst>
          </p:cNvPr>
          <p:cNvCxnSpPr/>
          <p:nvPr/>
        </p:nvCxnSpPr>
        <p:spPr>
          <a:xfrm flipV="1">
            <a:off x="6780260" y="3055050"/>
            <a:ext cx="635790" cy="208884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2" name="Google Shape;226;g1863ef439b8_3_409">
            <a:extLst>
              <a:ext uri="{FF2B5EF4-FFF2-40B4-BE49-F238E27FC236}">
                <a16:creationId xmlns:a16="http://schemas.microsoft.com/office/drawing/2014/main" id="{89609A15-4623-DCFD-511D-7BB72932A973}"/>
              </a:ext>
            </a:extLst>
          </p:cNvPr>
          <p:cNvSpPr/>
          <p:nvPr/>
        </p:nvSpPr>
        <p:spPr>
          <a:xfrm>
            <a:off x="9226699" y="754575"/>
            <a:ext cx="2367252" cy="1403676"/>
          </a:xfrm>
          <a:prstGeom prst="cloud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4" name="Google Shape;227;g1863ef439b8_3_409">
            <a:extLst>
              <a:ext uri="{FF2B5EF4-FFF2-40B4-BE49-F238E27FC236}">
                <a16:creationId xmlns:a16="http://schemas.microsoft.com/office/drawing/2014/main" id="{DB99ED31-BCFC-E686-A542-1C1BAAE2D883}"/>
              </a:ext>
            </a:extLst>
          </p:cNvPr>
          <p:cNvCxnSpPr/>
          <p:nvPr/>
        </p:nvCxnSpPr>
        <p:spPr>
          <a:xfrm rot="10800000" flipH="1">
            <a:off x="9139100" y="2156850"/>
            <a:ext cx="1271100" cy="3735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46" name="Google Shape;228;g1863ef439b8_3_409">
            <a:extLst>
              <a:ext uri="{FF2B5EF4-FFF2-40B4-BE49-F238E27FC236}">
                <a16:creationId xmlns:a16="http://schemas.microsoft.com/office/drawing/2014/main" id="{9941ACA8-0055-A756-DC60-95A60DAEA3C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27225" y="1377334"/>
            <a:ext cx="882975" cy="456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229;g1863ef439b8_3_409">
            <a:extLst>
              <a:ext uri="{FF2B5EF4-FFF2-40B4-BE49-F238E27FC236}">
                <a16:creationId xmlns:a16="http://schemas.microsoft.com/office/drawing/2014/main" id="{86A47D1C-86EB-55A4-E2AF-3244D7CD7122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31100" y="987925"/>
            <a:ext cx="544800" cy="54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230;g1863ef439b8_3_409">
            <a:extLst>
              <a:ext uri="{FF2B5EF4-FFF2-40B4-BE49-F238E27FC236}">
                <a16:creationId xmlns:a16="http://schemas.microsoft.com/office/drawing/2014/main" id="{8D477B70-F9E7-C30B-D18F-7CEE62E8F3D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27885" t="38083" r="27810" b="36404"/>
          <a:stretch/>
        </p:blipFill>
        <p:spPr>
          <a:xfrm>
            <a:off x="9637775" y="1057321"/>
            <a:ext cx="752700" cy="217078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231;g1863ef439b8_3_409">
            <a:extLst>
              <a:ext uri="{FF2B5EF4-FFF2-40B4-BE49-F238E27FC236}">
                <a16:creationId xmlns:a16="http://schemas.microsoft.com/office/drawing/2014/main" id="{1D5A461E-4C29-F93F-2733-C13B5A511F3D}"/>
              </a:ext>
            </a:extLst>
          </p:cNvPr>
          <p:cNvSpPr/>
          <p:nvPr/>
        </p:nvSpPr>
        <p:spPr>
          <a:xfrm>
            <a:off x="6822375" y="4416325"/>
            <a:ext cx="593700" cy="1460400"/>
          </a:xfrm>
          <a:prstGeom prst="rightBrace">
            <a:avLst>
              <a:gd name="adj1" fmla="val 50000"/>
              <a:gd name="adj2" fmla="val 24656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232;g1863ef439b8_3_409">
            <a:extLst>
              <a:ext uri="{FF2B5EF4-FFF2-40B4-BE49-F238E27FC236}">
                <a16:creationId xmlns:a16="http://schemas.microsoft.com/office/drawing/2014/main" id="{89985F79-7D84-EB19-EAF2-EC861BBE36EF}"/>
              </a:ext>
            </a:extLst>
          </p:cNvPr>
          <p:cNvSpPr txBox="1"/>
          <p:nvPr/>
        </p:nvSpPr>
        <p:spPr>
          <a:xfrm>
            <a:off x="7670497" y="5390950"/>
            <a:ext cx="3626100" cy="9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2400">
                <a:solidFill>
                  <a:srgbClr val="FF0000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Limits performance and feature richness!</a:t>
            </a:r>
            <a:endParaRPr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06491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5B2CD2-01F4-FA27-AB41-6901DFA14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116</a:t>
            </a:fld>
            <a:endParaRPr lang="en-US"/>
          </a:p>
        </p:txBody>
      </p:sp>
      <p:sp>
        <p:nvSpPr>
          <p:cNvPr id="6" name="Google Shape;238;g1863ef439b8_3_463">
            <a:extLst>
              <a:ext uri="{FF2B5EF4-FFF2-40B4-BE49-F238E27FC236}">
                <a16:creationId xmlns:a16="http://schemas.microsoft.com/office/drawing/2014/main" id="{A37094AA-8D9A-FB94-058A-9EB46115D74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817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Tight Coupling</a:t>
            </a:r>
            <a:endParaRPr/>
          </a:p>
        </p:txBody>
      </p:sp>
      <p:sp>
        <p:nvSpPr>
          <p:cNvPr id="8" name="Google Shape;240;g1863ef439b8_3_463">
            <a:extLst>
              <a:ext uri="{FF2B5EF4-FFF2-40B4-BE49-F238E27FC236}">
                <a16:creationId xmlns:a16="http://schemas.microsoft.com/office/drawing/2014/main" id="{5E5BC751-117C-692E-05D7-524F7F4AE9F3}"/>
              </a:ext>
            </a:extLst>
          </p:cNvPr>
          <p:cNvSpPr/>
          <p:nvPr/>
        </p:nvSpPr>
        <p:spPr>
          <a:xfrm>
            <a:off x="3522500" y="2137460"/>
            <a:ext cx="3955500" cy="1869000"/>
          </a:xfrm>
          <a:prstGeom prst="rect">
            <a:avLst/>
          </a:prstGeom>
          <a:solidFill>
            <a:srgbClr val="B4A7D6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Roboto"/>
                <a:ea typeface="Roboto"/>
                <a:cs typeface="Roboto"/>
                <a:sym typeface="Roboto"/>
              </a:rPr>
              <a:t>   VFS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" name="Google Shape;241;g1863ef439b8_3_463">
            <a:extLst>
              <a:ext uri="{FF2B5EF4-FFF2-40B4-BE49-F238E27FC236}">
                <a16:creationId xmlns:a16="http://schemas.microsoft.com/office/drawing/2014/main" id="{568929C7-6288-A3DD-1EA2-47D0E8573E84}"/>
              </a:ext>
            </a:extLst>
          </p:cNvPr>
          <p:cNvSpPr/>
          <p:nvPr/>
        </p:nvSpPr>
        <p:spPr>
          <a:xfrm>
            <a:off x="3522506" y="4010849"/>
            <a:ext cx="2193000" cy="587100"/>
          </a:xfrm>
          <a:prstGeom prst="rect">
            <a:avLst/>
          </a:prstGeom>
          <a:solidFill>
            <a:srgbClr val="B4A7D6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Roboto"/>
                <a:ea typeface="Roboto"/>
                <a:cs typeface="Roboto"/>
                <a:sym typeface="Roboto"/>
              </a:rPr>
              <a:t>Direct I/O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" name="Google Shape;242;g1863ef439b8_3_463">
            <a:extLst>
              <a:ext uri="{FF2B5EF4-FFF2-40B4-BE49-F238E27FC236}">
                <a16:creationId xmlns:a16="http://schemas.microsoft.com/office/drawing/2014/main" id="{70491A42-A220-A2DA-840D-CF88ACA0B0EB}"/>
              </a:ext>
            </a:extLst>
          </p:cNvPr>
          <p:cNvSpPr/>
          <p:nvPr/>
        </p:nvSpPr>
        <p:spPr>
          <a:xfrm>
            <a:off x="5608687" y="4010850"/>
            <a:ext cx="1869300" cy="587100"/>
          </a:xfrm>
          <a:prstGeom prst="rect">
            <a:avLst/>
          </a:prstGeom>
          <a:solidFill>
            <a:srgbClr val="B4A7D6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Roboto"/>
                <a:ea typeface="Roboto"/>
                <a:cs typeface="Roboto"/>
                <a:sym typeface="Roboto"/>
              </a:rPr>
              <a:t>Page Cache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" name="Google Shape;243;g1863ef439b8_3_463">
            <a:extLst>
              <a:ext uri="{FF2B5EF4-FFF2-40B4-BE49-F238E27FC236}">
                <a16:creationId xmlns:a16="http://schemas.microsoft.com/office/drawing/2014/main" id="{C7DB035C-E27B-BB21-BFF0-8100B1B837BE}"/>
              </a:ext>
            </a:extLst>
          </p:cNvPr>
          <p:cNvSpPr/>
          <p:nvPr/>
        </p:nvSpPr>
        <p:spPr>
          <a:xfrm>
            <a:off x="3522505" y="4597811"/>
            <a:ext cx="3955500" cy="500100"/>
          </a:xfrm>
          <a:prstGeom prst="rect">
            <a:avLst/>
          </a:prstGeom>
          <a:solidFill>
            <a:srgbClr val="B4A7D6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Roboto"/>
                <a:ea typeface="Roboto"/>
                <a:cs typeface="Roboto"/>
                <a:sym typeface="Roboto"/>
              </a:rPr>
              <a:t>Block I/O Layer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" name="Google Shape;244;g1863ef439b8_3_463">
            <a:extLst>
              <a:ext uri="{FF2B5EF4-FFF2-40B4-BE49-F238E27FC236}">
                <a16:creationId xmlns:a16="http://schemas.microsoft.com/office/drawing/2014/main" id="{F91CF1C8-A728-47DB-7E44-0E239FBF802B}"/>
              </a:ext>
            </a:extLst>
          </p:cNvPr>
          <p:cNvSpPr/>
          <p:nvPr/>
        </p:nvSpPr>
        <p:spPr>
          <a:xfrm>
            <a:off x="3522505" y="5097830"/>
            <a:ext cx="3955500" cy="500100"/>
          </a:xfrm>
          <a:prstGeom prst="rect">
            <a:avLst/>
          </a:prstGeom>
          <a:solidFill>
            <a:srgbClr val="B4A7D6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Roboto"/>
                <a:ea typeface="Roboto"/>
                <a:cs typeface="Roboto"/>
                <a:sym typeface="Roboto"/>
              </a:rPr>
              <a:t>I/O Scheduling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" name="Google Shape;245;g1863ef439b8_3_463">
            <a:extLst>
              <a:ext uri="{FF2B5EF4-FFF2-40B4-BE49-F238E27FC236}">
                <a16:creationId xmlns:a16="http://schemas.microsoft.com/office/drawing/2014/main" id="{D0643C3C-B660-3B03-EE10-3FA3B42B729C}"/>
              </a:ext>
            </a:extLst>
          </p:cNvPr>
          <p:cNvSpPr/>
          <p:nvPr/>
        </p:nvSpPr>
        <p:spPr>
          <a:xfrm>
            <a:off x="3522505" y="5597850"/>
            <a:ext cx="3955500" cy="500100"/>
          </a:xfrm>
          <a:prstGeom prst="rect">
            <a:avLst/>
          </a:prstGeom>
          <a:solidFill>
            <a:srgbClr val="B4A7D6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Roboto"/>
                <a:ea typeface="Roboto"/>
                <a:cs typeface="Roboto"/>
                <a:sym typeface="Roboto"/>
              </a:rPr>
              <a:t>Device Drivers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" name="Google Shape;246;g1863ef439b8_3_463">
            <a:extLst>
              <a:ext uri="{FF2B5EF4-FFF2-40B4-BE49-F238E27FC236}">
                <a16:creationId xmlns:a16="http://schemas.microsoft.com/office/drawing/2014/main" id="{20E98068-AB52-4631-6430-31D03600EE69}"/>
              </a:ext>
            </a:extLst>
          </p:cNvPr>
          <p:cNvSpPr/>
          <p:nvPr/>
        </p:nvSpPr>
        <p:spPr>
          <a:xfrm>
            <a:off x="3522543" y="1637375"/>
            <a:ext cx="3955500" cy="500100"/>
          </a:xfrm>
          <a:prstGeom prst="rect">
            <a:avLst/>
          </a:prstGeom>
          <a:solidFill>
            <a:srgbClr val="9FC5E8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Roboto"/>
                <a:ea typeface="Roboto"/>
                <a:cs typeface="Roboto"/>
                <a:sym typeface="Roboto"/>
              </a:rPr>
              <a:t>POSIX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" name="Google Shape;247;g1863ef439b8_3_463">
            <a:extLst>
              <a:ext uri="{FF2B5EF4-FFF2-40B4-BE49-F238E27FC236}">
                <a16:creationId xmlns:a16="http://schemas.microsoft.com/office/drawing/2014/main" id="{D547651A-B58B-9AB7-8F8A-CD423DD2D87A}"/>
              </a:ext>
            </a:extLst>
          </p:cNvPr>
          <p:cNvSpPr/>
          <p:nvPr/>
        </p:nvSpPr>
        <p:spPr>
          <a:xfrm>
            <a:off x="5937425" y="1728981"/>
            <a:ext cx="1075800" cy="3531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Roboto"/>
                <a:ea typeface="Roboto"/>
                <a:cs typeface="Roboto"/>
                <a:sym typeface="Roboto"/>
              </a:rPr>
              <a:t>write()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" name="Google Shape;248;g1863ef439b8_3_463">
            <a:extLst>
              <a:ext uri="{FF2B5EF4-FFF2-40B4-BE49-F238E27FC236}">
                <a16:creationId xmlns:a16="http://schemas.microsoft.com/office/drawing/2014/main" id="{64AB22D4-14B5-2DE5-DCA7-39C7746A0312}"/>
              </a:ext>
            </a:extLst>
          </p:cNvPr>
          <p:cNvSpPr/>
          <p:nvPr/>
        </p:nvSpPr>
        <p:spPr>
          <a:xfrm>
            <a:off x="4704484" y="1728981"/>
            <a:ext cx="1067700" cy="3531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Roboto"/>
                <a:ea typeface="Roboto"/>
                <a:cs typeface="Roboto"/>
                <a:sym typeface="Roboto"/>
              </a:rPr>
              <a:t>read()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" name="Google Shape;249;g1863ef439b8_3_463">
            <a:extLst>
              <a:ext uri="{FF2B5EF4-FFF2-40B4-BE49-F238E27FC236}">
                <a16:creationId xmlns:a16="http://schemas.microsoft.com/office/drawing/2014/main" id="{0D34DFB7-8C61-12F0-1C53-5D1B88B638FB}"/>
              </a:ext>
            </a:extLst>
          </p:cNvPr>
          <p:cNvSpPr/>
          <p:nvPr/>
        </p:nvSpPr>
        <p:spPr>
          <a:xfrm>
            <a:off x="4358850" y="2249463"/>
            <a:ext cx="3000000" cy="16494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Roboto"/>
                <a:ea typeface="Roboto"/>
                <a:cs typeface="Roboto"/>
                <a:sym typeface="Roboto"/>
              </a:rPr>
              <a:t>F2FS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" name="Google Shape;250;g1863ef439b8_3_463">
            <a:extLst>
              <a:ext uri="{FF2B5EF4-FFF2-40B4-BE49-F238E27FC236}">
                <a16:creationId xmlns:a16="http://schemas.microsoft.com/office/drawing/2014/main" id="{B9AE3D9A-647B-0B63-2176-C03A68468C9A}"/>
              </a:ext>
            </a:extLst>
          </p:cNvPr>
          <p:cNvSpPr txBox="1"/>
          <p:nvPr/>
        </p:nvSpPr>
        <p:spPr>
          <a:xfrm>
            <a:off x="161275" y="3873988"/>
            <a:ext cx="3000000" cy="2088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lnSpc>
                <a:spcPct val="115000"/>
              </a:lnSpc>
              <a:spcAft>
                <a:spcPts val="1600"/>
              </a:spcAft>
            </a:pPr>
            <a:r>
              <a:rPr lang="en-US" sz="2400" b="1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I/O stacks do not promote the single responsibility principle!</a:t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32" name="Google Shape;251;g1863ef439b8_3_463">
            <a:extLst>
              <a:ext uri="{FF2B5EF4-FFF2-40B4-BE49-F238E27FC236}">
                <a16:creationId xmlns:a16="http://schemas.microsoft.com/office/drawing/2014/main" id="{CFC64CC1-B1B1-1C22-D9D0-2BFB8FDB032A}"/>
              </a:ext>
            </a:extLst>
          </p:cNvPr>
          <p:cNvGrpSpPr/>
          <p:nvPr/>
        </p:nvGrpSpPr>
        <p:grpSpPr>
          <a:xfrm>
            <a:off x="931083" y="2429333"/>
            <a:ext cx="1460400" cy="1460400"/>
            <a:chOff x="9313633" y="1813458"/>
            <a:chExt cx="1460400" cy="1460400"/>
          </a:xfrm>
        </p:grpSpPr>
        <p:sp>
          <p:nvSpPr>
            <p:cNvPr id="30" name="Google Shape;252;g1863ef439b8_3_463">
              <a:extLst>
                <a:ext uri="{FF2B5EF4-FFF2-40B4-BE49-F238E27FC236}">
                  <a16:creationId xmlns:a16="http://schemas.microsoft.com/office/drawing/2014/main" id="{BEC87D7F-2E1A-F86F-C895-ED255FC09F99}"/>
                </a:ext>
              </a:extLst>
            </p:cNvPr>
            <p:cNvSpPr/>
            <p:nvPr/>
          </p:nvSpPr>
          <p:spPr>
            <a:xfrm>
              <a:off x="9313633" y="1813458"/>
              <a:ext cx="1460400" cy="1460400"/>
            </a:xfrm>
            <a:prstGeom prst="flowChartConnector">
              <a:avLst/>
            </a:prstGeom>
            <a:solidFill>
              <a:srgbClr val="EA9999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pic>
          <p:nvPicPr>
            <p:cNvPr id="31" name="Google Shape;253;g1863ef439b8_3_463">
              <a:extLst>
                <a:ext uri="{FF2B5EF4-FFF2-40B4-BE49-F238E27FC236}">
                  <a16:creationId xmlns:a16="http://schemas.microsoft.com/office/drawing/2014/main" id="{E95753D2-0EC2-B41B-5F94-60828FB0B948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9484909" y="2007742"/>
              <a:ext cx="1071800" cy="107183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4" name="Google Shape;254;g1863ef439b8_3_463">
            <a:extLst>
              <a:ext uri="{FF2B5EF4-FFF2-40B4-BE49-F238E27FC236}">
                <a16:creationId xmlns:a16="http://schemas.microsoft.com/office/drawing/2014/main" id="{56BB13B1-80B9-B577-C6A8-327EB59764AC}"/>
              </a:ext>
            </a:extLst>
          </p:cNvPr>
          <p:cNvSpPr/>
          <p:nvPr/>
        </p:nvSpPr>
        <p:spPr>
          <a:xfrm>
            <a:off x="4608572" y="3028136"/>
            <a:ext cx="1243500" cy="3531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Roboto"/>
                <a:ea typeface="Roboto"/>
                <a:cs typeface="Roboto"/>
                <a:sym typeface="Roboto"/>
              </a:rPr>
              <a:t>compress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" name="Google Shape;255;g1863ef439b8_3_463">
            <a:extLst>
              <a:ext uri="{FF2B5EF4-FFF2-40B4-BE49-F238E27FC236}">
                <a16:creationId xmlns:a16="http://schemas.microsoft.com/office/drawing/2014/main" id="{F71193CC-D94B-94AF-B168-664D3EF7DC8C}"/>
              </a:ext>
            </a:extLst>
          </p:cNvPr>
          <p:cNvSpPr/>
          <p:nvPr/>
        </p:nvSpPr>
        <p:spPr>
          <a:xfrm>
            <a:off x="4608572" y="2642862"/>
            <a:ext cx="1243500" cy="3531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Roboto"/>
                <a:ea typeface="Roboto"/>
                <a:cs typeface="Roboto"/>
                <a:sym typeface="Roboto"/>
              </a:rPr>
              <a:t>split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" name="Google Shape;256;g1863ef439b8_3_463">
            <a:extLst>
              <a:ext uri="{FF2B5EF4-FFF2-40B4-BE49-F238E27FC236}">
                <a16:creationId xmlns:a16="http://schemas.microsoft.com/office/drawing/2014/main" id="{4FD63539-803B-4284-3FDA-1DFCB1B46E8C}"/>
              </a:ext>
            </a:extLst>
          </p:cNvPr>
          <p:cNvSpPr/>
          <p:nvPr/>
        </p:nvSpPr>
        <p:spPr>
          <a:xfrm>
            <a:off x="4608572" y="3413410"/>
            <a:ext cx="1243500" cy="3531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Roboto"/>
                <a:ea typeface="Roboto"/>
                <a:cs typeface="Roboto"/>
                <a:sym typeface="Roboto"/>
              </a:rPr>
              <a:t>block </a:t>
            </a:r>
            <a:r>
              <a:rPr lang="en-US" sz="1800" b="1" err="1">
                <a:latin typeface="Roboto"/>
                <a:ea typeface="Roboto"/>
                <a:cs typeface="Roboto"/>
                <a:sym typeface="Roboto"/>
              </a:rPr>
              <a:t>alloc</a:t>
            </a:r>
            <a:endParaRPr sz="1800" b="1" err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" name="Google Shape;257;g1863ef439b8_3_463">
            <a:extLst>
              <a:ext uri="{FF2B5EF4-FFF2-40B4-BE49-F238E27FC236}">
                <a16:creationId xmlns:a16="http://schemas.microsoft.com/office/drawing/2014/main" id="{1B053400-47D0-6622-993B-BDA046CDD2D3}"/>
              </a:ext>
            </a:extLst>
          </p:cNvPr>
          <p:cNvSpPr/>
          <p:nvPr/>
        </p:nvSpPr>
        <p:spPr>
          <a:xfrm>
            <a:off x="5981428" y="3028136"/>
            <a:ext cx="1243500" cy="3531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Roboto"/>
                <a:ea typeface="Roboto"/>
                <a:cs typeface="Roboto"/>
                <a:sym typeface="Roboto"/>
              </a:rPr>
              <a:t>encrypt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" name="Google Shape;258;g1863ef439b8_3_463">
            <a:extLst>
              <a:ext uri="{FF2B5EF4-FFF2-40B4-BE49-F238E27FC236}">
                <a16:creationId xmlns:a16="http://schemas.microsoft.com/office/drawing/2014/main" id="{4FBF7645-7941-ED42-C882-70843729336E}"/>
              </a:ext>
            </a:extLst>
          </p:cNvPr>
          <p:cNvSpPr/>
          <p:nvPr/>
        </p:nvSpPr>
        <p:spPr>
          <a:xfrm>
            <a:off x="5981428" y="2642862"/>
            <a:ext cx="1243500" cy="3531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Roboto"/>
                <a:ea typeface="Roboto"/>
                <a:cs typeface="Roboto"/>
                <a:sym typeface="Roboto"/>
              </a:rPr>
              <a:t>Access Ctrl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" name="Google Shape;259;g1863ef439b8_3_463">
            <a:extLst>
              <a:ext uri="{FF2B5EF4-FFF2-40B4-BE49-F238E27FC236}">
                <a16:creationId xmlns:a16="http://schemas.microsoft.com/office/drawing/2014/main" id="{ED0CC284-4BC1-D446-71BD-B3813308CDA6}"/>
              </a:ext>
            </a:extLst>
          </p:cNvPr>
          <p:cNvSpPr/>
          <p:nvPr/>
        </p:nvSpPr>
        <p:spPr>
          <a:xfrm>
            <a:off x="5981428" y="3413410"/>
            <a:ext cx="1243500" cy="3531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Roboto"/>
                <a:ea typeface="Roboto"/>
                <a:cs typeface="Roboto"/>
                <a:sym typeface="Roboto"/>
              </a:rPr>
              <a:t>compact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" name="Google Shape;260;g1863ef439b8_3_463">
            <a:extLst>
              <a:ext uri="{FF2B5EF4-FFF2-40B4-BE49-F238E27FC236}">
                <a16:creationId xmlns:a16="http://schemas.microsoft.com/office/drawing/2014/main" id="{81E44472-42A0-810A-A10E-FD9FA4B60FEE}"/>
              </a:ext>
            </a:extLst>
          </p:cNvPr>
          <p:cNvSpPr txBox="1"/>
          <p:nvPr/>
        </p:nvSpPr>
        <p:spPr>
          <a:xfrm>
            <a:off x="8069175" y="910525"/>
            <a:ext cx="3782400" cy="140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I/O stacks are </a:t>
            </a:r>
            <a:r>
              <a:rPr lang="en-US" sz="2400" b="1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tightly coupled</a:t>
            </a:r>
            <a:r>
              <a:rPr lang="en-US" sz="24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 with a large set of features</a:t>
            </a:r>
            <a:endParaRPr sz="2400">
              <a:solidFill>
                <a:schemeClr val="dk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cxnSp>
        <p:nvCxnSpPr>
          <p:cNvPr id="48" name="Google Shape;261;g1863ef439b8_3_463">
            <a:extLst>
              <a:ext uri="{FF2B5EF4-FFF2-40B4-BE49-F238E27FC236}">
                <a16:creationId xmlns:a16="http://schemas.microsoft.com/office/drawing/2014/main" id="{42DE409E-BBD8-A688-77FA-B27DE8E48585}"/>
              </a:ext>
            </a:extLst>
          </p:cNvPr>
          <p:cNvCxnSpPr/>
          <p:nvPr/>
        </p:nvCxnSpPr>
        <p:spPr>
          <a:xfrm rot="10800000" flipH="1">
            <a:off x="7358850" y="1612263"/>
            <a:ext cx="710400" cy="14619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0" name="Google Shape;262;g1863ef439b8_3_463">
            <a:extLst>
              <a:ext uri="{FF2B5EF4-FFF2-40B4-BE49-F238E27FC236}">
                <a16:creationId xmlns:a16="http://schemas.microsoft.com/office/drawing/2014/main" id="{FD0F117C-EA9B-B77D-4390-681C46494C37}"/>
              </a:ext>
            </a:extLst>
          </p:cNvPr>
          <p:cNvSpPr txBox="1"/>
          <p:nvPr/>
        </p:nvSpPr>
        <p:spPr>
          <a:xfrm>
            <a:off x="8128775" y="2895100"/>
            <a:ext cx="3426900" cy="9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They cannot be reused by other I/O stacks</a:t>
            </a:r>
            <a:endParaRPr/>
          </a:p>
        </p:txBody>
      </p:sp>
      <p:cxnSp>
        <p:nvCxnSpPr>
          <p:cNvPr id="52" name="Google Shape;263;g1863ef439b8_3_463">
            <a:extLst>
              <a:ext uri="{FF2B5EF4-FFF2-40B4-BE49-F238E27FC236}">
                <a16:creationId xmlns:a16="http://schemas.microsoft.com/office/drawing/2014/main" id="{AF061CE6-D904-2B18-8D03-FB6B430A8620}"/>
              </a:ext>
            </a:extLst>
          </p:cNvPr>
          <p:cNvCxnSpPr/>
          <p:nvPr/>
        </p:nvCxnSpPr>
        <p:spPr>
          <a:xfrm>
            <a:off x="7358850" y="3074163"/>
            <a:ext cx="769800" cy="3105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4" name="Google Shape;264;g1863ef439b8_3_463">
            <a:extLst>
              <a:ext uri="{FF2B5EF4-FFF2-40B4-BE49-F238E27FC236}">
                <a16:creationId xmlns:a16="http://schemas.microsoft.com/office/drawing/2014/main" id="{D5256CB7-087E-4216-10A9-389A175ECE9D}"/>
              </a:ext>
            </a:extLst>
          </p:cNvPr>
          <p:cNvSpPr txBox="1"/>
          <p:nvPr/>
        </p:nvSpPr>
        <p:spPr>
          <a:xfrm>
            <a:off x="8069175" y="5018725"/>
            <a:ext cx="3782400" cy="9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2400">
                <a:solidFill>
                  <a:srgbClr val="FF0000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Duplicated implementation and debugging effort!</a:t>
            </a:r>
            <a:endParaRPr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41772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FEB519-39C2-E737-CDCA-E54936D98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117</a:t>
            </a:fld>
            <a:endParaRPr lang="en-US"/>
          </a:p>
        </p:txBody>
      </p:sp>
      <p:sp>
        <p:nvSpPr>
          <p:cNvPr id="6" name="Google Shape;270;g1863ef439b8_3_521">
            <a:extLst>
              <a:ext uri="{FF2B5EF4-FFF2-40B4-BE49-F238E27FC236}">
                <a16:creationId xmlns:a16="http://schemas.microsoft.com/office/drawing/2014/main" id="{C169AE63-9E6D-648F-8CCD-1FD65E347F3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817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Limited Configurability</a:t>
            </a:r>
            <a:endParaRPr/>
          </a:p>
        </p:txBody>
      </p:sp>
      <p:sp>
        <p:nvSpPr>
          <p:cNvPr id="8" name="Google Shape;272;g1863ef439b8_3_521">
            <a:extLst>
              <a:ext uri="{FF2B5EF4-FFF2-40B4-BE49-F238E27FC236}">
                <a16:creationId xmlns:a16="http://schemas.microsoft.com/office/drawing/2014/main" id="{3AD71192-BDD8-43FB-C4BB-79E904D7A5F2}"/>
              </a:ext>
            </a:extLst>
          </p:cNvPr>
          <p:cNvSpPr/>
          <p:nvPr/>
        </p:nvSpPr>
        <p:spPr>
          <a:xfrm>
            <a:off x="3522500" y="2137460"/>
            <a:ext cx="3303900" cy="1869000"/>
          </a:xfrm>
          <a:prstGeom prst="rect">
            <a:avLst/>
          </a:prstGeom>
          <a:solidFill>
            <a:srgbClr val="B4A7D6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Roboto"/>
                <a:ea typeface="Roboto"/>
                <a:cs typeface="Roboto"/>
                <a:sym typeface="Roboto"/>
              </a:rPr>
              <a:t>   VFS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" name="Google Shape;273;g1863ef439b8_3_521">
            <a:extLst>
              <a:ext uri="{FF2B5EF4-FFF2-40B4-BE49-F238E27FC236}">
                <a16:creationId xmlns:a16="http://schemas.microsoft.com/office/drawing/2014/main" id="{818828AB-CE48-E854-946E-3A1C3ECF10F0}"/>
              </a:ext>
            </a:extLst>
          </p:cNvPr>
          <p:cNvSpPr/>
          <p:nvPr/>
        </p:nvSpPr>
        <p:spPr>
          <a:xfrm>
            <a:off x="3522505" y="4010849"/>
            <a:ext cx="1831800" cy="587100"/>
          </a:xfrm>
          <a:prstGeom prst="rect">
            <a:avLst/>
          </a:prstGeom>
          <a:solidFill>
            <a:srgbClr val="B4A7D6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Roboto"/>
                <a:ea typeface="Roboto"/>
                <a:cs typeface="Roboto"/>
                <a:sym typeface="Roboto"/>
              </a:rPr>
              <a:t>Direct I/O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" name="Google Shape;274;g1863ef439b8_3_521">
            <a:extLst>
              <a:ext uri="{FF2B5EF4-FFF2-40B4-BE49-F238E27FC236}">
                <a16:creationId xmlns:a16="http://schemas.microsoft.com/office/drawing/2014/main" id="{B1E8A2D4-4E3F-9451-862B-D040AFB7EF80}"/>
              </a:ext>
            </a:extLst>
          </p:cNvPr>
          <p:cNvSpPr/>
          <p:nvPr/>
        </p:nvSpPr>
        <p:spPr>
          <a:xfrm>
            <a:off x="5265065" y="4010850"/>
            <a:ext cx="1561500" cy="587100"/>
          </a:xfrm>
          <a:prstGeom prst="rect">
            <a:avLst/>
          </a:prstGeom>
          <a:solidFill>
            <a:srgbClr val="B4A7D6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Roboto"/>
                <a:ea typeface="Roboto"/>
                <a:cs typeface="Roboto"/>
                <a:sym typeface="Roboto"/>
              </a:rPr>
              <a:t>Page Cache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" name="Google Shape;275;g1863ef439b8_3_521">
            <a:extLst>
              <a:ext uri="{FF2B5EF4-FFF2-40B4-BE49-F238E27FC236}">
                <a16:creationId xmlns:a16="http://schemas.microsoft.com/office/drawing/2014/main" id="{B584E14B-E305-BA35-3165-EE8C79CC0EBD}"/>
              </a:ext>
            </a:extLst>
          </p:cNvPr>
          <p:cNvSpPr/>
          <p:nvPr/>
        </p:nvSpPr>
        <p:spPr>
          <a:xfrm>
            <a:off x="3522505" y="4597811"/>
            <a:ext cx="3303900" cy="500100"/>
          </a:xfrm>
          <a:prstGeom prst="rect">
            <a:avLst/>
          </a:prstGeom>
          <a:solidFill>
            <a:srgbClr val="B4A7D6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Roboto"/>
                <a:ea typeface="Roboto"/>
                <a:cs typeface="Roboto"/>
                <a:sym typeface="Roboto"/>
              </a:rPr>
              <a:t>Block I/O Layer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" name="Google Shape;276;g1863ef439b8_3_521">
            <a:extLst>
              <a:ext uri="{FF2B5EF4-FFF2-40B4-BE49-F238E27FC236}">
                <a16:creationId xmlns:a16="http://schemas.microsoft.com/office/drawing/2014/main" id="{B5BF25C2-2DDC-41E5-FAF3-9F284E6600A4}"/>
              </a:ext>
            </a:extLst>
          </p:cNvPr>
          <p:cNvSpPr/>
          <p:nvPr/>
        </p:nvSpPr>
        <p:spPr>
          <a:xfrm>
            <a:off x="3522505" y="5097830"/>
            <a:ext cx="3303900" cy="500100"/>
          </a:xfrm>
          <a:prstGeom prst="rect">
            <a:avLst/>
          </a:prstGeom>
          <a:solidFill>
            <a:srgbClr val="B4A7D6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Roboto"/>
                <a:ea typeface="Roboto"/>
                <a:cs typeface="Roboto"/>
                <a:sym typeface="Roboto"/>
              </a:rPr>
              <a:t>I/O Scheduling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" name="Google Shape;277;g1863ef439b8_3_521">
            <a:extLst>
              <a:ext uri="{FF2B5EF4-FFF2-40B4-BE49-F238E27FC236}">
                <a16:creationId xmlns:a16="http://schemas.microsoft.com/office/drawing/2014/main" id="{E9F2499F-3094-5F99-C4C9-EF05299A1940}"/>
              </a:ext>
            </a:extLst>
          </p:cNvPr>
          <p:cNvSpPr/>
          <p:nvPr/>
        </p:nvSpPr>
        <p:spPr>
          <a:xfrm>
            <a:off x="3522505" y="5597850"/>
            <a:ext cx="3303900" cy="500100"/>
          </a:xfrm>
          <a:prstGeom prst="rect">
            <a:avLst/>
          </a:prstGeom>
          <a:solidFill>
            <a:srgbClr val="B4A7D6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Roboto"/>
                <a:ea typeface="Roboto"/>
                <a:cs typeface="Roboto"/>
                <a:sym typeface="Roboto"/>
              </a:rPr>
              <a:t>Device Drivers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" name="Google Shape;278;g1863ef439b8_3_521">
            <a:extLst>
              <a:ext uri="{FF2B5EF4-FFF2-40B4-BE49-F238E27FC236}">
                <a16:creationId xmlns:a16="http://schemas.microsoft.com/office/drawing/2014/main" id="{83653E53-D5DA-4825-026F-B99E3F3CCD61}"/>
              </a:ext>
            </a:extLst>
          </p:cNvPr>
          <p:cNvSpPr/>
          <p:nvPr/>
        </p:nvSpPr>
        <p:spPr>
          <a:xfrm>
            <a:off x="3522536" y="1637375"/>
            <a:ext cx="3303900" cy="500100"/>
          </a:xfrm>
          <a:prstGeom prst="rect">
            <a:avLst/>
          </a:prstGeom>
          <a:solidFill>
            <a:srgbClr val="9FC5E8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Roboto"/>
                <a:ea typeface="Roboto"/>
                <a:cs typeface="Roboto"/>
                <a:sym typeface="Roboto"/>
              </a:rPr>
              <a:t>POSIX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" name="Google Shape;279;g1863ef439b8_3_521">
            <a:extLst>
              <a:ext uri="{FF2B5EF4-FFF2-40B4-BE49-F238E27FC236}">
                <a16:creationId xmlns:a16="http://schemas.microsoft.com/office/drawing/2014/main" id="{DB9100FF-C86A-D1B8-D9BE-DEAD13E18F2E}"/>
              </a:ext>
            </a:extLst>
          </p:cNvPr>
          <p:cNvSpPr/>
          <p:nvPr/>
        </p:nvSpPr>
        <p:spPr>
          <a:xfrm>
            <a:off x="5558050" y="1728981"/>
            <a:ext cx="1075800" cy="3531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Roboto"/>
                <a:ea typeface="Roboto"/>
                <a:cs typeface="Roboto"/>
                <a:sym typeface="Roboto"/>
              </a:rPr>
              <a:t>write()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" name="Google Shape;280;g1863ef439b8_3_521">
            <a:extLst>
              <a:ext uri="{FF2B5EF4-FFF2-40B4-BE49-F238E27FC236}">
                <a16:creationId xmlns:a16="http://schemas.microsoft.com/office/drawing/2014/main" id="{39C5B6AC-C5C7-60E0-DD3E-F81FF2393A19}"/>
              </a:ext>
            </a:extLst>
          </p:cNvPr>
          <p:cNvSpPr/>
          <p:nvPr/>
        </p:nvSpPr>
        <p:spPr>
          <a:xfrm>
            <a:off x="4358859" y="1728981"/>
            <a:ext cx="1067700" cy="3531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Roboto"/>
                <a:ea typeface="Roboto"/>
                <a:cs typeface="Roboto"/>
                <a:sym typeface="Roboto"/>
              </a:rPr>
              <a:t>read()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" name="Google Shape;281;g1863ef439b8_3_521">
            <a:extLst>
              <a:ext uri="{FF2B5EF4-FFF2-40B4-BE49-F238E27FC236}">
                <a16:creationId xmlns:a16="http://schemas.microsoft.com/office/drawing/2014/main" id="{5D259435-610C-648C-862F-2BF9ECD9F860}"/>
              </a:ext>
            </a:extLst>
          </p:cNvPr>
          <p:cNvSpPr/>
          <p:nvPr/>
        </p:nvSpPr>
        <p:spPr>
          <a:xfrm>
            <a:off x="4588525" y="2249475"/>
            <a:ext cx="1736100" cy="16494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Roboto"/>
                <a:ea typeface="Roboto"/>
                <a:cs typeface="Roboto"/>
                <a:sym typeface="Roboto"/>
              </a:rPr>
              <a:t>EXT4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" name="Google Shape;282;g1863ef439b8_3_521">
            <a:extLst>
              <a:ext uri="{FF2B5EF4-FFF2-40B4-BE49-F238E27FC236}">
                <a16:creationId xmlns:a16="http://schemas.microsoft.com/office/drawing/2014/main" id="{8EC7D6F2-1AD8-5BEB-DDD6-ABDC4DBC230D}"/>
              </a:ext>
            </a:extLst>
          </p:cNvPr>
          <p:cNvSpPr txBox="1"/>
          <p:nvPr/>
        </p:nvSpPr>
        <p:spPr>
          <a:xfrm>
            <a:off x="161275" y="3873988"/>
            <a:ext cx="3000000" cy="140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I/O stacks are shipped with a fixed set of features!</a:t>
            </a:r>
            <a:endParaRPr/>
          </a:p>
        </p:txBody>
      </p:sp>
      <p:sp>
        <p:nvSpPr>
          <p:cNvPr id="30" name="Google Shape;283;g1863ef439b8_3_521">
            <a:extLst>
              <a:ext uri="{FF2B5EF4-FFF2-40B4-BE49-F238E27FC236}">
                <a16:creationId xmlns:a16="http://schemas.microsoft.com/office/drawing/2014/main" id="{4F269F32-ABE5-CA38-CE59-01FF17637610}"/>
              </a:ext>
            </a:extLst>
          </p:cNvPr>
          <p:cNvSpPr/>
          <p:nvPr/>
        </p:nvSpPr>
        <p:spPr>
          <a:xfrm>
            <a:off x="4852297" y="3077811"/>
            <a:ext cx="1243500" cy="3531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Roboto"/>
                <a:ea typeface="Roboto"/>
                <a:cs typeface="Roboto"/>
                <a:sym typeface="Roboto"/>
              </a:rPr>
              <a:t>split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" name="Google Shape;284;g1863ef439b8_3_521">
            <a:extLst>
              <a:ext uri="{FF2B5EF4-FFF2-40B4-BE49-F238E27FC236}">
                <a16:creationId xmlns:a16="http://schemas.microsoft.com/office/drawing/2014/main" id="{00317542-5AC0-6C09-86EC-E248425964A1}"/>
              </a:ext>
            </a:extLst>
          </p:cNvPr>
          <p:cNvSpPr/>
          <p:nvPr/>
        </p:nvSpPr>
        <p:spPr>
          <a:xfrm>
            <a:off x="4852297" y="2692537"/>
            <a:ext cx="1243500" cy="3531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Access Ctrl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" name="Google Shape;285;g1863ef439b8_3_521">
            <a:extLst>
              <a:ext uri="{FF2B5EF4-FFF2-40B4-BE49-F238E27FC236}">
                <a16:creationId xmlns:a16="http://schemas.microsoft.com/office/drawing/2014/main" id="{32341E2A-39B0-1E9C-E920-C2523A73C53E}"/>
              </a:ext>
            </a:extLst>
          </p:cNvPr>
          <p:cNvSpPr/>
          <p:nvPr/>
        </p:nvSpPr>
        <p:spPr>
          <a:xfrm>
            <a:off x="4852297" y="3463085"/>
            <a:ext cx="1243500" cy="3531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Roboto"/>
                <a:ea typeface="Roboto"/>
                <a:cs typeface="Roboto"/>
                <a:sym typeface="Roboto"/>
              </a:rPr>
              <a:t>block </a:t>
            </a:r>
            <a:r>
              <a:rPr lang="en-US" sz="1800" b="1" err="1">
                <a:latin typeface="Roboto"/>
                <a:ea typeface="Roboto"/>
                <a:cs typeface="Roboto"/>
                <a:sym typeface="Roboto"/>
              </a:rPr>
              <a:t>alloc</a:t>
            </a:r>
            <a:endParaRPr sz="1800" b="1" err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" name="Google Shape;286;g1863ef439b8_3_521">
            <a:extLst>
              <a:ext uri="{FF2B5EF4-FFF2-40B4-BE49-F238E27FC236}">
                <a16:creationId xmlns:a16="http://schemas.microsoft.com/office/drawing/2014/main" id="{BBB26F00-B8A7-779F-FA42-B13854B3487B}"/>
              </a:ext>
            </a:extLst>
          </p:cNvPr>
          <p:cNvSpPr txBox="1"/>
          <p:nvPr/>
        </p:nvSpPr>
        <p:spPr>
          <a:xfrm>
            <a:off x="7386275" y="1728975"/>
            <a:ext cx="3782400" cy="9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Some policies are non-negotiable</a:t>
            </a:r>
            <a:endParaRPr sz="2400">
              <a:solidFill>
                <a:schemeClr val="dk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38" name="Google Shape;287;g1863ef439b8_3_521">
            <a:extLst>
              <a:ext uri="{FF2B5EF4-FFF2-40B4-BE49-F238E27FC236}">
                <a16:creationId xmlns:a16="http://schemas.microsoft.com/office/drawing/2014/main" id="{C5DDE32C-3C01-89EC-35A1-162D46FFE3B3}"/>
              </a:ext>
            </a:extLst>
          </p:cNvPr>
          <p:cNvSpPr txBox="1"/>
          <p:nvPr/>
        </p:nvSpPr>
        <p:spPr>
          <a:xfrm>
            <a:off x="7386275" y="3663200"/>
            <a:ext cx="3476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40" name="Google Shape;288;g1863ef439b8_3_521">
            <a:extLst>
              <a:ext uri="{FF2B5EF4-FFF2-40B4-BE49-F238E27FC236}">
                <a16:creationId xmlns:a16="http://schemas.microsoft.com/office/drawing/2014/main" id="{C1171F21-E113-D1EE-1289-B6AEFB9EB111}"/>
              </a:ext>
            </a:extLst>
          </p:cNvPr>
          <p:cNvSpPr txBox="1"/>
          <p:nvPr/>
        </p:nvSpPr>
        <p:spPr>
          <a:xfrm>
            <a:off x="7514200" y="5597925"/>
            <a:ext cx="37824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2400">
                <a:solidFill>
                  <a:srgbClr val="FF0000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Performance degradation!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42" name="Google Shape;289;g1863ef439b8_3_521">
            <a:extLst>
              <a:ext uri="{FF2B5EF4-FFF2-40B4-BE49-F238E27FC236}">
                <a16:creationId xmlns:a16="http://schemas.microsoft.com/office/drawing/2014/main" id="{4C26CA12-3EA8-E181-7879-90003BFB1C90}"/>
              </a:ext>
            </a:extLst>
          </p:cNvPr>
          <p:cNvSpPr txBox="1"/>
          <p:nvPr/>
        </p:nvSpPr>
        <p:spPr>
          <a:xfrm>
            <a:off x="7514200" y="4086400"/>
            <a:ext cx="4354200" cy="9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Some policies are not workload or hardware-optimized</a:t>
            </a:r>
            <a:endParaRPr sz="2400">
              <a:solidFill>
                <a:schemeClr val="dk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cxnSp>
        <p:nvCxnSpPr>
          <p:cNvPr id="44" name="Google Shape;290;g1863ef439b8_3_521">
            <a:extLst>
              <a:ext uri="{FF2B5EF4-FFF2-40B4-BE49-F238E27FC236}">
                <a16:creationId xmlns:a16="http://schemas.microsoft.com/office/drawing/2014/main" id="{DF052D01-D39D-298F-B138-7ABDDF4F7EE9}"/>
              </a:ext>
            </a:extLst>
          </p:cNvPr>
          <p:cNvCxnSpPr/>
          <p:nvPr/>
        </p:nvCxnSpPr>
        <p:spPr>
          <a:xfrm rot="10800000" flipH="1">
            <a:off x="6095797" y="2218387"/>
            <a:ext cx="1290600" cy="6507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8" name="Google Shape;291;g1863ef439b8_3_521">
            <a:extLst>
              <a:ext uri="{FF2B5EF4-FFF2-40B4-BE49-F238E27FC236}">
                <a16:creationId xmlns:a16="http://schemas.microsoft.com/office/drawing/2014/main" id="{67D3038D-5282-C0E6-5990-F5235A85C688}"/>
              </a:ext>
            </a:extLst>
          </p:cNvPr>
          <p:cNvGrpSpPr/>
          <p:nvPr/>
        </p:nvGrpSpPr>
        <p:grpSpPr>
          <a:xfrm>
            <a:off x="931083" y="2429333"/>
            <a:ext cx="1460400" cy="1460400"/>
            <a:chOff x="931083" y="2429333"/>
            <a:chExt cx="1460400" cy="1460400"/>
          </a:xfrm>
        </p:grpSpPr>
        <p:sp>
          <p:nvSpPr>
            <p:cNvPr id="46" name="Google Shape;292;g1863ef439b8_3_521">
              <a:extLst>
                <a:ext uri="{FF2B5EF4-FFF2-40B4-BE49-F238E27FC236}">
                  <a16:creationId xmlns:a16="http://schemas.microsoft.com/office/drawing/2014/main" id="{60557242-3F16-72C6-DE40-DF20CA1661C3}"/>
                </a:ext>
              </a:extLst>
            </p:cNvPr>
            <p:cNvSpPr/>
            <p:nvPr/>
          </p:nvSpPr>
          <p:spPr>
            <a:xfrm>
              <a:off x="931083" y="2429333"/>
              <a:ext cx="1460400" cy="1460400"/>
            </a:xfrm>
            <a:prstGeom prst="flowChartConnector">
              <a:avLst/>
            </a:prstGeom>
            <a:solidFill>
              <a:srgbClr val="EA9999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pic>
          <p:nvPicPr>
            <p:cNvPr id="47" name="Google Shape;293;g1863ef439b8_3_521">
              <a:extLst>
                <a:ext uri="{FF2B5EF4-FFF2-40B4-BE49-F238E27FC236}">
                  <a16:creationId xmlns:a16="http://schemas.microsoft.com/office/drawing/2014/main" id="{8BB22957-7398-7298-B987-84011EA9DDB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019071" y="2517333"/>
              <a:ext cx="1284400" cy="12844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0" name="Google Shape;294;g1863ef439b8_3_521">
            <a:extLst>
              <a:ext uri="{FF2B5EF4-FFF2-40B4-BE49-F238E27FC236}">
                <a16:creationId xmlns:a16="http://schemas.microsoft.com/office/drawing/2014/main" id="{8FC66C68-F89D-20A3-BC82-B93158E95BF4}"/>
              </a:ext>
            </a:extLst>
          </p:cNvPr>
          <p:cNvSpPr/>
          <p:nvPr/>
        </p:nvSpPr>
        <p:spPr>
          <a:xfrm>
            <a:off x="7013100" y="4203875"/>
            <a:ext cx="314400" cy="1649400"/>
          </a:xfrm>
          <a:prstGeom prst="rightBrace">
            <a:avLst>
              <a:gd name="adj1" fmla="val 50000"/>
              <a:gd name="adj2" fmla="val 50758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2943994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6B1A3F-B03D-5FEB-0C1D-4720A50F3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118</a:t>
            </a:fld>
            <a:endParaRPr lang="en-US"/>
          </a:p>
        </p:txBody>
      </p:sp>
      <p:sp>
        <p:nvSpPr>
          <p:cNvPr id="5" name="Google Shape;300;g1863ef439b8_3_1177">
            <a:extLst>
              <a:ext uri="{FF2B5EF4-FFF2-40B4-BE49-F238E27FC236}">
                <a16:creationId xmlns:a16="http://schemas.microsoft.com/office/drawing/2014/main" id="{E4BCD16C-9048-BA63-6E7A-37B2FBF10AAB}"/>
              </a:ext>
            </a:extLst>
          </p:cNvPr>
          <p:cNvSpPr txBox="1">
            <a:spLocks noGrp="1"/>
          </p:cNvSpPr>
          <p:nvPr/>
        </p:nvSpPr>
        <p:spPr>
          <a:xfrm>
            <a:off x="415600" y="593367"/>
            <a:ext cx="11360700" cy="8175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Cumbersome Deployments</a:t>
            </a:r>
            <a:endParaRPr/>
          </a:p>
        </p:txBody>
      </p:sp>
      <p:sp>
        <p:nvSpPr>
          <p:cNvPr id="6" name="Google Shape;301;g1863ef439b8_3_1177">
            <a:extLst>
              <a:ext uri="{FF2B5EF4-FFF2-40B4-BE49-F238E27FC236}">
                <a16:creationId xmlns:a16="http://schemas.microsoft.com/office/drawing/2014/main" id="{C6D062AF-DFAB-9134-8D6A-079BFDCA902B}"/>
              </a:ext>
            </a:extLst>
          </p:cNvPr>
          <p:cNvSpPr txBox="1">
            <a:spLocks noGrp="1"/>
          </p:cNvSpPr>
          <p:nvPr/>
        </p:nvSpPr>
        <p:spPr>
          <a:xfrm>
            <a:off x="4086400" y="1699400"/>
            <a:ext cx="7689900" cy="1721776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>
            <a:lvl1pPr marL="457200" lvl="0" indent="-381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 panose="020B0604020202020204" pitchFamily="34" charset="0"/>
              <a:buChar char="●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Upgrades require reboots and potentially kernel recompilation</a:t>
            </a:r>
            <a:endParaRPr/>
          </a:p>
        </p:txBody>
      </p:sp>
      <p:grpSp>
        <p:nvGrpSpPr>
          <p:cNvPr id="7" name="Google Shape;303;g1863ef439b8_3_1177">
            <a:extLst>
              <a:ext uri="{FF2B5EF4-FFF2-40B4-BE49-F238E27FC236}">
                <a16:creationId xmlns:a16="http://schemas.microsoft.com/office/drawing/2014/main" id="{22B5BAAE-F8F3-5E39-2CCC-EA7A84CCF6D1}"/>
              </a:ext>
            </a:extLst>
          </p:cNvPr>
          <p:cNvGrpSpPr/>
          <p:nvPr/>
        </p:nvGrpSpPr>
        <p:grpSpPr>
          <a:xfrm>
            <a:off x="86800" y="2514483"/>
            <a:ext cx="3174900" cy="2961542"/>
            <a:chOff x="86800" y="2514483"/>
            <a:chExt cx="3174900" cy="2961542"/>
          </a:xfrm>
        </p:grpSpPr>
        <p:grpSp>
          <p:nvGrpSpPr>
            <p:cNvPr id="9" name="Google Shape;304;g1863ef439b8_3_1177">
              <a:extLst>
                <a:ext uri="{FF2B5EF4-FFF2-40B4-BE49-F238E27FC236}">
                  <a16:creationId xmlns:a16="http://schemas.microsoft.com/office/drawing/2014/main" id="{3C3AE456-1FE8-B0AC-B0CF-B8C7DA4AA3B6}"/>
                </a:ext>
              </a:extLst>
            </p:cNvPr>
            <p:cNvGrpSpPr/>
            <p:nvPr/>
          </p:nvGrpSpPr>
          <p:grpSpPr>
            <a:xfrm>
              <a:off x="86800" y="2514483"/>
              <a:ext cx="3174900" cy="2961542"/>
              <a:chOff x="86800" y="2514483"/>
              <a:chExt cx="3174900" cy="2961542"/>
            </a:xfrm>
          </p:grpSpPr>
          <p:sp>
            <p:nvSpPr>
              <p:cNvPr id="12" name="Google Shape;305;g1863ef439b8_3_1177">
                <a:extLst>
                  <a:ext uri="{FF2B5EF4-FFF2-40B4-BE49-F238E27FC236}">
                    <a16:creationId xmlns:a16="http://schemas.microsoft.com/office/drawing/2014/main" id="{CD9ECFBD-4014-7EAF-7DA8-00893B2BE65D}"/>
                  </a:ext>
                </a:extLst>
              </p:cNvPr>
              <p:cNvSpPr/>
              <p:nvPr/>
            </p:nvSpPr>
            <p:spPr>
              <a:xfrm>
                <a:off x="993233" y="2514483"/>
                <a:ext cx="1460400" cy="1460400"/>
              </a:xfrm>
              <a:prstGeom prst="flowChartConnector">
                <a:avLst/>
              </a:prstGeom>
              <a:solidFill>
                <a:srgbClr val="EA9999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900"/>
              </a:p>
            </p:txBody>
          </p:sp>
          <p:sp>
            <p:nvSpPr>
              <p:cNvPr id="13" name="Google Shape;306;g1863ef439b8_3_1177">
                <a:extLst>
                  <a:ext uri="{FF2B5EF4-FFF2-40B4-BE49-F238E27FC236}">
                    <a16:creationId xmlns:a16="http://schemas.microsoft.com/office/drawing/2014/main" id="{6DCA096B-46B4-92F2-6958-77649E042277}"/>
                  </a:ext>
                </a:extLst>
              </p:cNvPr>
              <p:cNvSpPr txBox="1"/>
              <p:nvPr/>
            </p:nvSpPr>
            <p:spPr>
              <a:xfrm>
                <a:off x="86800" y="4010825"/>
                <a:ext cx="3174900" cy="146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t" anchorCtr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0" algn="ctr" rtl="0">
                  <a:lnSpc>
                    <a:spcPct val="115000"/>
                  </a:lnSpc>
                  <a:spcBef>
                    <a:spcPts val="0"/>
                  </a:spcBef>
                  <a:spcAft>
                    <a:spcPts val="160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-US" sz="2400" b="1">
                    <a:solidFill>
                      <a:schemeClr val="dk1"/>
                    </a:solidFill>
                    <a:latin typeface="Old Standard TT"/>
                    <a:ea typeface="Old Standard TT"/>
                    <a:cs typeface="Old Standard TT"/>
                    <a:sym typeface="Old Standard TT"/>
                  </a:rPr>
                  <a:t>I/O stacks suffer from cumbersome deployment pipelines!</a:t>
                </a:r>
                <a:endParaRPr sz="1900">
                  <a:latin typeface="Old Standard TT"/>
                  <a:ea typeface="Old Standard TT"/>
                  <a:cs typeface="Old Standard TT"/>
                  <a:sym typeface="Old Standard TT"/>
                </a:endParaRPr>
              </a:p>
            </p:txBody>
          </p:sp>
        </p:grpSp>
        <p:sp>
          <p:nvSpPr>
            <p:cNvPr id="10" name="Google Shape;307;g1863ef439b8_3_1177">
              <a:extLst>
                <a:ext uri="{FF2B5EF4-FFF2-40B4-BE49-F238E27FC236}">
                  <a16:creationId xmlns:a16="http://schemas.microsoft.com/office/drawing/2014/main" id="{E344A5FE-F66D-3D9E-3C3E-E751956DF91A}"/>
                </a:ext>
              </a:extLst>
            </p:cNvPr>
            <p:cNvSpPr/>
            <p:nvPr/>
          </p:nvSpPr>
          <p:spPr>
            <a:xfrm>
              <a:off x="1374250" y="2665475"/>
              <a:ext cx="669600" cy="81750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308;g1863ef439b8_3_1177">
              <a:extLst>
                <a:ext uri="{FF2B5EF4-FFF2-40B4-BE49-F238E27FC236}">
                  <a16:creationId xmlns:a16="http://schemas.microsoft.com/office/drawing/2014/main" id="{AAE5E45B-5732-72AE-8578-0F5896144102}"/>
                </a:ext>
              </a:extLst>
            </p:cNvPr>
            <p:cNvSpPr/>
            <p:nvPr/>
          </p:nvSpPr>
          <p:spPr>
            <a:xfrm>
              <a:off x="1269100" y="3539825"/>
              <a:ext cx="879900" cy="149100"/>
            </a:xfrm>
            <a:prstGeom prst="rect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" name="Google Shape;309;g1863ef439b8_3_1177">
            <a:extLst>
              <a:ext uri="{FF2B5EF4-FFF2-40B4-BE49-F238E27FC236}">
                <a16:creationId xmlns:a16="http://schemas.microsoft.com/office/drawing/2014/main" id="{D75F6592-1FED-7005-032B-5B240A19A923}"/>
              </a:ext>
            </a:extLst>
          </p:cNvPr>
          <p:cNvSpPr txBox="1"/>
          <p:nvPr/>
        </p:nvSpPr>
        <p:spPr>
          <a:xfrm>
            <a:off x="6040150" y="4000113"/>
            <a:ext cx="37824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2400">
                <a:solidFill>
                  <a:srgbClr val="FF0000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Lowers adoption rates!</a:t>
            </a:r>
            <a:endParaRPr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590593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6" name="Google Shape;1516;g1863ef439b8_3_48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817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r>
              <a:rPr lang="en-US"/>
              <a:t>What the Runtime Gives</a:t>
            </a:r>
          </a:p>
        </p:txBody>
      </p:sp>
      <p:sp>
        <p:nvSpPr>
          <p:cNvPr id="1517" name="Google Shape;1517;g1863ef439b8_3_48"/>
          <p:cNvSpPr txBox="1">
            <a:spLocks noGrp="1"/>
          </p:cNvSpPr>
          <p:nvPr>
            <p:ph type="body" idx="1"/>
          </p:nvPr>
        </p:nvSpPr>
        <p:spPr>
          <a:xfrm>
            <a:off x="415600" y="1562125"/>
            <a:ext cx="10642875" cy="4529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r>
              <a:rPr lang="en-US"/>
              <a:t>Apps use </a:t>
            </a:r>
            <a:r>
              <a:rPr lang="en-US" err="1"/>
              <a:t>LabMod</a:t>
            </a:r>
            <a:r>
              <a:rPr lang="en-US"/>
              <a:t> connectors to send tasks to the Runtime</a:t>
            </a:r>
          </a:p>
          <a:p>
            <a:r>
              <a:rPr lang="en-US"/>
              <a:t>The runtime spawns workers to execute </a:t>
            </a:r>
            <a:r>
              <a:rPr lang="en-US" err="1"/>
              <a:t>LabStack</a:t>
            </a:r>
            <a:r>
              <a:rPr lang="en-US"/>
              <a:t> work</a:t>
            </a:r>
          </a:p>
          <a:p>
            <a:r>
              <a:rPr lang="en-US"/>
              <a:t>Protocols for upgrading code and recovering from crash</a:t>
            </a:r>
          </a:p>
          <a:p>
            <a:r>
              <a:rPr lang="en-US" b="1"/>
              <a:t>Crash recovery:</a:t>
            </a:r>
            <a:r>
              <a:rPr lang="en-US"/>
              <a:t> what happens if a </a:t>
            </a:r>
            <a:r>
              <a:rPr lang="en-US" err="1"/>
              <a:t>LabMod</a:t>
            </a:r>
            <a:r>
              <a:rPr lang="en-US"/>
              <a:t> was buggy and crashed the Runtime?</a:t>
            </a:r>
          </a:p>
          <a:p>
            <a:pPr lvl="1"/>
            <a:r>
              <a:rPr lang="en-US"/>
              <a:t>Data structures in shared memory, and can be recovered after a crash</a:t>
            </a:r>
          </a:p>
          <a:p>
            <a:r>
              <a:rPr lang="en-US" b="1"/>
              <a:t>Upgrade protocols:</a:t>
            </a:r>
            <a:r>
              <a:rPr lang="en-US"/>
              <a:t> how to update </a:t>
            </a:r>
            <a:r>
              <a:rPr lang="en-US" err="1"/>
              <a:t>LabMods</a:t>
            </a:r>
            <a:r>
              <a:rPr lang="en-US"/>
              <a:t> after deployment?</a:t>
            </a:r>
          </a:p>
          <a:p>
            <a:pPr lvl="1"/>
            <a:r>
              <a:rPr lang="en-US"/>
              <a:t>The loosely-coupled nature of </a:t>
            </a:r>
            <a:r>
              <a:rPr lang="en-US" err="1"/>
              <a:t>LabStacks</a:t>
            </a:r>
            <a:r>
              <a:rPr lang="en-US"/>
              <a:t> makes this easy</a:t>
            </a:r>
          </a:p>
          <a:p>
            <a:pPr lvl="1"/>
            <a:r>
              <a:rPr lang="en-US"/>
              <a:t>Request queues are paused, and all pending operations will be completed</a:t>
            </a:r>
          </a:p>
          <a:p>
            <a:pPr lvl="1"/>
            <a:r>
              <a:rPr lang="en-US"/>
              <a:t>The upgrades are then processed</a:t>
            </a:r>
          </a:p>
        </p:txBody>
      </p:sp>
      <p:sp>
        <p:nvSpPr>
          <p:cNvPr id="1518" name="Google Shape;1518;g1863ef439b8_3_4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1958966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28C95-172E-9791-8C24-43CACE584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Challenges to Solve these Questions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635954-491D-32A3-4C10-823197E5AC81}"/>
              </a:ext>
            </a:extLst>
          </p:cNvPr>
          <p:cNvSpPr txBox="1"/>
          <p:nvPr/>
        </p:nvSpPr>
        <p:spPr>
          <a:xfrm>
            <a:off x="116211" y="3106946"/>
            <a:ext cx="316706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ea typeface="+mn-lt"/>
                <a:cs typeface="+mn-lt"/>
              </a:rPr>
              <a:t>I/O stacks must switch to a modular design</a:t>
            </a:r>
            <a:endParaRPr lang="en-US"/>
          </a:p>
        </p:txBody>
      </p:sp>
      <p:sp>
        <p:nvSpPr>
          <p:cNvPr id="7" name="Google Shape;182;g1863ef439b8_3_14">
            <a:extLst>
              <a:ext uri="{FF2B5EF4-FFF2-40B4-BE49-F238E27FC236}">
                <a16:creationId xmlns:a16="http://schemas.microsoft.com/office/drawing/2014/main" id="{AAB79D1A-06E7-6871-82F4-9A42FEFCD107}"/>
              </a:ext>
            </a:extLst>
          </p:cNvPr>
          <p:cNvSpPr/>
          <p:nvPr/>
        </p:nvSpPr>
        <p:spPr>
          <a:xfrm>
            <a:off x="970942" y="1551762"/>
            <a:ext cx="1460400" cy="1460400"/>
          </a:xfrm>
          <a:prstGeom prst="flowChartConnector">
            <a:avLst/>
          </a:prstGeom>
          <a:solidFill>
            <a:srgbClr val="92D05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E593E7A-3620-4D2F-4E12-2B42BC41CE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02" y="1769369"/>
            <a:ext cx="1028700" cy="10287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E1B7D42-47F0-5EB4-2B7F-B8D3C237B412}"/>
              </a:ext>
            </a:extLst>
          </p:cNvPr>
          <p:cNvSpPr txBox="1"/>
          <p:nvPr/>
        </p:nvSpPr>
        <p:spPr>
          <a:xfrm>
            <a:off x="3949025" y="3006562"/>
            <a:ext cx="3595972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ea typeface="+mn-lt"/>
                <a:cs typeface="+mn-lt"/>
              </a:rPr>
              <a:t>New reactive algorithms must be created to automatically match I/O and computations to hardware</a:t>
            </a:r>
            <a:endParaRPr lang="en-US"/>
          </a:p>
        </p:txBody>
      </p:sp>
      <p:sp>
        <p:nvSpPr>
          <p:cNvPr id="13" name="Google Shape;182;g1863ef439b8_3_14">
            <a:extLst>
              <a:ext uri="{FF2B5EF4-FFF2-40B4-BE49-F238E27FC236}">
                <a16:creationId xmlns:a16="http://schemas.microsoft.com/office/drawing/2014/main" id="{13857E9C-6728-C4FC-0036-FB6BA0816BF0}"/>
              </a:ext>
            </a:extLst>
          </p:cNvPr>
          <p:cNvSpPr/>
          <p:nvPr/>
        </p:nvSpPr>
        <p:spPr>
          <a:xfrm>
            <a:off x="5018212" y="1474192"/>
            <a:ext cx="1460400" cy="1460400"/>
          </a:xfrm>
          <a:prstGeom prst="flowChartConnector">
            <a:avLst/>
          </a:prstGeom>
          <a:solidFill>
            <a:srgbClr val="92D05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60EB6C-E3C0-0B46-1DD8-7D70ECA346D4}"/>
              </a:ext>
            </a:extLst>
          </p:cNvPr>
          <p:cNvSpPr txBox="1"/>
          <p:nvPr/>
        </p:nvSpPr>
        <p:spPr>
          <a:xfrm>
            <a:off x="8005421" y="2988310"/>
            <a:ext cx="3746547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ea typeface="+mn-lt"/>
                <a:cs typeface="+mn-lt"/>
              </a:rPr>
              <a:t>New scheduling policies for understanding diverse, multi-tenant AI and hardware characteristics</a:t>
            </a:r>
            <a:endParaRPr lang="en-US"/>
          </a:p>
        </p:txBody>
      </p:sp>
      <p:sp>
        <p:nvSpPr>
          <p:cNvPr id="17" name="Google Shape;182;g1863ef439b8_3_14">
            <a:extLst>
              <a:ext uri="{FF2B5EF4-FFF2-40B4-BE49-F238E27FC236}">
                <a16:creationId xmlns:a16="http://schemas.microsoft.com/office/drawing/2014/main" id="{8A6D8D88-E4E5-09F7-9106-7D19468774CC}"/>
              </a:ext>
            </a:extLst>
          </p:cNvPr>
          <p:cNvSpPr/>
          <p:nvPr/>
        </p:nvSpPr>
        <p:spPr>
          <a:xfrm>
            <a:off x="9120236" y="1528946"/>
            <a:ext cx="1460400" cy="1460400"/>
          </a:xfrm>
          <a:prstGeom prst="flowChartConnector">
            <a:avLst/>
          </a:prstGeom>
          <a:solidFill>
            <a:srgbClr val="92D05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pic>
        <p:nvPicPr>
          <p:cNvPr id="19" name="Picture 18" descr="Peace symbols - Wikipedia">
            <a:extLst>
              <a:ext uri="{FF2B5EF4-FFF2-40B4-BE49-F238E27FC236}">
                <a16:creationId xmlns:a16="http://schemas.microsoft.com/office/drawing/2014/main" id="{535FD4C4-9D87-BC08-4801-DD43EE4DBD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8830" y="1642178"/>
            <a:ext cx="1255703" cy="1237451"/>
          </a:xfrm>
          <a:prstGeom prst="rect">
            <a:avLst/>
          </a:prstGeom>
        </p:spPr>
      </p:pic>
      <p:pic>
        <p:nvPicPr>
          <p:cNvPr id="21" name="Picture 20" descr="Hide - Free multimedia icons">
            <a:extLst>
              <a:ext uri="{FF2B5EF4-FFF2-40B4-BE49-F238E27FC236}">
                <a16:creationId xmlns:a16="http://schemas.microsoft.com/office/drawing/2014/main" id="{CE1FAE56-2342-FA97-EDDF-1DE409015B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058" y="1596549"/>
            <a:ext cx="1219200" cy="1219200"/>
          </a:xfrm>
          <a:prstGeom prst="rect">
            <a:avLst/>
          </a:prstGeom>
        </p:spPr>
      </p:pic>
      <p:sp>
        <p:nvSpPr>
          <p:cNvPr id="22" name="Arrow: Down 21">
            <a:extLst>
              <a:ext uri="{FF2B5EF4-FFF2-40B4-BE49-F238E27FC236}">
                <a16:creationId xmlns:a16="http://schemas.microsoft.com/office/drawing/2014/main" id="{027EB73D-A57A-EF92-5652-2142DCE7C187}"/>
              </a:ext>
            </a:extLst>
          </p:cNvPr>
          <p:cNvSpPr/>
          <p:nvPr/>
        </p:nvSpPr>
        <p:spPr>
          <a:xfrm>
            <a:off x="1250943" y="3995436"/>
            <a:ext cx="907268" cy="912010"/>
          </a:xfrm>
          <a:prstGeom prst="downArrow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: Down 22">
            <a:extLst>
              <a:ext uri="{FF2B5EF4-FFF2-40B4-BE49-F238E27FC236}">
                <a16:creationId xmlns:a16="http://schemas.microsoft.com/office/drawing/2014/main" id="{8B58BF66-E3DD-08C3-25CC-1FBAFF642AD9}"/>
              </a:ext>
            </a:extLst>
          </p:cNvPr>
          <p:cNvSpPr/>
          <p:nvPr/>
        </p:nvSpPr>
        <p:spPr>
          <a:xfrm>
            <a:off x="5293649" y="3995436"/>
            <a:ext cx="907268" cy="912010"/>
          </a:xfrm>
          <a:prstGeom prst="downArrow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row: Down 23">
            <a:extLst>
              <a:ext uri="{FF2B5EF4-FFF2-40B4-BE49-F238E27FC236}">
                <a16:creationId xmlns:a16="http://schemas.microsoft.com/office/drawing/2014/main" id="{9CE191BB-345D-FFD7-2019-E12655619ABE}"/>
              </a:ext>
            </a:extLst>
          </p:cNvPr>
          <p:cNvSpPr/>
          <p:nvPr/>
        </p:nvSpPr>
        <p:spPr>
          <a:xfrm>
            <a:off x="9427613" y="3995436"/>
            <a:ext cx="907268" cy="912010"/>
          </a:xfrm>
          <a:prstGeom prst="downArrow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A527CF6-9153-EFBE-9433-433E58194A14}"/>
              </a:ext>
            </a:extLst>
          </p:cNvPr>
          <p:cNvSpPr txBox="1"/>
          <p:nvPr/>
        </p:nvSpPr>
        <p:spPr>
          <a:xfrm>
            <a:off x="116211" y="5059856"/>
            <a:ext cx="3577720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/>
              <a:t>Must find suitable abstraction to encompass variety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Must respect the need for specific workload and hardware optimizations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FA2AD12-E59D-3750-8272-B489BBE1CDB0}"/>
              </a:ext>
            </a:extLst>
          </p:cNvPr>
          <p:cNvSpPr txBox="1"/>
          <p:nvPr/>
        </p:nvSpPr>
        <p:spPr>
          <a:xfrm>
            <a:off x="3789325" y="5059856"/>
            <a:ext cx="3910809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Each storage and processor have </a:t>
            </a:r>
            <a:r>
              <a:rPr lang="en-US">
                <a:ea typeface="+mn-lt"/>
                <a:cs typeface="+mn-lt"/>
              </a:rPr>
              <a:t>special characteristics that require expertise to manage.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For each new device, this matching becomes more complex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42AA126-9D8C-EB72-B4FB-7CFD7FF00D81}"/>
              </a:ext>
            </a:extLst>
          </p:cNvPr>
          <p:cNvSpPr txBox="1"/>
          <p:nvPr/>
        </p:nvSpPr>
        <p:spPr>
          <a:xfrm>
            <a:off x="8183373" y="5059856"/>
            <a:ext cx="3760235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>
                <a:ea typeface="+mn-lt"/>
                <a:cs typeface="+mn-lt"/>
              </a:rPr>
              <a:t>Apps are  diverse and conflict with each other differently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>
                <a:ea typeface="+mn-lt"/>
                <a:cs typeface="+mn-lt"/>
              </a:rPr>
              <a:t>An exponentially-complex problem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8A4EF5-37EC-FB57-94B8-1A2F0BA5D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0723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A78CC8-42C6-D1A0-D1B6-231856C9E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121</a:t>
            </a:fld>
            <a:endParaRPr lang="en-US"/>
          </a:p>
        </p:txBody>
      </p:sp>
      <p:sp>
        <p:nvSpPr>
          <p:cNvPr id="5" name="Google Shape;314;g16b47b23229_0_1601">
            <a:extLst>
              <a:ext uri="{FF2B5EF4-FFF2-40B4-BE49-F238E27FC236}">
                <a16:creationId xmlns:a16="http://schemas.microsoft.com/office/drawing/2014/main" id="{D9449365-C963-CB53-52EA-EFE031D340AE}"/>
              </a:ext>
            </a:extLst>
          </p:cNvPr>
          <p:cNvSpPr txBox="1">
            <a:spLocks noGrp="1"/>
          </p:cNvSpPr>
          <p:nvPr/>
        </p:nvSpPr>
        <p:spPr>
          <a:xfrm>
            <a:off x="415600" y="593367"/>
            <a:ext cx="11360700" cy="8175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7500" lnSpcReduction="100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:lc="http://schemas.openxmlformats.org/drawingml/2006/lockedCanvas" textRoundtripDataId="2"/>
                  </a:ext>
                </a:extLst>
              </a:rPr>
              <a:t>The </a:t>
            </a:r>
            <a:r>
              <a:rPr lang="en-US" err="1"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:lc="http://schemas.openxmlformats.org/drawingml/2006/lockedCanvas" textRoundtripDataId="2"/>
                  </a:ext>
                </a:extLst>
              </a:rPr>
              <a:t>LabStor</a:t>
            </a:r>
            <a:r>
              <a:rPr lang="en-US"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:lc="http://schemas.openxmlformats.org/drawingml/2006/lockedCanvas" textRoundtripDataId="2"/>
                  </a:ext>
                </a:extLst>
              </a:rPr>
              <a:t> System</a:t>
            </a:r>
            <a:endParaRPr lang="en-US"/>
          </a:p>
        </p:txBody>
      </p:sp>
      <p:sp>
        <p:nvSpPr>
          <p:cNvPr id="6" name="Google Shape;325;g16b47b23229_0_1601">
            <a:extLst>
              <a:ext uri="{FF2B5EF4-FFF2-40B4-BE49-F238E27FC236}">
                <a16:creationId xmlns:a16="http://schemas.microsoft.com/office/drawing/2014/main" id="{5A35F68F-5919-BDE5-5BE6-B83FA5393D93}"/>
              </a:ext>
            </a:extLst>
          </p:cNvPr>
          <p:cNvSpPr txBox="1">
            <a:spLocks noGrp="1"/>
          </p:cNvSpPr>
          <p:nvPr/>
        </p:nvSpPr>
        <p:spPr>
          <a:xfrm>
            <a:off x="1879884" y="2654623"/>
            <a:ext cx="8442600" cy="1549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>
            <a:lvl1pPr marL="457200" lvl="0" indent="-381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 panose="020B0604020202020204" pitchFamily="34" charset="0"/>
              <a:buChar char="●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/>
              <a:t>We aim to </a:t>
            </a:r>
            <a:r>
              <a:rPr lang="en-US" err="1"/>
              <a:t>reinvision</a:t>
            </a:r>
            <a:r>
              <a:rPr lang="en-US"/>
              <a:t> the way that I/O stacks are developed and deployed to improve the customizability and code velocity of future I/O stacks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359205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A78CC8-42C6-D1A0-D1B6-231856C9E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122</a:t>
            </a:fld>
            <a:endParaRPr lang="en-US"/>
          </a:p>
        </p:txBody>
      </p:sp>
      <p:sp>
        <p:nvSpPr>
          <p:cNvPr id="2" name="Google Shape;314;g16b47b23229_0_1601">
            <a:extLst>
              <a:ext uri="{FF2B5EF4-FFF2-40B4-BE49-F238E27FC236}">
                <a16:creationId xmlns:a16="http://schemas.microsoft.com/office/drawing/2014/main" id="{8C413824-D027-5712-71EB-21446F2D1B0A}"/>
              </a:ext>
            </a:extLst>
          </p:cNvPr>
          <p:cNvSpPr txBox="1">
            <a:spLocks noGrp="1"/>
          </p:cNvSpPr>
          <p:nvPr/>
        </p:nvSpPr>
        <p:spPr>
          <a:xfrm>
            <a:off x="155591" y="302855"/>
            <a:ext cx="11201549" cy="8175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7500" lnSpcReduction="100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extLst>
                  <a:ext uri="http://customooxmlschemas.google.com/">
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:lc="http://schemas.openxmlformats.org/drawingml/2006/lockedCanvas" textRoundtripDataId="2"/>
                  </a:ext>
                </a:extLst>
              </a:rPr>
              <a:t>The </a:t>
            </a:r>
            <a:r>
              <a:rPr lang="en-US" err="1">
                <a:extLst>
                  <a:ext uri="http://customooxmlschemas.google.com/">
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:lc="http://schemas.openxmlformats.org/drawingml/2006/lockedCanvas" textRoundtripDataId="2"/>
                  </a:ext>
                </a:extLst>
              </a:rPr>
              <a:t>LabStor</a:t>
            </a:r>
            <a:r>
              <a:rPr lang="en-US">
                <a:extLst>
                  <a:ext uri="http://customooxmlschemas.google.com/">
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:lc="http://schemas.openxmlformats.org/drawingml/2006/lockedCanvas" textRoundtripDataId="2"/>
                  </a:ext>
                </a:extLst>
              </a:rPr>
              <a:t> System</a:t>
            </a:r>
            <a:endParaRPr lang="en-US"/>
          </a:p>
        </p:txBody>
      </p:sp>
      <p:sp>
        <p:nvSpPr>
          <p:cNvPr id="3" name="Google Shape;316;g16b47b23229_0_1601">
            <a:extLst>
              <a:ext uri="{FF2B5EF4-FFF2-40B4-BE49-F238E27FC236}">
                <a16:creationId xmlns:a16="http://schemas.microsoft.com/office/drawing/2014/main" id="{136E7D58-7D89-8E21-B59A-7E8D6728CA7E}"/>
              </a:ext>
            </a:extLst>
          </p:cNvPr>
          <p:cNvSpPr/>
          <p:nvPr/>
        </p:nvSpPr>
        <p:spPr>
          <a:xfrm>
            <a:off x="1829629" y="2836225"/>
            <a:ext cx="1065113" cy="1069875"/>
          </a:xfrm>
          <a:prstGeom prst="rect">
            <a:avLst/>
          </a:prstGeom>
          <a:solidFill>
            <a:srgbClr val="B4A7D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5" name="Google Shape;317;g16b47b23229_0_1601">
            <a:extLst>
              <a:ext uri="{FF2B5EF4-FFF2-40B4-BE49-F238E27FC236}">
                <a16:creationId xmlns:a16="http://schemas.microsoft.com/office/drawing/2014/main" id="{E86C337C-989E-0171-10B1-E64064759A80}"/>
              </a:ext>
            </a:extLst>
          </p:cNvPr>
          <p:cNvSpPr/>
          <p:nvPr/>
        </p:nvSpPr>
        <p:spPr>
          <a:xfrm>
            <a:off x="8496538" y="2898138"/>
            <a:ext cx="1065113" cy="1069875"/>
          </a:xfrm>
          <a:prstGeom prst="rect">
            <a:avLst/>
          </a:prstGeom>
          <a:solidFill>
            <a:srgbClr val="B4A7D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6" name="Google Shape;318;g16b47b23229_0_1601">
            <a:extLst>
              <a:ext uri="{FF2B5EF4-FFF2-40B4-BE49-F238E27FC236}">
                <a16:creationId xmlns:a16="http://schemas.microsoft.com/office/drawing/2014/main" id="{749C20C7-9252-F271-41D0-AF0AAD450F6B}"/>
              </a:ext>
            </a:extLst>
          </p:cNvPr>
          <p:cNvSpPr/>
          <p:nvPr/>
        </p:nvSpPr>
        <p:spPr>
          <a:xfrm>
            <a:off x="5214251" y="2855275"/>
            <a:ext cx="1065113" cy="1069875"/>
          </a:xfrm>
          <a:prstGeom prst="rect">
            <a:avLst/>
          </a:prstGeom>
          <a:solidFill>
            <a:srgbClr val="B4A7D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7" name="Google Shape;319;g16b47b23229_0_1601">
            <a:extLst>
              <a:ext uri="{FF2B5EF4-FFF2-40B4-BE49-F238E27FC236}">
                <a16:creationId xmlns:a16="http://schemas.microsoft.com/office/drawing/2014/main" id="{06974AD2-8280-F644-FFD4-41DA28910B97}"/>
              </a:ext>
            </a:extLst>
          </p:cNvPr>
          <p:cNvSpPr txBox="1">
            <a:spLocks noGrp="1"/>
          </p:cNvSpPr>
          <p:nvPr/>
        </p:nvSpPr>
        <p:spPr>
          <a:xfrm>
            <a:off x="1411742" y="3920721"/>
            <a:ext cx="1962900" cy="5967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lnSpcReduction="20000"/>
          </a:bodyPr>
          <a:lstStyle>
            <a:lvl1pPr marL="457200" lvl="0" indent="-381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 panose="020B0604020202020204" pitchFamily="34" charset="0"/>
              <a:buChar char="●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/>
              <a:t>LabMod</a:t>
            </a:r>
            <a:endParaRPr/>
          </a:p>
        </p:txBody>
      </p:sp>
      <p:sp>
        <p:nvSpPr>
          <p:cNvPr id="8" name="Google Shape;320;g16b47b23229_0_1601">
            <a:extLst>
              <a:ext uri="{FF2B5EF4-FFF2-40B4-BE49-F238E27FC236}">
                <a16:creationId xmlns:a16="http://schemas.microsoft.com/office/drawing/2014/main" id="{A59A5D07-CE89-91D2-9259-C9DC5BEE15CA}"/>
              </a:ext>
            </a:extLst>
          </p:cNvPr>
          <p:cNvSpPr txBox="1">
            <a:spLocks noGrp="1"/>
          </p:cNvSpPr>
          <p:nvPr/>
        </p:nvSpPr>
        <p:spPr>
          <a:xfrm>
            <a:off x="4629008" y="3920721"/>
            <a:ext cx="2133300" cy="5967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457200" lvl="0" indent="-381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 panose="020B0604020202020204" pitchFamily="34" charset="0"/>
              <a:buChar char="●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/>
              <a:t>LabStack</a:t>
            </a:r>
            <a:endParaRPr/>
          </a:p>
        </p:txBody>
      </p:sp>
      <p:sp>
        <p:nvSpPr>
          <p:cNvPr id="9" name="Google Shape;321;g16b47b23229_0_1601">
            <a:extLst>
              <a:ext uri="{FF2B5EF4-FFF2-40B4-BE49-F238E27FC236}">
                <a16:creationId xmlns:a16="http://schemas.microsoft.com/office/drawing/2014/main" id="{7F2E00B1-8716-A508-1A5D-88FEF493F6A0}"/>
              </a:ext>
            </a:extLst>
          </p:cNvPr>
          <p:cNvSpPr txBox="1">
            <a:spLocks noGrp="1"/>
          </p:cNvSpPr>
          <p:nvPr/>
        </p:nvSpPr>
        <p:spPr>
          <a:xfrm>
            <a:off x="7592381" y="3911196"/>
            <a:ext cx="2873437" cy="606225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457200" lvl="0" indent="-381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 panose="020B0604020202020204" pitchFamily="34" charset="0"/>
              <a:buChar char="●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/>
              <a:t>LabStor Runtime</a:t>
            </a:r>
            <a:endParaRPr/>
          </a:p>
        </p:txBody>
      </p:sp>
      <p:pic>
        <p:nvPicPr>
          <p:cNvPr id="10" name="Google Shape;322;g16b47b23229_0_1601">
            <a:extLst>
              <a:ext uri="{FF2B5EF4-FFF2-40B4-BE49-F238E27FC236}">
                <a16:creationId xmlns:a16="http://schemas.microsoft.com/office/drawing/2014/main" id="{91FF04BC-8E54-0764-07FE-F25E27156B1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293080" y="2868587"/>
            <a:ext cx="1028929" cy="1028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323;g16b47b23229_0_1601">
            <a:extLst>
              <a:ext uri="{FF2B5EF4-FFF2-40B4-BE49-F238E27FC236}">
                <a16:creationId xmlns:a16="http://schemas.microsoft.com/office/drawing/2014/main" id="{74A85E90-18EE-3DD5-76AD-B0E6D47E001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36758" y="2966916"/>
            <a:ext cx="860879" cy="860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24;g16b47b23229_0_1601">
            <a:extLst>
              <a:ext uri="{FF2B5EF4-FFF2-40B4-BE49-F238E27FC236}">
                <a16:creationId xmlns:a16="http://schemas.microsoft.com/office/drawing/2014/main" id="{8B44241C-CE1C-1F4D-6BF2-812DA8DADECE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89830" y="2991678"/>
            <a:ext cx="749475" cy="74947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343;g16b47b23229_0_1615">
            <a:extLst>
              <a:ext uri="{FF2B5EF4-FFF2-40B4-BE49-F238E27FC236}">
                <a16:creationId xmlns:a16="http://schemas.microsoft.com/office/drawing/2014/main" id="{A3E3CA34-95C2-594C-74F8-E7F0E9CE0EFE}"/>
              </a:ext>
            </a:extLst>
          </p:cNvPr>
          <p:cNvSpPr txBox="1"/>
          <p:nvPr/>
        </p:nvSpPr>
        <p:spPr>
          <a:xfrm>
            <a:off x="776962" y="4418850"/>
            <a:ext cx="3214313" cy="2441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1600"/>
              </a:spcAft>
            </a:pPr>
            <a:r>
              <a:rPr lang="en-US" sz="2400">
                <a:solidFill>
                  <a:schemeClr val="dk1"/>
                </a:solidFill>
                <a:latin typeface="Aptos"/>
              </a:rPr>
              <a:t>An upgradeable code object representing data and ops that can happen to the data</a:t>
            </a:r>
            <a:endParaRPr lang="en-US"/>
          </a:p>
          <a:p>
            <a:pPr algn="ctr">
              <a:spcAft>
                <a:spcPts val="1600"/>
              </a:spcAft>
            </a:pPr>
            <a:r>
              <a:rPr lang="en-US" sz="2400">
                <a:solidFill>
                  <a:schemeClr val="dk1"/>
                </a:solidFill>
              </a:rPr>
              <a:t>(e.g., FS, compress)</a:t>
            </a:r>
          </a:p>
        </p:txBody>
      </p:sp>
      <p:sp>
        <p:nvSpPr>
          <p:cNvPr id="14" name="Google Shape;343;g16b47b23229_0_1615">
            <a:extLst>
              <a:ext uri="{FF2B5EF4-FFF2-40B4-BE49-F238E27FC236}">
                <a16:creationId xmlns:a16="http://schemas.microsoft.com/office/drawing/2014/main" id="{EE055A48-B76F-A5E8-2168-51377B513F88}"/>
              </a:ext>
            </a:extLst>
          </p:cNvPr>
          <p:cNvSpPr txBox="1"/>
          <p:nvPr/>
        </p:nvSpPr>
        <p:spPr>
          <a:xfrm>
            <a:off x="4139286" y="4518863"/>
            <a:ext cx="3242888" cy="1867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1600"/>
              </a:spcAft>
            </a:pPr>
            <a:r>
              <a:rPr lang="en-US" sz="2400">
                <a:solidFill>
                  <a:schemeClr val="dk1"/>
                </a:solidFill>
                <a:latin typeface="Aptos"/>
              </a:rPr>
              <a:t>Combination of compatible </a:t>
            </a:r>
            <a:r>
              <a:rPr lang="en-US" sz="2400" err="1">
                <a:solidFill>
                  <a:schemeClr val="dk1"/>
                </a:solidFill>
                <a:latin typeface="Aptos"/>
              </a:rPr>
              <a:t>LabMods</a:t>
            </a:r>
            <a:r>
              <a:rPr lang="en-US" sz="2400">
                <a:solidFill>
                  <a:schemeClr val="dk1"/>
                </a:solidFill>
                <a:latin typeface="Aptos"/>
              </a:rPr>
              <a:t> into a specialized I/O stack</a:t>
            </a:r>
            <a:endParaRPr lang="en-US">
              <a:solidFill>
                <a:schemeClr val="dk1"/>
              </a:solidFill>
            </a:endParaRPr>
          </a:p>
        </p:txBody>
      </p:sp>
      <p:sp>
        <p:nvSpPr>
          <p:cNvPr id="15" name="Google Shape;388;g16b47b23229_0_1664">
            <a:extLst>
              <a:ext uri="{FF2B5EF4-FFF2-40B4-BE49-F238E27FC236}">
                <a16:creationId xmlns:a16="http://schemas.microsoft.com/office/drawing/2014/main" id="{F0C574F4-3A07-BE06-6297-59B111009AC7}"/>
              </a:ext>
            </a:extLst>
          </p:cNvPr>
          <p:cNvSpPr txBox="1">
            <a:spLocks/>
          </p:cNvSpPr>
          <p:nvPr/>
        </p:nvSpPr>
        <p:spPr>
          <a:xfrm>
            <a:off x="7381475" y="4522212"/>
            <a:ext cx="3678750" cy="2212837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600"/>
              </a:spcAft>
              <a:buNone/>
            </a:pPr>
            <a:r>
              <a:rPr lang="en-US" sz="2400"/>
              <a:t>The main execution engine and provides protocols for upgrading code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5A8A760-2B72-98AE-7DB4-C287E00654C6}"/>
              </a:ext>
            </a:extLst>
          </p:cNvPr>
          <p:cNvSpPr txBox="1"/>
          <p:nvPr/>
        </p:nvSpPr>
        <p:spPr>
          <a:xfrm>
            <a:off x="4249608" y="1954017"/>
            <a:ext cx="316706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ea typeface="+mn-lt"/>
                <a:cs typeface="+mn-lt"/>
              </a:rPr>
              <a:t>I/O stacks must switch to a modular design</a:t>
            </a:r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733E493-D1CD-262E-0268-6E65C436C10E}"/>
              </a:ext>
            </a:extLst>
          </p:cNvPr>
          <p:cNvGrpSpPr/>
          <p:nvPr/>
        </p:nvGrpSpPr>
        <p:grpSpPr>
          <a:xfrm>
            <a:off x="5368706" y="943117"/>
            <a:ext cx="931666" cy="921299"/>
            <a:chOff x="1002044" y="2733640"/>
            <a:chExt cx="1460400" cy="1460400"/>
          </a:xfrm>
        </p:grpSpPr>
        <p:sp>
          <p:nvSpPr>
            <p:cNvPr id="32" name="Google Shape;182;g1863ef439b8_3_14">
              <a:extLst>
                <a:ext uri="{FF2B5EF4-FFF2-40B4-BE49-F238E27FC236}">
                  <a16:creationId xmlns:a16="http://schemas.microsoft.com/office/drawing/2014/main" id="{121A2DDF-14AF-1F7D-EA28-68FF14EC389B}"/>
                </a:ext>
              </a:extLst>
            </p:cNvPr>
            <p:cNvSpPr/>
            <p:nvPr/>
          </p:nvSpPr>
          <p:spPr>
            <a:xfrm>
              <a:off x="1002044" y="2733640"/>
              <a:ext cx="1460400" cy="1460400"/>
            </a:xfrm>
            <a:prstGeom prst="flowChartConnector">
              <a:avLst/>
            </a:prstGeom>
            <a:solidFill>
              <a:srgbClr val="92D05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597D4E6B-3484-D20F-A994-B51C2E9F596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18704" y="2951247"/>
              <a:ext cx="1028700" cy="10287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7491321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16b47b23229_0_1615"/>
          <p:cNvSpPr txBox="1">
            <a:spLocks noGrp="1"/>
          </p:cNvSpPr>
          <p:nvPr>
            <p:ph type="title"/>
          </p:nvPr>
        </p:nvSpPr>
        <p:spPr>
          <a:xfrm>
            <a:off x="415600" y="593375"/>
            <a:ext cx="4966500" cy="817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"/>
                  </a:ext>
                </a:extLst>
              </a:rPr>
              <a:t>The </a:t>
            </a:r>
            <a:r>
              <a:rPr lang="en-US" err="1"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"/>
                  </a:ext>
                </a:extLst>
              </a:rPr>
              <a:t>LabStor</a:t>
            </a:r>
            <a:r>
              <a:rPr lang="en-US"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"/>
                  </a:ext>
                </a:extLst>
              </a:rPr>
              <a:t> Platform</a:t>
            </a:r>
            <a:endParaRPr lang="en-US"/>
          </a:p>
        </p:txBody>
      </p:sp>
      <p:sp>
        <p:nvSpPr>
          <p:cNvPr id="331" name="Google Shape;331;g16b47b23229_0_1615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123</a:t>
            </a:fld>
            <a:endParaRPr/>
          </a:p>
        </p:txBody>
      </p:sp>
      <p:sp>
        <p:nvSpPr>
          <p:cNvPr id="332" name="Google Shape;332;g16b47b23229_0_1615"/>
          <p:cNvSpPr/>
          <p:nvPr/>
        </p:nvSpPr>
        <p:spPr>
          <a:xfrm>
            <a:off x="849558" y="1782563"/>
            <a:ext cx="1460400" cy="1460400"/>
          </a:xfrm>
          <a:prstGeom prst="rect">
            <a:avLst/>
          </a:prstGeom>
          <a:solidFill>
            <a:srgbClr val="B4A7D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333" name="Google Shape;333;g16b47b23229_0_1615"/>
          <p:cNvSpPr txBox="1">
            <a:spLocks noGrp="1"/>
          </p:cNvSpPr>
          <p:nvPr>
            <p:ph type="body" idx="1"/>
          </p:nvPr>
        </p:nvSpPr>
        <p:spPr>
          <a:xfrm>
            <a:off x="598358" y="3319497"/>
            <a:ext cx="1962900" cy="596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err="1"/>
              <a:t>LabMod</a:t>
            </a:r>
            <a:endParaRPr err="1"/>
          </a:p>
        </p:txBody>
      </p:sp>
      <p:pic>
        <p:nvPicPr>
          <p:cNvPr id="334" name="Google Shape;334;g16b47b23229_0_16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6908" y="1999930"/>
            <a:ext cx="1025700" cy="10257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35" name="Google Shape;335;g16b47b23229_0_1615"/>
          <p:cNvGrpSpPr/>
          <p:nvPr/>
        </p:nvGrpSpPr>
        <p:grpSpPr>
          <a:xfrm>
            <a:off x="4166875" y="1764583"/>
            <a:ext cx="2281800" cy="2491192"/>
            <a:chOff x="4166875" y="1764583"/>
            <a:chExt cx="2281800" cy="2491192"/>
          </a:xfrm>
        </p:grpSpPr>
        <p:sp>
          <p:nvSpPr>
            <p:cNvPr id="336" name="Google Shape;336;g16b47b23229_0_1615"/>
            <p:cNvSpPr/>
            <p:nvPr/>
          </p:nvSpPr>
          <p:spPr>
            <a:xfrm>
              <a:off x="4577575" y="1764583"/>
              <a:ext cx="1460400" cy="1460400"/>
            </a:xfrm>
            <a:prstGeom prst="flowChartConnector">
              <a:avLst/>
            </a:prstGeom>
            <a:solidFill>
              <a:srgbClr val="B6D7A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sp>
          <p:nvSpPr>
            <p:cNvPr id="337" name="Google Shape;337;g16b47b23229_0_1615"/>
            <p:cNvSpPr txBox="1"/>
            <p:nvPr/>
          </p:nvSpPr>
          <p:spPr>
            <a:xfrm>
              <a:off x="4166875" y="3270575"/>
              <a:ext cx="2281800" cy="98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latin typeface="Old Standard TT"/>
                  <a:ea typeface="Old Standard TT"/>
                  <a:cs typeface="Old Standard TT"/>
                  <a:sym typeface="Old Standard TT"/>
                </a:rPr>
                <a:t>Promote</a:t>
              </a:r>
              <a:endParaRPr sz="2400">
                <a:latin typeface="Old Standard TT"/>
                <a:ea typeface="Old Standard TT"/>
                <a:cs typeface="Old Standard TT"/>
                <a:sym typeface="Old Standard TT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latin typeface="Old Standard TT"/>
                  <a:ea typeface="Old Standard TT"/>
                  <a:cs typeface="Old Standard TT"/>
                  <a:sym typeface="Old Standard TT"/>
                </a:rPr>
                <a:t>Extensibility</a:t>
              </a:r>
              <a:endParaRPr sz="2400">
                <a:latin typeface="Old Standard TT"/>
                <a:ea typeface="Old Standard TT"/>
                <a:cs typeface="Old Standard TT"/>
                <a:sym typeface="Old Standard TT"/>
              </a:endParaRPr>
            </a:p>
          </p:txBody>
        </p:sp>
        <p:pic>
          <p:nvPicPr>
            <p:cNvPr id="338" name="Google Shape;338;g16b47b23229_0_161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743241" y="1945184"/>
              <a:ext cx="1129067" cy="112906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39" name="Google Shape;339;g16b47b23229_0_1615"/>
          <p:cNvGrpSpPr/>
          <p:nvPr/>
        </p:nvGrpSpPr>
        <p:grpSpPr>
          <a:xfrm>
            <a:off x="8305600" y="1782558"/>
            <a:ext cx="2281800" cy="2460442"/>
            <a:chOff x="8926075" y="1813458"/>
            <a:chExt cx="2281800" cy="2460442"/>
          </a:xfrm>
        </p:grpSpPr>
        <p:sp>
          <p:nvSpPr>
            <p:cNvPr id="340" name="Google Shape;340;g16b47b23229_0_1615"/>
            <p:cNvSpPr/>
            <p:nvPr/>
          </p:nvSpPr>
          <p:spPr>
            <a:xfrm>
              <a:off x="9313633" y="1813458"/>
              <a:ext cx="1460400" cy="1460400"/>
            </a:xfrm>
            <a:prstGeom prst="flowChartConnector">
              <a:avLst/>
            </a:prstGeom>
            <a:solidFill>
              <a:srgbClr val="B6D7A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sp>
          <p:nvSpPr>
            <p:cNvPr id="341" name="Google Shape;341;g16b47b23229_0_1615"/>
            <p:cNvSpPr txBox="1"/>
            <p:nvPr/>
          </p:nvSpPr>
          <p:spPr>
            <a:xfrm>
              <a:off x="8926075" y="3288700"/>
              <a:ext cx="2281800" cy="98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latin typeface="Old Standard TT"/>
                  <a:ea typeface="Old Standard TT"/>
                  <a:cs typeface="Old Standard TT"/>
                  <a:sym typeface="Old Standard TT"/>
                </a:rPr>
                <a:t>Single</a:t>
              </a:r>
              <a:endParaRPr sz="2400">
                <a:latin typeface="Old Standard TT"/>
                <a:ea typeface="Old Standard TT"/>
                <a:cs typeface="Old Standard TT"/>
                <a:sym typeface="Old Standard TT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latin typeface="Old Standard TT"/>
                  <a:ea typeface="Old Standard TT"/>
                  <a:cs typeface="Old Standard TT"/>
                  <a:sym typeface="Old Standard TT"/>
                </a:rPr>
                <a:t>Responsibility</a:t>
              </a:r>
              <a:endParaRPr sz="2400">
                <a:latin typeface="Old Standard TT"/>
                <a:ea typeface="Old Standard TT"/>
                <a:cs typeface="Old Standard TT"/>
                <a:sym typeface="Old Standard TT"/>
              </a:endParaRPr>
            </a:p>
          </p:txBody>
        </p:sp>
        <p:pic>
          <p:nvPicPr>
            <p:cNvPr id="342" name="Google Shape;342;g16b47b23229_0_161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9484909" y="2007742"/>
              <a:ext cx="1071800" cy="107183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43" name="Google Shape;343;g16b47b23229_0_1615"/>
          <p:cNvSpPr txBox="1"/>
          <p:nvPr/>
        </p:nvSpPr>
        <p:spPr>
          <a:xfrm>
            <a:off x="67350" y="4599825"/>
            <a:ext cx="3000000" cy="2031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-US" sz="2400">
                <a:solidFill>
                  <a:schemeClr val="dk1"/>
                </a:solidFill>
                <a:ea typeface="+mn-lt"/>
                <a:cs typeface="+mn-lt"/>
              </a:rPr>
              <a:t>An upgradeable code object representing data and operations that can happen to the data</a:t>
            </a:r>
          </a:p>
        </p:txBody>
      </p:sp>
      <p:sp>
        <p:nvSpPr>
          <p:cNvPr id="344" name="Google Shape;344;g16b47b23229_0_1615"/>
          <p:cNvSpPr txBox="1"/>
          <p:nvPr/>
        </p:nvSpPr>
        <p:spPr>
          <a:xfrm>
            <a:off x="3807775" y="4599825"/>
            <a:ext cx="3000000" cy="182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Provide a wide (and extensible) menu of types for every layer of the stack</a:t>
            </a:r>
            <a:endParaRPr sz="2400">
              <a:solidFill>
                <a:schemeClr val="dk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cxnSp>
        <p:nvCxnSpPr>
          <p:cNvPr id="345" name="Google Shape;345;g16b47b23229_0_1615"/>
          <p:cNvCxnSpPr/>
          <p:nvPr/>
        </p:nvCxnSpPr>
        <p:spPr>
          <a:xfrm>
            <a:off x="260425" y="4452125"/>
            <a:ext cx="11272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46" name="Google Shape;346;g16b47b23229_0_1615"/>
          <p:cNvSpPr txBox="1"/>
          <p:nvPr/>
        </p:nvSpPr>
        <p:spPr>
          <a:xfrm>
            <a:off x="7910950" y="4599825"/>
            <a:ext cx="3000000" cy="140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Provide separate types for filesystems and their features</a:t>
            </a:r>
            <a:endParaRPr/>
          </a:p>
        </p:txBody>
      </p:sp>
      <p:sp>
        <p:nvSpPr>
          <p:cNvPr id="347" name="Google Shape;347;g16b47b23229_0_1615"/>
          <p:cNvSpPr/>
          <p:nvPr/>
        </p:nvSpPr>
        <p:spPr>
          <a:xfrm>
            <a:off x="5704650" y="108350"/>
            <a:ext cx="3931308" cy="1674216"/>
          </a:xfrm>
          <a:prstGeom prst="cloud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g16b47b23229_0_1615"/>
          <p:cNvSpPr/>
          <p:nvPr/>
        </p:nvSpPr>
        <p:spPr>
          <a:xfrm>
            <a:off x="8316850" y="374800"/>
            <a:ext cx="972900" cy="5247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Roboto"/>
                <a:ea typeface="Roboto"/>
                <a:cs typeface="Roboto"/>
                <a:sym typeface="Roboto"/>
              </a:rPr>
              <a:t>Page Cache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9" name="Google Shape;349;g16b47b23229_0_1615"/>
          <p:cNvSpPr/>
          <p:nvPr/>
        </p:nvSpPr>
        <p:spPr>
          <a:xfrm>
            <a:off x="7228875" y="295900"/>
            <a:ext cx="972900" cy="5247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Roboto"/>
                <a:ea typeface="Roboto"/>
                <a:cs typeface="Roboto"/>
                <a:sym typeface="Roboto"/>
              </a:rPr>
              <a:t>I/O Sched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0" name="Google Shape;350;g16b47b23229_0_1615"/>
          <p:cNvSpPr/>
          <p:nvPr/>
        </p:nvSpPr>
        <p:spPr>
          <a:xfrm>
            <a:off x="6382100" y="1048275"/>
            <a:ext cx="731700" cy="3669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Roboto"/>
                <a:ea typeface="Roboto"/>
                <a:cs typeface="Roboto"/>
                <a:sym typeface="Roboto"/>
              </a:rPr>
              <a:t>FS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1" name="Google Shape;351;g16b47b23229_0_1615"/>
          <p:cNvSpPr/>
          <p:nvPr/>
        </p:nvSpPr>
        <p:spPr>
          <a:xfrm>
            <a:off x="6382100" y="453700"/>
            <a:ext cx="731700" cy="3669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Roboto"/>
                <a:ea typeface="Roboto"/>
                <a:cs typeface="Roboto"/>
                <a:sym typeface="Roboto"/>
              </a:rPr>
              <a:t>KVS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2" name="Google Shape;352;g16b47b23229_0_1615"/>
          <p:cNvSpPr/>
          <p:nvPr/>
        </p:nvSpPr>
        <p:spPr>
          <a:xfrm>
            <a:off x="7202475" y="969375"/>
            <a:ext cx="1333800" cy="5247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Roboto"/>
                <a:ea typeface="Roboto"/>
                <a:cs typeface="Roboto"/>
                <a:sym typeface="Roboto"/>
              </a:rPr>
              <a:t>FS Transform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53" name="Google Shape;353;g16b47b23229_0_1615"/>
          <p:cNvCxnSpPr>
            <a:stCxn id="336" idx="0"/>
            <a:endCxn id="347" idx="2"/>
          </p:cNvCxnSpPr>
          <p:nvPr/>
        </p:nvCxnSpPr>
        <p:spPr>
          <a:xfrm rot="-5400000">
            <a:off x="5102875" y="1150483"/>
            <a:ext cx="819000" cy="409200"/>
          </a:xfrm>
          <a:prstGeom prst="curvedConnector2">
            <a:avLst/>
          </a:prstGeom>
          <a:noFill/>
          <a:ln w="9525" cap="flat" cmpd="sng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354" name="Google Shape;354;g16b47b23229_0_1615"/>
          <p:cNvCxnSpPr>
            <a:stCxn id="350" idx="2"/>
            <a:endCxn id="340" idx="2"/>
          </p:cNvCxnSpPr>
          <p:nvPr/>
        </p:nvCxnSpPr>
        <p:spPr>
          <a:xfrm rot="-5400000" flipH="1">
            <a:off x="7171700" y="991425"/>
            <a:ext cx="1097700" cy="1945200"/>
          </a:xfrm>
          <a:prstGeom prst="curvedConnector2">
            <a:avLst/>
          </a:prstGeom>
          <a:noFill/>
          <a:ln w="9525" cap="flat" cmpd="sng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355" name="Google Shape;355;g16b47b23229_0_1615"/>
          <p:cNvCxnSpPr>
            <a:stCxn id="352" idx="2"/>
            <a:endCxn id="340" idx="2"/>
          </p:cNvCxnSpPr>
          <p:nvPr/>
        </p:nvCxnSpPr>
        <p:spPr>
          <a:xfrm rot="-5400000" flipH="1">
            <a:off x="7771875" y="1591575"/>
            <a:ext cx="1018800" cy="823800"/>
          </a:xfrm>
          <a:prstGeom prst="curvedConnector2">
            <a:avLst/>
          </a:prstGeom>
          <a:noFill/>
          <a:ln w="9525" cap="flat" cmpd="sng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16b47b23229_0_164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817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</a:t>
            </a:r>
            <a:r>
              <a:rPr lang="en-US" err="1"/>
              <a:t>LabStor</a:t>
            </a:r>
            <a:r>
              <a:rPr lang="en-US"/>
              <a:t> Platform</a:t>
            </a:r>
            <a:endParaRPr/>
          </a:p>
        </p:txBody>
      </p:sp>
      <p:grpSp>
        <p:nvGrpSpPr>
          <p:cNvPr id="361" name="Google Shape;361;g16b47b23229_0_1644"/>
          <p:cNvGrpSpPr/>
          <p:nvPr/>
        </p:nvGrpSpPr>
        <p:grpSpPr>
          <a:xfrm>
            <a:off x="7723625" y="1672113"/>
            <a:ext cx="2220000" cy="2481542"/>
            <a:chOff x="5258225" y="1717433"/>
            <a:chExt cx="2220000" cy="2481542"/>
          </a:xfrm>
        </p:grpSpPr>
        <p:sp>
          <p:nvSpPr>
            <p:cNvPr id="362" name="Google Shape;362;g16b47b23229_0_1644"/>
            <p:cNvSpPr/>
            <p:nvPr/>
          </p:nvSpPr>
          <p:spPr>
            <a:xfrm>
              <a:off x="5638025" y="1717433"/>
              <a:ext cx="1460400" cy="1460400"/>
            </a:xfrm>
            <a:prstGeom prst="flowChartConnector">
              <a:avLst/>
            </a:prstGeom>
            <a:solidFill>
              <a:srgbClr val="B6D7A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sp>
          <p:nvSpPr>
            <p:cNvPr id="363" name="Google Shape;363;g16b47b23229_0_1644"/>
            <p:cNvSpPr txBox="1"/>
            <p:nvPr/>
          </p:nvSpPr>
          <p:spPr>
            <a:xfrm>
              <a:off x="5258225" y="3213775"/>
              <a:ext cx="2220000" cy="98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latin typeface="Old Standard TT"/>
                  <a:ea typeface="Old Standard TT"/>
                  <a:cs typeface="Old Standard TT"/>
                  <a:sym typeface="Old Standard TT"/>
                </a:rPr>
                <a:t>Enable</a:t>
              </a:r>
              <a:endParaRPr sz="2400">
                <a:latin typeface="Old Standard TT"/>
                <a:ea typeface="Old Standard TT"/>
                <a:cs typeface="Old Standard TT"/>
                <a:sym typeface="Old Standard TT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latin typeface="Old Standard TT"/>
                  <a:ea typeface="Old Standard TT"/>
                  <a:cs typeface="Old Standard TT"/>
                  <a:sym typeface="Old Standard TT"/>
                </a:rPr>
                <a:t>Configurability</a:t>
              </a:r>
              <a:endParaRPr sz="2400">
                <a:latin typeface="Old Standard TT"/>
                <a:ea typeface="Old Standard TT"/>
                <a:cs typeface="Old Standard TT"/>
                <a:sym typeface="Old Standard TT"/>
              </a:endParaRPr>
            </a:p>
          </p:txBody>
        </p:sp>
        <p:pic>
          <p:nvPicPr>
            <p:cNvPr id="364" name="Google Shape;364;g16b47b23229_0_164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726025" y="1805433"/>
              <a:ext cx="1284400" cy="12844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65" name="Google Shape;365;g16b47b23229_0_1644"/>
          <p:cNvSpPr txBox="1"/>
          <p:nvPr/>
        </p:nvSpPr>
        <p:spPr>
          <a:xfrm>
            <a:off x="704400" y="4750600"/>
            <a:ext cx="4390200" cy="140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The combination of compatible </a:t>
            </a:r>
            <a:r>
              <a:rPr lang="en-US" sz="2400" err="1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LabMods</a:t>
            </a:r>
            <a:r>
              <a:rPr lang="en-US" sz="24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 into an optimized storage stack</a:t>
            </a:r>
            <a:endParaRPr/>
          </a:p>
        </p:txBody>
      </p:sp>
      <p:sp>
        <p:nvSpPr>
          <p:cNvPr id="366" name="Google Shape;366;g16b47b23229_0_1644"/>
          <p:cNvSpPr txBox="1"/>
          <p:nvPr/>
        </p:nvSpPr>
        <p:spPr>
          <a:xfrm>
            <a:off x="6694325" y="4750600"/>
            <a:ext cx="4278600" cy="140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Provide a human-readable schema file format to define </a:t>
            </a:r>
            <a:r>
              <a:rPr lang="en-US" sz="2400" err="1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LabStacks</a:t>
            </a:r>
            <a:endParaRPr err="1"/>
          </a:p>
        </p:txBody>
      </p:sp>
      <p:grpSp>
        <p:nvGrpSpPr>
          <p:cNvPr id="367" name="Google Shape;367;g16b47b23229_0_1644"/>
          <p:cNvGrpSpPr/>
          <p:nvPr/>
        </p:nvGrpSpPr>
        <p:grpSpPr>
          <a:xfrm>
            <a:off x="1982094" y="1672183"/>
            <a:ext cx="1483996" cy="1419363"/>
            <a:chOff x="1946854" y="1672113"/>
            <a:chExt cx="1483996" cy="1460400"/>
          </a:xfrm>
        </p:grpSpPr>
        <p:sp>
          <p:nvSpPr>
            <p:cNvPr id="368" name="Google Shape;368;g16b47b23229_0_1644"/>
            <p:cNvSpPr/>
            <p:nvPr/>
          </p:nvSpPr>
          <p:spPr>
            <a:xfrm>
              <a:off x="1946854" y="1672113"/>
              <a:ext cx="1460400" cy="1460400"/>
            </a:xfrm>
            <a:prstGeom prst="rect">
              <a:avLst/>
            </a:prstGeom>
            <a:solidFill>
              <a:srgbClr val="B4A7D6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pic>
          <p:nvPicPr>
            <p:cNvPr id="369" name="Google Shape;369;g16b47b23229_0_16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025683" y="1699713"/>
              <a:ext cx="1405167" cy="140516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70" name="Google Shape;370;g16b47b23229_0_1644"/>
          <p:cNvSpPr txBox="1"/>
          <p:nvPr/>
        </p:nvSpPr>
        <p:spPr>
          <a:xfrm>
            <a:off x="1614100" y="3297513"/>
            <a:ext cx="2220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err="1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LabStack</a:t>
            </a:r>
            <a:endParaRPr sz="2400" err="1"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cxnSp>
        <p:nvCxnSpPr>
          <p:cNvPr id="371" name="Google Shape;371;g16b47b23229_0_1644"/>
          <p:cNvCxnSpPr/>
          <p:nvPr/>
        </p:nvCxnSpPr>
        <p:spPr>
          <a:xfrm>
            <a:off x="260425" y="4452125"/>
            <a:ext cx="11272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5B3CE13-EADD-F5C7-61FE-F3D53181835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/>
              <a:t>124</a:t>
            </a:fld>
            <a:endParaRPr lang="en-US"/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16b47b23229_0_166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817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4"/>
                  </a:ext>
                </a:extLst>
              </a:rPr>
              <a:t>The </a:t>
            </a:r>
            <a:r>
              <a:rPr lang="en-US" err="1"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4"/>
                  </a:ext>
                </a:extLst>
              </a:rPr>
              <a:t>LabStor</a:t>
            </a:r>
            <a:r>
              <a:rPr lang="en-US"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4"/>
                  </a:ext>
                </a:extLst>
              </a:rPr>
              <a:t> Platform</a:t>
            </a:r>
            <a:endParaRPr lang="en-US"/>
          </a:p>
        </p:txBody>
      </p:sp>
      <p:sp>
        <p:nvSpPr>
          <p:cNvPr id="377" name="Google Shape;377;g16b47b23229_0_166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125</a:t>
            </a:fld>
            <a:endParaRPr/>
          </a:p>
        </p:txBody>
      </p:sp>
      <p:sp>
        <p:nvSpPr>
          <p:cNvPr id="378" name="Google Shape;378;g16b47b23229_0_1664"/>
          <p:cNvSpPr/>
          <p:nvPr/>
        </p:nvSpPr>
        <p:spPr>
          <a:xfrm>
            <a:off x="1899346" y="1636213"/>
            <a:ext cx="1460400" cy="1460400"/>
          </a:xfrm>
          <a:prstGeom prst="rect">
            <a:avLst/>
          </a:prstGeom>
          <a:solidFill>
            <a:srgbClr val="B4A7D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379" name="Google Shape;379;g16b47b23229_0_1664"/>
          <p:cNvSpPr txBox="1">
            <a:spLocks noGrp="1"/>
          </p:cNvSpPr>
          <p:nvPr>
            <p:ph type="body" idx="1"/>
          </p:nvPr>
        </p:nvSpPr>
        <p:spPr>
          <a:xfrm>
            <a:off x="1304750" y="3147863"/>
            <a:ext cx="2649600" cy="596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err="1"/>
              <a:t>LabStor</a:t>
            </a:r>
            <a:r>
              <a:rPr lang="en-US"/>
              <a:t> Runtime</a:t>
            </a:r>
            <a:endParaRPr/>
          </a:p>
        </p:txBody>
      </p:sp>
      <p:pic>
        <p:nvPicPr>
          <p:cNvPr id="380" name="Google Shape;380;g16b47b23229_0_16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9567" y="1776442"/>
            <a:ext cx="1179966" cy="117996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81" name="Google Shape;381;g16b47b23229_0_1664"/>
          <p:cNvGrpSpPr/>
          <p:nvPr/>
        </p:nvGrpSpPr>
        <p:grpSpPr>
          <a:xfrm>
            <a:off x="7634025" y="1636233"/>
            <a:ext cx="1876500" cy="2481533"/>
            <a:chOff x="7359025" y="1744683"/>
            <a:chExt cx="1876500" cy="2481533"/>
          </a:xfrm>
        </p:grpSpPr>
        <p:grpSp>
          <p:nvGrpSpPr>
            <p:cNvPr id="382" name="Google Shape;382;g16b47b23229_0_1664"/>
            <p:cNvGrpSpPr/>
            <p:nvPr/>
          </p:nvGrpSpPr>
          <p:grpSpPr>
            <a:xfrm>
              <a:off x="7359025" y="1744683"/>
              <a:ext cx="1876500" cy="2481533"/>
              <a:chOff x="415600" y="1813458"/>
              <a:chExt cx="1876500" cy="2481533"/>
            </a:xfrm>
          </p:grpSpPr>
          <p:sp>
            <p:nvSpPr>
              <p:cNvPr id="383" name="Google Shape;383;g16b47b23229_0_1664"/>
              <p:cNvSpPr/>
              <p:nvPr/>
            </p:nvSpPr>
            <p:spPr>
              <a:xfrm>
                <a:off x="638033" y="1813458"/>
                <a:ext cx="1460400" cy="1460400"/>
              </a:xfrm>
              <a:prstGeom prst="flowChartConnector">
                <a:avLst/>
              </a:prstGeom>
              <a:solidFill>
                <a:srgbClr val="B6D7A8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900"/>
              </a:p>
            </p:txBody>
          </p:sp>
          <p:sp>
            <p:nvSpPr>
              <p:cNvPr id="384" name="Google Shape;384;g16b47b23229_0_1664"/>
              <p:cNvSpPr txBox="1"/>
              <p:nvPr/>
            </p:nvSpPr>
            <p:spPr>
              <a:xfrm>
                <a:off x="415600" y="3309792"/>
                <a:ext cx="1876500" cy="98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t" anchorCtr="0">
                <a:sp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latin typeface="Old Standard TT"/>
                    <a:ea typeface="Old Standard TT"/>
                    <a:cs typeface="Old Standard TT"/>
                    <a:sym typeface="Old Standard TT"/>
                  </a:rPr>
                  <a:t>Optimize</a:t>
                </a:r>
                <a:endParaRPr sz="2400">
                  <a:latin typeface="Old Standard TT"/>
                  <a:ea typeface="Old Standard TT"/>
                  <a:cs typeface="Old Standard TT"/>
                  <a:sym typeface="Old Standard TT"/>
                </a:endParaRP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latin typeface="Old Standard TT"/>
                    <a:ea typeface="Old Standard TT"/>
                    <a:cs typeface="Old Standard TT"/>
                    <a:sym typeface="Old Standard TT"/>
                  </a:rPr>
                  <a:t>Deployment</a:t>
                </a:r>
                <a:endParaRPr sz="2400">
                  <a:latin typeface="Old Standard TT"/>
                  <a:ea typeface="Old Standard TT"/>
                  <a:cs typeface="Old Standard TT"/>
                  <a:sym typeface="Old Standard TT"/>
                </a:endParaRPr>
              </a:p>
            </p:txBody>
          </p:sp>
        </p:grpSp>
        <p:sp>
          <p:nvSpPr>
            <p:cNvPr id="385" name="Google Shape;385;g16b47b23229_0_1664"/>
            <p:cNvSpPr/>
            <p:nvPr/>
          </p:nvSpPr>
          <p:spPr>
            <a:xfrm>
              <a:off x="7962475" y="1895675"/>
              <a:ext cx="669600" cy="81750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g16b47b23229_0_1664"/>
            <p:cNvSpPr/>
            <p:nvPr/>
          </p:nvSpPr>
          <p:spPr>
            <a:xfrm>
              <a:off x="7857325" y="2770025"/>
              <a:ext cx="879900" cy="149100"/>
            </a:xfrm>
            <a:prstGeom prst="rect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87" name="Google Shape;387;g16b47b23229_0_1664"/>
          <p:cNvSpPr txBox="1">
            <a:spLocks noGrp="1"/>
          </p:cNvSpPr>
          <p:nvPr>
            <p:ph type="body" idx="1"/>
          </p:nvPr>
        </p:nvSpPr>
        <p:spPr>
          <a:xfrm>
            <a:off x="5703975" y="4612700"/>
            <a:ext cx="5736600" cy="1798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Protocols to upgrade I/O stacks</a:t>
            </a: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Protocols to recover from a crash</a:t>
            </a:r>
            <a:endParaRPr/>
          </a:p>
        </p:txBody>
      </p:sp>
      <p:sp>
        <p:nvSpPr>
          <p:cNvPr id="388" name="Google Shape;388;g16b47b23229_0_1664"/>
          <p:cNvSpPr txBox="1">
            <a:spLocks noGrp="1"/>
          </p:cNvSpPr>
          <p:nvPr>
            <p:ph type="body" idx="1"/>
          </p:nvPr>
        </p:nvSpPr>
        <p:spPr>
          <a:xfrm>
            <a:off x="742550" y="4612700"/>
            <a:ext cx="3774000" cy="1798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/>
              <a:t>Main warehouse and execution engine of </a:t>
            </a:r>
            <a:r>
              <a:rPr lang="en-US" err="1"/>
              <a:t>LabStor</a:t>
            </a:r>
            <a:endParaRPr err="1"/>
          </a:p>
        </p:txBody>
      </p:sp>
      <p:cxnSp>
        <p:nvCxnSpPr>
          <p:cNvPr id="389" name="Google Shape;389;g16b47b23229_0_1664"/>
          <p:cNvCxnSpPr/>
          <p:nvPr/>
        </p:nvCxnSpPr>
        <p:spPr>
          <a:xfrm>
            <a:off x="260425" y="4452125"/>
            <a:ext cx="11272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A78CC8-42C6-D1A0-D1B6-231856C9E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126</a:t>
            </a:fld>
            <a:endParaRPr lang="en-US"/>
          </a:p>
        </p:txBody>
      </p:sp>
      <p:sp>
        <p:nvSpPr>
          <p:cNvPr id="2" name="Google Shape;400;g16b47b23229_0_1851">
            <a:extLst>
              <a:ext uri="{FF2B5EF4-FFF2-40B4-BE49-F238E27FC236}">
                <a16:creationId xmlns:a16="http://schemas.microsoft.com/office/drawing/2014/main" id="{5899014D-D631-BE90-5F9F-45FC023FF18B}"/>
              </a:ext>
            </a:extLst>
          </p:cNvPr>
          <p:cNvSpPr txBox="1">
            <a:spLocks noGrp="1"/>
          </p:cNvSpPr>
          <p:nvPr/>
        </p:nvSpPr>
        <p:spPr>
          <a:xfrm>
            <a:off x="415600" y="593367"/>
            <a:ext cx="11360700" cy="8175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Towards Modularity: What LabMods Are</a:t>
            </a:r>
            <a:endParaRPr/>
          </a:p>
        </p:txBody>
      </p:sp>
      <p:sp>
        <p:nvSpPr>
          <p:cNvPr id="3" name="Google Shape;401;g16b47b23229_0_1851">
            <a:extLst>
              <a:ext uri="{FF2B5EF4-FFF2-40B4-BE49-F238E27FC236}">
                <a16:creationId xmlns:a16="http://schemas.microsoft.com/office/drawing/2014/main" id="{7D822137-A13B-C39D-4765-5A3F3DE9AB0A}"/>
              </a:ext>
            </a:extLst>
          </p:cNvPr>
          <p:cNvSpPr txBox="1">
            <a:spLocks noGrp="1"/>
          </p:cNvSpPr>
          <p:nvPr/>
        </p:nvSpPr>
        <p:spPr>
          <a:xfrm>
            <a:off x="415650" y="2052633"/>
            <a:ext cx="11360700" cy="205711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lnSpcReduction="10000"/>
          </a:bodyPr>
          <a:lstStyle>
            <a:lvl1pPr marL="457200" lvl="0" indent="-381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 panose="020B0604020202020204" pitchFamily="34" charset="0"/>
              <a:buChar char="●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lvl="0" indent="-4572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An independent, self-contained code object implementing a single-purpose functionality</a:t>
            </a:r>
          </a:p>
          <a:p>
            <a:pPr marL="609600" indent="-457200"/>
            <a:r>
              <a:rPr lang="en-US"/>
              <a:t>Contains the event handlers and callbacks necessary to build upgradeable I/O features</a:t>
            </a:r>
          </a:p>
          <a:p>
            <a:pPr marL="609600" indent="-457200"/>
            <a:r>
              <a:rPr lang="en-US"/>
              <a:t>General enough to phrase a variety of I/O requirements</a:t>
            </a:r>
          </a:p>
        </p:txBody>
      </p:sp>
      <p:sp>
        <p:nvSpPr>
          <p:cNvPr id="5" name="Google Shape;404;g16b47b23229_0_1851">
            <a:extLst>
              <a:ext uri="{FF2B5EF4-FFF2-40B4-BE49-F238E27FC236}">
                <a16:creationId xmlns:a16="http://schemas.microsoft.com/office/drawing/2014/main" id="{201B248E-F0EF-ECD8-368A-350471D917CD}"/>
              </a:ext>
            </a:extLst>
          </p:cNvPr>
          <p:cNvSpPr/>
          <p:nvPr/>
        </p:nvSpPr>
        <p:spPr>
          <a:xfrm>
            <a:off x="3809242" y="4247262"/>
            <a:ext cx="1108500" cy="1108500"/>
          </a:xfrm>
          <a:prstGeom prst="ellipse">
            <a:avLst/>
          </a:prstGeom>
          <a:solidFill>
            <a:srgbClr val="6D9EEB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409;g16b47b23229_0_1851">
            <a:extLst>
              <a:ext uri="{FF2B5EF4-FFF2-40B4-BE49-F238E27FC236}">
                <a16:creationId xmlns:a16="http://schemas.microsoft.com/office/drawing/2014/main" id="{F4C1F558-E421-B78B-D3DC-462E1A9E8F07}"/>
              </a:ext>
            </a:extLst>
          </p:cNvPr>
          <p:cNvSpPr/>
          <p:nvPr/>
        </p:nvSpPr>
        <p:spPr>
          <a:xfrm>
            <a:off x="6173462" y="4316988"/>
            <a:ext cx="1108500" cy="1108500"/>
          </a:xfrm>
          <a:prstGeom prst="ellipse">
            <a:avLst/>
          </a:prstGeom>
          <a:solidFill>
            <a:srgbClr val="6D9EEB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" name="Google Shape;412;g16b47b23229_0_1851">
            <a:extLst>
              <a:ext uri="{FF2B5EF4-FFF2-40B4-BE49-F238E27FC236}">
                <a16:creationId xmlns:a16="http://schemas.microsoft.com/office/drawing/2014/main" id="{16591279-383A-18FA-D03B-276EC511EDB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07842" y="4351563"/>
            <a:ext cx="899800" cy="89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414;g16b47b23229_0_1851">
            <a:extLst>
              <a:ext uri="{FF2B5EF4-FFF2-40B4-BE49-F238E27FC236}">
                <a16:creationId xmlns:a16="http://schemas.microsoft.com/office/drawing/2014/main" id="{9DC76B6D-9F59-8F51-2A4E-304E51F8693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62862" y="4406388"/>
            <a:ext cx="929601" cy="92959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405;g16b47b23229_0_1851">
            <a:extLst>
              <a:ext uri="{FF2B5EF4-FFF2-40B4-BE49-F238E27FC236}">
                <a16:creationId xmlns:a16="http://schemas.microsoft.com/office/drawing/2014/main" id="{94C96DA1-388A-1A84-8EA1-0075AE6A9B33}"/>
              </a:ext>
            </a:extLst>
          </p:cNvPr>
          <p:cNvSpPr txBox="1"/>
          <p:nvPr/>
        </p:nvSpPr>
        <p:spPr>
          <a:xfrm>
            <a:off x="3435442" y="5355663"/>
            <a:ext cx="18561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Old Standard TT"/>
                <a:ea typeface="Old Standard TT"/>
                <a:cs typeface="Old Standard TT"/>
                <a:sym typeface="Old Standard TT"/>
              </a:rPr>
              <a:t>Incrementally</a:t>
            </a:r>
            <a:endParaRPr sz="1900"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Old Standard TT"/>
                <a:ea typeface="Old Standard TT"/>
                <a:cs typeface="Old Standard TT"/>
                <a:sym typeface="Old Standard TT"/>
              </a:rPr>
              <a:t>Upgradeable</a:t>
            </a:r>
            <a:endParaRPr sz="1900"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21" name="Google Shape;410;g16b47b23229_0_1851">
            <a:extLst>
              <a:ext uri="{FF2B5EF4-FFF2-40B4-BE49-F238E27FC236}">
                <a16:creationId xmlns:a16="http://schemas.microsoft.com/office/drawing/2014/main" id="{770496ED-2ED9-F953-8506-D33ADE229572}"/>
              </a:ext>
            </a:extLst>
          </p:cNvPr>
          <p:cNvSpPr txBox="1"/>
          <p:nvPr/>
        </p:nvSpPr>
        <p:spPr>
          <a:xfrm>
            <a:off x="5799662" y="5425388"/>
            <a:ext cx="18561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Old Standard TT"/>
                <a:ea typeface="Old Standard TT"/>
                <a:cs typeface="Old Standard TT"/>
                <a:sym typeface="Old Standard TT"/>
              </a:rPr>
              <a:t>Stackable</a:t>
            </a:r>
            <a:endParaRPr sz="1900"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</p:spTree>
    <p:extLst>
      <p:ext uri="{BB962C8B-B14F-4D97-AF65-F5344CB8AC3E}">
        <p14:creationId xmlns:p14="http://schemas.microsoft.com/office/powerpoint/2010/main" val="2550014495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B9DCFA9-4409-4CAE-7CA1-0240D6FC52E5}"/>
              </a:ext>
            </a:extLst>
          </p:cNvPr>
          <p:cNvSpPr/>
          <p:nvPr/>
        </p:nvSpPr>
        <p:spPr>
          <a:xfrm>
            <a:off x="5387621" y="2407498"/>
            <a:ext cx="6186809" cy="260444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8CB689-1840-1823-A597-6B108CB28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127</a:t>
            </a:fld>
            <a:endParaRPr lang="en-US"/>
          </a:p>
        </p:txBody>
      </p:sp>
      <p:sp>
        <p:nvSpPr>
          <p:cNvPr id="5" name="Google Shape;539;g1863ef439b8_0_146">
            <a:extLst>
              <a:ext uri="{FF2B5EF4-FFF2-40B4-BE49-F238E27FC236}">
                <a16:creationId xmlns:a16="http://schemas.microsoft.com/office/drawing/2014/main" id="{0AB4768C-B6AE-1858-2C83-C1119DF2CD66}"/>
              </a:ext>
            </a:extLst>
          </p:cNvPr>
          <p:cNvSpPr txBox="1">
            <a:spLocks noGrp="1"/>
          </p:cNvSpPr>
          <p:nvPr/>
        </p:nvSpPr>
        <p:spPr>
          <a:xfrm>
            <a:off x="4623975" y="210675"/>
            <a:ext cx="4795200" cy="7293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err="1"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:lc="http://schemas.openxmlformats.org/drawingml/2006/lockedCanvas" textRoundtripDataId="5"/>
                  </a:ext>
                </a:extLst>
              </a:rPr>
              <a:t>LabMod</a:t>
            </a:r>
            <a:r>
              <a:rPr lang="en-US"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:lc="http://schemas.openxmlformats.org/drawingml/2006/lockedCanvas" textRoundtripDataId="5"/>
                  </a:ext>
                </a:extLst>
              </a:rPr>
              <a:t> </a:t>
            </a:r>
            <a:r>
              <a:rPr lang="en-US"/>
              <a:t>Components</a:t>
            </a:r>
          </a:p>
        </p:txBody>
      </p:sp>
      <p:grpSp>
        <p:nvGrpSpPr>
          <p:cNvPr id="6" name="Google Shape;541;g1863ef439b8_0_146">
            <a:extLst>
              <a:ext uri="{FF2B5EF4-FFF2-40B4-BE49-F238E27FC236}">
                <a16:creationId xmlns:a16="http://schemas.microsoft.com/office/drawing/2014/main" id="{F4516832-01FC-0B7E-6DD8-8E920C15BD4E}"/>
              </a:ext>
            </a:extLst>
          </p:cNvPr>
          <p:cNvGrpSpPr/>
          <p:nvPr/>
        </p:nvGrpSpPr>
        <p:grpSpPr>
          <a:xfrm>
            <a:off x="281304" y="397298"/>
            <a:ext cx="1634759" cy="3161181"/>
            <a:chOff x="281304" y="397298"/>
            <a:chExt cx="1226100" cy="2370945"/>
          </a:xfrm>
        </p:grpSpPr>
        <p:sp>
          <p:nvSpPr>
            <p:cNvPr id="36" name="Google Shape;542;g1863ef439b8_0_146">
              <a:extLst>
                <a:ext uri="{FF2B5EF4-FFF2-40B4-BE49-F238E27FC236}">
                  <a16:creationId xmlns:a16="http://schemas.microsoft.com/office/drawing/2014/main" id="{55C4FFAB-A817-33F1-2B27-2B1CAE16EFEA}"/>
                </a:ext>
              </a:extLst>
            </p:cNvPr>
            <p:cNvSpPr/>
            <p:nvPr/>
          </p:nvSpPr>
          <p:spPr>
            <a:xfrm>
              <a:off x="308904" y="397298"/>
              <a:ext cx="1170900" cy="1170900"/>
            </a:xfrm>
            <a:prstGeom prst="ellipse">
              <a:avLst/>
            </a:prstGeom>
            <a:solidFill>
              <a:srgbClr val="B4A7D6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543;g1863ef439b8_0_146">
              <a:extLst>
                <a:ext uri="{FF2B5EF4-FFF2-40B4-BE49-F238E27FC236}">
                  <a16:creationId xmlns:a16="http://schemas.microsoft.com/office/drawing/2014/main" id="{AD7BCAD5-22D4-3DBE-F414-814211CBA219}"/>
                </a:ext>
              </a:extLst>
            </p:cNvPr>
            <p:cNvSpPr txBox="1"/>
            <p:nvPr/>
          </p:nvSpPr>
          <p:spPr>
            <a:xfrm>
              <a:off x="281304" y="1568193"/>
              <a:ext cx="1226100" cy="40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900" b="1">
                  <a:latin typeface="Old Standard TT"/>
                  <a:ea typeface="Old Standard TT"/>
                  <a:cs typeface="Old Standard TT"/>
                  <a:sym typeface="Old Standard TT"/>
                </a:rPr>
                <a:t>1. Type</a:t>
              </a:r>
              <a:endParaRPr sz="1900" b="1">
                <a:latin typeface="Old Standard TT"/>
                <a:ea typeface="Old Standard TT"/>
                <a:cs typeface="Old Standard TT"/>
                <a:sym typeface="Old Standard TT"/>
              </a:endParaRPr>
            </a:p>
          </p:txBody>
        </p:sp>
        <p:pic>
          <p:nvPicPr>
            <p:cNvPr id="38" name="Google Shape;544;g1863ef439b8_0_146">
              <a:extLst>
                <a:ext uri="{FF2B5EF4-FFF2-40B4-BE49-F238E27FC236}">
                  <a16:creationId xmlns:a16="http://schemas.microsoft.com/office/drawing/2014/main" id="{9C4CFC62-CD86-A00E-184A-3C4D19632A40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453778" y="493748"/>
              <a:ext cx="881149" cy="8811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" name="Google Shape;545;g1863ef439b8_0_146">
              <a:extLst>
                <a:ext uri="{FF2B5EF4-FFF2-40B4-BE49-F238E27FC236}">
                  <a16:creationId xmlns:a16="http://schemas.microsoft.com/office/drawing/2014/main" id="{9E4B23A8-C81D-F9EE-3094-0F88C7B4143A}"/>
                </a:ext>
              </a:extLst>
            </p:cNvPr>
            <p:cNvSpPr txBox="1"/>
            <p:nvPr/>
          </p:nvSpPr>
          <p:spPr>
            <a:xfrm>
              <a:off x="281304" y="1890743"/>
              <a:ext cx="1226100" cy="87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900">
                  <a:latin typeface="Old Standard TT"/>
                  <a:ea typeface="Old Standard TT"/>
                  <a:cs typeface="Old Standard TT"/>
                  <a:sym typeface="Old Standard TT"/>
                </a:rPr>
                <a:t>The set of APIs the </a:t>
              </a:r>
              <a:r>
                <a:rPr lang="en-US" sz="1900" err="1">
                  <a:latin typeface="Old Standard TT"/>
                  <a:ea typeface="Old Standard TT"/>
                  <a:cs typeface="Old Standard TT"/>
                  <a:sym typeface="Old Standard TT"/>
                </a:rPr>
                <a:t>LabMod</a:t>
              </a:r>
              <a:r>
                <a:rPr lang="en-US" sz="1900">
                  <a:latin typeface="Old Standard TT"/>
                  <a:ea typeface="Old Standard TT"/>
                  <a:cs typeface="Old Standard TT"/>
                  <a:sym typeface="Old Standard TT"/>
                </a:rPr>
                <a:t> implements</a:t>
              </a:r>
              <a:endParaRPr sz="1900">
                <a:latin typeface="Old Standard TT"/>
                <a:ea typeface="Old Standard TT"/>
                <a:cs typeface="Old Standard TT"/>
                <a:sym typeface="Old Standard TT"/>
              </a:endParaRPr>
            </a:p>
          </p:txBody>
        </p:sp>
      </p:grpSp>
      <p:grpSp>
        <p:nvGrpSpPr>
          <p:cNvPr id="7" name="Google Shape;546;g1863ef439b8_0_146">
            <a:extLst>
              <a:ext uri="{FF2B5EF4-FFF2-40B4-BE49-F238E27FC236}">
                <a16:creationId xmlns:a16="http://schemas.microsoft.com/office/drawing/2014/main" id="{8F7FFC8B-3974-DC63-B1EB-14C50CCCBB33}"/>
              </a:ext>
            </a:extLst>
          </p:cNvPr>
          <p:cNvGrpSpPr/>
          <p:nvPr/>
        </p:nvGrpSpPr>
        <p:grpSpPr>
          <a:xfrm>
            <a:off x="7535" y="3824894"/>
            <a:ext cx="2059103" cy="2868374"/>
            <a:chOff x="75972" y="3824895"/>
            <a:chExt cx="1544366" cy="2151334"/>
          </a:xfrm>
        </p:grpSpPr>
        <p:sp>
          <p:nvSpPr>
            <p:cNvPr id="31" name="Google Shape;547;g1863ef439b8_0_146">
              <a:extLst>
                <a:ext uri="{FF2B5EF4-FFF2-40B4-BE49-F238E27FC236}">
                  <a16:creationId xmlns:a16="http://schemas.microsoft.com/office/drawing/2014/main" id="{D9B340A0-4615-3AB4-D7A4-0759D17E7AB5}"/>
                </a:ext>
              </a:extLst>
            </p:cNvPr>
            <p:cNvSpPr/>
            <p:nvPr/>
          </p:nvSpPr>
          <p:spPr>
            <a:xfrm>
              <a:off x="308905" y="3824895"/>
              <a:ext cx="1170900" cy="1170900"/>
            </a:xfrm>
            <a:prstGeom prst="ellipse">
              <a:avLst/>
            </a:prstGeom>
            <a:solidFill>
              <a:srgbClr val="B4A7D6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548;g1863ef439b8_0_146">
              <a:extLst>
                <a:ext uri="{FF2B5EF4-FFF2-40B4-BE49-F238E27FC236}">
                  <a16:creationId xmlns:a16="http://schemas.microsoft.com/office/drawing/2014/main" id="{DFAF85AF-BF4E-918C-9B79-07B61690B577}"/>
                </a:ext>
              </a:extLst>
            </p:cNvPr>
            <p:cNvSpPr txBox="1"/>
            <p:nvPr/>
          </p:nvSpPr>
          <p:spPr>
            <a:xfrm>
              <a:off x="281305" y="4995790"/>
              <a:ext cx="1226100" cy="40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900" b="1">
                  <a:latin typeface="Old Standard TT"/>
                  <a:ea typeface="Old Standard TT"/>
                  <a:cs typeface="Old Standard TT"/>
                  <a:sym typeface="Old Standard TT"/>
                </a:rPr>
                <a:t>3. Operation</a:t>
              </a:r>
              <a:endParaRPr sz="1900" b="1">
                <a:latin typeface="Old Standard TT"/>
                <a:ea typeface="Old Standard TT"/>
                <a:cs typeface="Old Standard TT"/>
                <a:sym typeface="Old Standard TT"/>
              </a:endParaRPr>
            </a:p>
          </p:txBody>
        </p:sp>
        <p:sp>
          <p:nvSpPr>
            <p:cNvPr id="33" name="Google Shape;549;g1863ef439b8_0_146">
              <a:extLst>
                <a:ext uri="{FF2B5EF4-FFF2-40B4-BE49-F238E27FC236}">
                  <a16:creationId xmlns:a16="http://schemas.microsoft.com/office/drawing/2014/main" id="{4EBFD1C0-E1C2-050D-D9C2-F84F7D315F32}"/>
                </a:ext>
              </a:extLst>
            </p:cNvPr>
            <p:cNvSpPr/>
            <p:nvPr/>
          </p:nvSpPr>
          <p:spPr>
            <a:xfrm>
              <a:off x="281305" y="4059045"/>
              <a:ext cx="702600" cy="702600"/>
            </a:xfrm>
            <a:prstGeom prst="mathPlus">
              <a:avLst>
                <a:gd name="adj1" fmla="val 23520"/>
              </a:avLst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550;g1863ef439b8_0_146">
              <a:extLst>
                <a:ext uri="{FF2B5EF4-FFF2-40B4-BE49-F238E27FC236}">
                  <a16:creationId xmlns:a16="http://schemas.microsoft.com/office/drawing/2014/main" id="{892CBBB1-1759-C3ED-AA38-785F0BD804ED}"/>
                </a:ext>
              </a:extLst>
            </p:cNvPr>
            <p:cNvSpPr/>
            <p:nvPr/>
          </p:nvSpPr>
          <p:spPr>
            <a:xfrm>
              <a:off x="796705" y="4054995"/>
              <a:ext cx="710700" cy="710700"/>
            </a:xfrm>
            <a:prstGeom prst="mathMultiply">
              <a:avLst>
                <a:gd name="adj1" fmla="val 23520"/>
              </a:avLst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551;g1863ef439b8_0_146">
              <a:extLst>
                <a:ext uri="{FF2B5EF4-FFF2-40B4-BE49-F238E27FC236}">
                  <a16:creationId xmlns:a16="http://schemas.microsoft.com/office/drawing/2014/main" id="{7890C462-73F3-895D-6A09-B5EFEDD4BA14}"/>
                </a:ext>
              </a:extLst>
            </p:cNvPr>
            <p:cNvSpPr txBox="1"/>
            <p:nvPr/>
          </p:nvSpPr>
          <p:spPr>
            <a:xfrm>
              <a:off x="75972" y="5318340"/>
              <a:ext cx="1544366" cy="6578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900">
                  <a:latin typeface="Old Standard TT"/>
                  <a:ea typeface="Old Standard TT"/>
                  <a:cs typeface="Old Standard TT"/>
                  <a:sym typeface="Old Standard TT"/>
                </a:rPr>
                <a:t>Functionality of the </a:t>
              </a:r>
              <a:r>
                <a:rPr lang="en-US" sz="1900" err="1">
                  <a:latin typeface="Old Standard TT"/>
                  <a:ea typeface="Old Standard TT"/>
                  <a:cs typeface="Old Standard TT"/>
                  <a:sym typeface="Old Standard TT"/>
                </a:rPr>
                <a:t>LabMod</a:t>
              </a:r>
              <a:r>
                <a:rPr lang="en-US" sz="1900">
                  <a:latin typeface="Old Standard TT"/>
                  <a:ea typeface="Old Standard TT"/>
                  <a:cs typeface="Old Standard TT"/>
                  <a:sym typeface="Old Standard TT"/>
                </a:rPr>
                <a:t> </a:t>
              </a:r>
              <a:endParaRPr lang="en-US" sz="1900">
                <a:latin typeface="Old Standard TT"/>
                <a:ea typeface="Old Standard TT"/>
                <a:cs typeface="Old Standard TT"/>
              </a:endParaRPr>
            </a:p>
            <a:p>
              <a:pPr algn="ctr"/>
              <a:r>
                <a:rPr lang="en-US" sz="1900">
                  <a:latin typeface="Old Standard TT"/>
                  <a:ea typeface="Old Standard TT"/>
                  <a:cs typeface="Old Standard TT"/>
                </a:rPr>
                <a:t>(executes </a:t>
              </a:r>
              <a:r>
                <a:rPr lang="en-US" sz="1900" err="1">
                  <a:latin typeface="Old Standard TT"/>
                  <a:ea typeface="Old Standard TT"/>
                  <a:cs typeface="Old Standard TT"/>
                </a:rPr>
                <a:t>LabTasks</a:t>
              </a:r>
              <a:r>
                <a:rPr lang="en-US" sz="1900">
                  <a:latin typeface="Old Standard TT"/>
                  <a:ea typeface="Old Standard TT"/>
                  <a:cs typeface="Old Standard TT"/>
                </a:rPr>
                <a:t>)</a:t>
              </a:r>
            </a:p>
          </p:txBody>
        </p:sp>
      </p:grpSp>
      <p:grpSp>
        <p:nvGrpSpPr>
          <p:cNvPr id="8" name="Google Shape;552;g1863ef439b8_0_146">
            <a:extLst>
              <a:ext uri="{FF2B5EF4-FFF2-40B4-BE49-F238E27FC236}">
                <a16:creationId xmlns:a16="http://schemas.microsoft.com/office/drawing/2014/main" id="{E8D4C857-597A-945D-EB2D-72DBEBF2F467}"/>
              </a:ext>
            </a:extLst>
          </p:cNvPr>
          <p:cNvGrpSpPr/>
          <p:nvPr/>
        </p:nvGrpSpPr>
        <p:grpSpPr>
          <a:xfrm>
            <a:off x="2237842" y="3824900"/>
            <a:ext cx="1671558" cy="2868389"/>
            <a:chOff x="2237841" y="3824898"/>
            <a:chExt cx="1253700" cy="2151345"/>
          </a:xfrm>
        </p:grpSpPr>
        <p:sp>
          <p:nvSpPr>
            <p:cNvPr id="27" name="Google Shape;553;g1863ef439b8_0_146">
              <a:extLst>
                <a:ext uri="{FF2B5EF4-FFF2-40B4-BE49-F238E27FC236}">
                  <a16:creationId xmlns:a16="http://schemas.microsoft.com/office/drawing/2014/main" id="{CD174C7B-4CF9-734B-FF1A-D3F4583511E3}"/>
                </a:ext>
              </a:extLst>
            </p:cNvPr>
            <p:cNvSpPr/>
            <p:nvPr/>
          </p:nvSpPr>
          <p:spPr>
            <a:xfrm>
              <a:off x="2293041" y="3824898"/>
              <a:ext cx="1170900" cy="1170900"/>
            </a:xfrm>
            <a:prstGeom prst="ellipse">
              <a:avLst/>
            </a:prstGeom>
            <a:solidFill>
              <a:srgbClr val="B4A7D6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554;g1863ef439b8_0_146">
              <a:extLst>
                <a:ext uri="{FF2B5EF4-FFF2-40B4-BE49-F238E27FC236}">
                  <a16:creationId xmlns:a16="http://schemas.microsoft.com/office/drawing/2014/main" id="{5A84A81C-5954-FF47-0DD8-23C1901BE0AB}"/>
                </a:ext>
              </a:extLst>
            </p:cNvPr>
            <p:cNvSpPr txBox="1"/>
            <p:nvPr/>
          </p:nvSpPr>
          <p:spPr>
            <a:xfrm>
              <a:off x="2265441" y="4995793"/>
              <a:ext cx="1226100" cy="40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900" b="1">
                  <a:latin typeface="Old Standard TT"/>
                  <a:ea typeface="Old Standard TT"/>
                  <a:cs typeface="Old Standard TT"/>
                  <a:sym typeface="Old Standard TT"/>
                </a:rPr>
                <a:t>4. State</a:t>
              </a:r>
              <a:endParaRPr sz="1900" b="1">
                <a:latin typeface="Old Standard TT"/>
                <a:ea typeface="Old Standard TT"/>
                <a:cs typeface="Old Standard TT"/>
                <a:sym typeface="Old Standard TT"/>
              </a:endParaRPr>
            </a:p>
          </p:txBody>
        </p:sp>
        <p:pic>
          <p:nvPicPr>
            <p:cNvPr id="29" name="Google Shape;555;g1863ef439b8_0_146">
              <a:extLst>
                <a:ext uri="{FF2B5EF4-FFF2-40B4-BE49-F238E27FC236}">
                  <a16:creationId xmlns:a16="http://schemas.microsoft.com/office/drawing/2014/main" id="{F0F8F641-36DD-4243-306B-2746E95C063C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369291" y="3901148"/>
              <a:ext cx="1018400" cy="1018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" name="Google Shape;556;g1863ef439b8_0_146">
              <a:extLst>
                <a:ext uri="{FF2B5EF4-FFF2-40B4-BE49-F238E27FC236}">
                  <a16:creationId xmlns:a16="http://schemas.microsoft.com/office/drawing/2014/main" id="{90E61CB4-B0AC-EE80-B131-438C0C493A5D}"/>
                </a:ext>
              </a:extLst>
            </p:cNvPr>
            <p:cNvSpPr txBox="1"/>
            <p:nvPr/>
          </p:nvSpPr>
          <p:spPr>
            <a:xfrm>
              <a:off x="2237841" y="5318343"/>
              <a:ext cx="1226100" cy="65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900">
                  <a:latin typeface="Old Standard TT"/>
                  <a:ea typeface="Old Standard TT"/>
                  <a:cs typeface="Old Standard TT"/>
                  <a:sym typeface="Old Standard TT"/>
                </a:rPr>
                <a:t>Internal data required for the operation</a:t>
              </a:r>
              <a:endParaRPr sz="1900">
                <a:latin typeface="Old Standard TT"/>
                <a:ea typeface="Old Standard TT"/>
                <a:cs typeface="Old Standard TT"/>
                <a:sym typeface="Old Standard TT"/>
              </a:endParaRPr>
            </a:p>
          </p:txBody>
        </p:sp>
      </p:grpSp>
      <p:grpSp>
        <p:nvGrpSpPr>
          <p:cNvPr id="9" name="Google Shape;557;g1863ef439b8_0_146">
            <a:extLst>
              <a:ext uri="{FF2B5EF4-FFF2-40B4-BE49-F238E27FC236}">
                <a16:creationId xmlns:a16="http://schemas.microsoft.com/office/drawing/2014/main" id="{1360DECE-6B4D-7A6B-1E04-71BD38F9DC18}"/>
              </a:ext>
            </a:extLst>
          </p:cNvPr>
          <p:cNvGrpSpPr/>
          <p:nvPr/>
        </p:nvGrpSpPr>
        <p:grpSpPr>
          <a:xfrm>
            <a:off x="2046338" y="397299"/>
            <a:ext cx="2054542" cy="3247455"/>
            <a:chOff x="2098806" y="397299"/>
            <a:chExt cx="1540945" cy="2435652"/>
          </a:xfrm>
        </p:grpSpPr>
        <p:sp>
          <p:nvSpPr>
            <p:cNvPr id="23" name="Google Shape;558;g1863ef439b8_0_146">
              <a:extLst>
                <a:ext uri="{FF2B5EF4-FFF2-40B4-BE49-F238E27FC236}">
                  <a16:creationId xmlns:a16="http://schemas.microsoft.com/office/drawing/2014/main" id="{CD968FCC-F32A-7EE9-1F62-461730D35595}"/>
                </a:ext>
              </a:extLst>
            </p:cNvPr>
            <p:cNvSpPr/>
            <p:nvPr/>
          </p:nvSpPr>
          <p:spPr>
            <a:xfrm>
              <a:off x="2283841" y="397299"/>
              <a:ext cx="1170900" cy="1170900"/>
            </a:xfrm>
            <a:prstGeom prst="ellipse">
              <a:avLst/>
            </a:prstGeom>
            <a:solidFill>
              <a:srgbClr val="B4A7D6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559;g1863ef439b8_0_146">
              <a:extLst>
                <a:ext uri="{FF2B5EF4-FFF2-40B4-BE49-F238E27FC236}">
                  <a16:creationId xmlns:a16="http://schemas.microsoft.com/office/drawing/2014/main" id="{3460D495-2BCB-430F-D6B4-B006755E4AEC}"/>
                </a:ext>
              </a:extLst>
            </p:cNvPr>
            <p:cNvSpPr txBox="1"/>
            <p:nvPr/>
          </p:nvSpPr>
          <p:spPr>
            <a:xfrm>
              <a:off x="2256241" y="1568194"/>
              <a:ext cx="1226100" cy="40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900" b="1">
                  <a:latin typeface="Old Standard TT"/>
                  <a:ea typeface="Old Standard TT"/>
                  <a:cs typeface="Old Standard TT"/>
                  <a:sym typeface="Old Standard TT"/>
                </a:rPr>
                <a:t>2. Connector</a:t>
              </a:r>
              <a:endParaRPr sz="1900" b="1">
                <a:latin typeface="Old Standard TT"/>
                <a:ea typeface="Old Standard TT"/>
                <a:cs typeface="Old Standard TT"/>
                <a:sym typeface="Old Standard TT"/>
              </a:endParaRPr>
            </a:p>
          </p:txBody>
        </p:sp>
        <p:pic>
          <p:nvPicPr>
            <p:cNvPr id="25" name="Google Shape;560;g1863ef439b8_0_146">
              <a:extLst>
                <a:ext uri="{FF2B5EF4-FFF2-40B4-BE49-F238E27FC236}">
                  <a16:creationId xmlns:a16="http://schemas.microsoft.com/office/drawing/2014/main" id="{4267122A-F28A-7BD5-3E78-F3B7CB941BEC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463241" y="576699"/>
              <a:ext cx="812076" cy="8120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" name="Google Shape;561;g1863ef439b8_0_146">
              <a:extLst>
                <a:ext uri="{FF2B5EF4-FFF2-40B4-BE49-F238E27FC236}">
                  <a16:creationId xmlns:a16="http://schemas.microsoft.com/office/drawing/2014/main" id="{591B5D5F-A217-A6EF-D178-C0FFF01207B6}"/>
                </a:ext>
              </a:extLst>
            </p:cNvPr>
            <p:cNvSpPr txBox="1"/>
            <p:nvPr/>
          </p:nvSpPr>
          <p:spPr>
            <a:xfrm>
              <a:off x="2098806" y="1955766"/>
              <a:ext cx="1540945" cy="8771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900">
                  <a:latin typeface="Old Standard TT"/>
                </a:rPr>
                <a:t>Builds </a:t>
              </a:r>
              <a:r>
                <a:rPr lang="en-US" sz="1900" b="1" err="1">
                  <a:latin typeface="Old Standard TT"/>
                  <a:ea typeface="+mn-lt"/>
                  <a:cs typeface="+mn-lt"/>
                </a:rPr>
                <a:t>LabTasks</a:t>
              </a:r>
              <a:r>
                <a:rPr lang="en-US" sz="1900">
                  <a:latin typeface="Old Standard TT"/>
                  <a:ea typeface="+mn-lt"/>
                  <a:cs typeface="+mn-lt"/>
                </a:rPr>
                <a:t>: message</a:t>
              </a:r>
              <a:r>
                <a:rPr lang="en-US" sz="1900">
                  <a:latin typeface="Old Standard TT"/>
                </a:rPr>
                <a:t> holding the parameters to the operation</a:t>
              </a:r>
            </a:p>
          </p:txBody>
        </p:sp>
      </p:grpSp>
      <p:sp>
        <p:nvSpPr>
          <p:cNvPr id="10" name="Google Shape;562;g1863ef439b8_0_146">
            <a:extLst>
              <a:ext uri="{FF2B5EF4-FFF2-40B4-BE49-F238E27FC236}">
                <a16:creationId xmlns:a16="http://schemas.microsoft.com/office/drawing/2014/main" id="{6834EDEA-493F-AEC5-BF35-3D1E24CEED2D}"/>
              </a:ext>
            </a:extLst>
          </p:cNvPr>
          <p:cNvSpPr/>
          <p:nvPr/>
        </p:nvSpPr>
        <p:spPr>
          <a:xfrm>
            <a:off x="5613684" y="1505230"/>
            <a:ext cx="2346000" cy="4908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Roboto Condensed"/>
                <a:ea typeface="Roboto Condensed"/>
                <a:cs typeface="Roboto Condensed"/>
                <a:sym typeface="Roboto Condensed"/>
              </a:rPr>
              <a:t>Client</a:t>
            </a:r>
            <a:endParaRPr sz="19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1" name="Google Shape;563;g1863ef439b8_0_146">
            <a:extLst>
              <a:ext uri="{FF2B5EF4-FFF2-40B4-BE49-F238E27FC236}">
                <a16:creationId xmlns:a16="http://schemas.microsoft.com/office/drawing/2014/main" id="{A60BD2ED-6E88-4AA2-4FA3-98661A165077}"/>
              </a:ext>
            </a:extLst>
          </p:cNvPr>
          <p:cNvSpPr/>
          <p:nvPr/>
        </p:nvSpPr>
        <p:spPr>
          <a:xfrm>
            <a:off x="5595433" y="2863600"/>
            <a:ext cx="2346000" cy="490800"/>
          </a:xfrm>
          <a:prstGeom prst="rect">
            <a:avLst/>
          </a:prstGeom>
          <a:solidFill>
            <a:srgbClr val="D9D2E9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900">
                <a:latin typeface="Roboto Condensed"/>
                <a:ea typeface="Roboto Condensed"/>
                <a:cs typeface="Roboto Condensed"/>
                <a:sym typeface="Roboto Condensed"/>
              </a:rPr>
              <a:t>Connector </a:t>
            </a:r>
            <a:endParaRPr lang="en-US" sz="1900">
              <a:latin typeface="Roboto Condensed"/>
              <a:ea typeface="Roboto Condensed"/>
              <a:cs typeface="Roboto Condensed"/>
            </a:endParaRPr>
          </a:p>
        </p:txBody>
      </p:sp>
      <p:cxnSp>
        <p:nvCxnSpPr>
          <p:cNvPr id="12" name="Google Shape;564;g1863ef439b8_0_146">
            <a:extLst>
              <a:ext uri="{FF2B5EF4-FFF2-40B4-BE49-F238E27FC236}">
                <a16:creationId xmlns:a16="http://schemas.microsoft.com/office/drawing/2014/main" id="{4DFC670F-9905-60A6-5E88-E903A5534368}"/>
              </a:ext>
            </a:extLst>
          </p:cNvPr>
          <p:cNvCxnSpPr>
            <a:stCxn id="562" idx="2"/>
            <a:endCxn id="563" idx="0"/>
          </p:cNvCxnSpPr>
          <p:nvPr/>
        </p:nvCxnSpPr>
        <p:spPr>
          <a:xfrm flipH="1">
            <a:off x="6759308" y="1991468"/>
            <a:ext cx="4563" cy="872232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3" name="Google Shape;565;g1863ef439b8_0_146">
            <a:extLst>
              <a:ext uri="{FF2B5EF4-FFF2-40B4-BE49-F238E27FC236}">
                <a16:creationId xmlns:a16="http://schemas.microsoft.com/office/drawing/2014/main" id="{B35EB5B2-800D-C311-B482-C8E108BBBA87}"/>
              </a:ext>
            </a:extLst>
          </p:cNvPr>
          <p:cNvSpPr/>
          <p:nvPr/>
        </p:nvSpPr>
        <p:spPr>
          <a:xfrm>
            <a:off x="7390500" y="3969500"/>
            <a:ext cx="2346000" cy="490800"/>
          </a:xfrm>
          <a:prstGeom prst="rect">
            <a:avLst/>
          </a:prstGeom>
          <a:solidFill>
            <a:srgbClr val="D9D2E9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900">
                <a:latin typeface="Roboto Condensed"/>
                <a:ea typeface="Roboto Condensed"/>
                <a:cs typeface="Roboto Condensed"/>
                <a:sym typeface="Roboto Condensed"/>
              </a:rPr>
              <a:t>Operation</a:t>
            </a:r>
            <a:endParaRPr sz="19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cxnSp>
        <p:nvCxnSpPr>
          <p:cNvPr id="14" name="Google Shape;566;g1863ef439b8_0_146">
            <a:extLst>
              <a:ext uri="{FF2B5EF4-FFF2-40B4-BE49-F238E27FC236}">
                <a16:creationId xmlns:a16="http://schemas.microsoft.com/office/drawing/2014/main" id="{066B9BD0-2964-0D4B-4DFD-916DB72D2253}"/>
              </a:ext>
            </a:extLst>
          </p:cNvPr>
          <p:cNvCxnSpPr>
            <a:stCxn id="563" idx="2"/>
            <a:endCxn id="565" idx="0"/>
          </p:cNvCxnSpPr>
          <p:nvPr/>
        </p:nvCxnSpPr>
        <p:spPr>
          <a:xfrm>
            <a:off x="6768433" y="3354400"/>
            <a:ext cx="1795200" cy="6150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5" name="Google Shape;567;g1863ef439b8_0_146">
            <a:extLst>
              <a:ext uri="{FF2B5EF4-FFF2-40B4-BE49-F238E27FC236}">
                <a16:creationId xmlns:a16="http://schemas.microsoft.com/office/drawing/2014/main" id="{B9D5E407-D125-CF19-7176-F91FC95C6614}"/>
              </a:ext>
            </a:extLst>
          </p:cNvPr>
          <p:cNvSpPr txBox="1"/>
          <p:nvPr/>
        </p:nvSpPr>
        <p:spPr>
          <a:xfrm>
            <a:off x="6294467" y="3604300"/>
            <a:ext cx="10491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2. File I/O </a:t>
            </a:r>
            <a:r>
              <a:rPr lang="en-US" sz="1600" err="1">
                <a:latin typeface="Roboto Condensed"/>
                <a:ea typeface="Roboto Condensed"/>
                <a:cs typeface="Roboto Condensed"/>
                <a:sym typeface="Roboto Condensed"/>
              </a:rPr>
              <a:t>LabTask</a:t>
            </a:r>
            <a:endParaRPr sz="1600" err="1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cxnSp>
        <p:nvCxnSpPr>
          <p:cNvPr id="16" name="Google Shape;568;g1863ef439b8_0_146">
            <a:extLst>
              <a:ext uri="{FF2B5EF4-FFF2-40B4-BE49-F238E27FC236}">
                <a16:creationId xmlns:a16="http://schemas.microsoft.com/office/drawing/2014/main" id="{CD741930-2452-DD69-9EF4-4CCBA68EB6BD}"/>
              </a:ext>
            </a:extLst>
          </p:cNvPr>
          <p:cNvCxnSpPr>
            <a:stCxn id="565" idx="2"/>
          </p:cNvCxnSpPr>
          <p:nvPr/>
        </p:nvCxnSpPr>
        <p:spPr>
          <a:xfrm>
            <a:off x="8563500" y="4460300"/>
            <a:ext cx="0" cy="11172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7" name="Google Shape;569;g1863ef439b8_0_146">
            <a:extLst>
              <a:ext uri="{FF2B5EF4-FFF2-40B4-BE49-F238E27FC236}">
                <a16:creationId xmlns:a16="http://schemas.microsoft.com/office/drawing/2014/main" id="{4F1E4C80-08FC-04E3-76F1-903D5D92D8CD}"/>
              </a:ext>
            </a:extLst>
          </p:cNvPr>
          <p:cNvSpPr txBox="1"/>
          <p:nvPr/>
        </p:nvSpPr>
        <p:spPr>
          <a:xfrm>
            <a:off x="8584057" y="4470456"/>
            <a:ext cx="1470379" cy="5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4. Write to disk Locations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8" name="Google Shape;570;g1863ef439b8_0_146">
            <a:extLst>
              <a:ext uri="{FF2B5EF4-FFF2-40B4-BE49-F238E27FC236}">
                <a16:creationId xmlns:a16="http://schemas.microsoft.com/office/drawing/2014/main" id="{A6704B15-40D8-61FB-A895-D560C87BCA57}"/>
              </a:ext>
            </a:extLst>
          </p:cNvPr>
          <p:cNvSpPr/>
          <p:nvPr/>
        </p:nvSpPr>
        <p:spPr>
          <a:xfrm>
            <a:off x="9575147" y="2849287"/>
            <a:ext cx="1571002" cy="993864"/>
          </a:xfrm>
          <a:prstGeom prst="rect">
            <a:avLst/>
          </a:prstGeom>
          <a:solidFill>
            <a:srgbClr val="D9D2E9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0" rIns="121900" bIns="12190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Roboto Condensed"/>
                <a:ea typeface="Roboto Condensed"/>
                <a:cs typeface="Roboto Condensed"/>
                <a:sym typeface="Roboto Condensed"/>
              </a:rPr>
              <a:t>State</a:t>
            </a:r>
            <a:endParaRPr sz="19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9" name="Google Shape;571;g1863ef439b8_0_146">
            <a:extLst>
              <a:ext uri="{FF2B5EF4-FFF2-40B4-BE49-F238E27FC236}">
                <a16:creationId xmlns:a16="http://schemas.microsoft.com/office/drawing/2014/main" id="{4885171C-5692-654D-9176-DA1269637A24}"/>
              </a:ext>
            </a:extLst>
          </p:cNvPr>
          <p:cNvSpPr/>
          <p:nvPr/>
        </p:nvSpPr>
        <p:spPr>
          <a:xfrm>
            <a:off x="9846849" y="3163516"/>
            <a:ext cx="1049100" cy="5964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Roboto Condensed"/>
                <a:ea typeface="Roboto Condensed"/>
                <a:cs typeface="Roboto Condensed"/>
                <a:sym typeface="Roboto Condensed"/>
              </a:rPr>
              <a:t>Space</a:t>
            </a:r>
            <a:endParaRPr sz="19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Roboto Condensed"/>
                <a:ea typeface="Roboto Condensed"/>
                <a:cs typeface="Roboto Condensed"/>
                <a:sym typeface="Roboto Condensed"/>
              </a:rPr>
              <a:t>Allocator</a:t>
            </a:r>
            <a:endParaRPr sz="19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cxnSp>
        <p:nvCxnSpPr>
          <p:cNvPr id="20" name="Google Shape;572;g1863ef439b8_0_146">
            <a:extLst>
              <a:ext uri="{FF2B5EF4-FFF2-40B4-BE49-F238E27FC236}">
                <a16:creationId xmlns:a16="http://schemas.microsoft.com/office/drawing/2014/main" id="{35CECB4F-3422-0E8F-A7CF-8C2BC2D82035}"/>
              </a:ext>
            </a:extLst>
          </p:cNvPr>
          <p:cNvCxnSpPr>
            <a:stCxn id="571" idx="1"/>
            <a:endCxn id="565" idx="0"/>
          </p:cNvCxnSpPr>
          <p:nvPr/>
        </p:nvCxnSpPr>
        <p:spPr>
          <a:xfrm flipH="1">
            <a:off x="8568162" y="3434338"/>
            <a:ext cx="1260435" cy="535129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1" name="Google Shape;573;g1863ef439b8_0_146">
            <a:extLst>
              <a:ext uri="{FF2B5EF4-FFF2-40B4-BE49-F238E27FC236}">
                <a16:creationId xmlns:a16="http://schemas.microsoft.com/office/drawing/2014/main" id="{BCDB28C8-711B-DC67-1249-34FF79420855}"/>
              </a:ext>
            </a:extLst>
          </p:cNvPr>
          <p:cNvSpPr txBox="1"/>
          <p:nvPr/>
        </p:nvSpPr>
        <p:spPr>
          <a:xfrm>
            <a:off x="8610470" y="3067752"/>
            <a:ext cx="9639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3. Allocate disk space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2" name="Google Shape;574;g1863ef439b8_0_146">
            <a:extLst>
              <a:ext uri="{FF2B5EF4-FFF2-40B4-BE49-F238E27FC236}">
                <a16:creationId xmlns:a16="http://schemas.microsoft.com/office/drawing/2014/main" id="{5831B953-14B6-1408-FFFD-9EDE2D504F88}"/>
              </a:ext>
            </a:extLst>
          </p:cNvPr>
          <p:cNvSpPr txBox="1"/>
          <p:nvPr/>
        </p:nvSpPr>
        <p:spPr>
          <a:xfrm>
            <a:off x="6821256" y="2063255"/>
            <a:ext cx="2925992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1. write("/home/hi.txt", 1MB, data)</a:t>
            </a:r>
            <a:endParaRPr lang="en-US" sz="1600">
              <a:latin typeface="Roboto Condensed"/>
              <a:ea typeface="Roboto Condensed"/>
              <a:cs typeface="Roboto Condensed"/>
            </a:endParaRPr>
          </a:p>
        </p:txBody>
      </p:sp>
      <p:sp>
        <p:nvSpPr>
          <p:cNvPr id="3" name="Google Shape;573;g1863ef439b8_0_146">
            <a:extLst>
              <a:ext uri="{FF2B5EF4-FFF2-40B4-BE49-F238E27FC236}">
                <a16:creationId xmlns:a16="http://schemas.microsoft.com/office/drawing/2014/main" id="{524AB340-4AA0-4299-DB93-402A2B50B13D}"/>
              </a:ext>
            </a:extLst>
          </p:cNvPr>
          <p:cNvSpPr txBox="1"/>
          <p:nvPr/>
        </p:nvSpPr>
        <p:spPr>
          <a:xfrm>
            <a:off x="7364805" y="2433511"/>
            <a:ext cx="2419456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latin typeface="Roboto Condensed"/>
                <a:ea typeface="Roboto Condensed"/>
                <a:cs typeface="Roboto Condensed"/>
                <a:sym typeface="Roboto Condensed"/>
              </a:rPr>
              <a:t>FILE I/O </a:t>
            </a:r>
            <a:r>
              <a:rPr lang="en-US" sz="2000" b="1" err="1">
                <a:latin typeface="Roboto Condensed"/>
                <a:ea typeface="Roboto Condensed"/>
                <a:cs typeface="Roboto Condensed"/>
                <a:sym typeface="Roboto Condensed"/>
              </a:rPr>
              <a:t>LabMod</a:t>
            </a:r>
            <a:endParaRPr lang="en-US" sz="2000" b="1"/>
          </a:p>
        </p:txBody>
      </p:sp>
      <p:sp>
        <p:nvSpPr>
          <p:cNvPr id="40" name="Cylinder 39">
            <a:extLst>
              <a:ext uri="{FF2B5EF4-FFF2-40B4-BE49-F238E27FC236}">
                <a16:creationId xmlns:a16="http://schemas.microsoft.com/office/drawing/2014/main" id="{1FD3C8F5-7906-720F-CE26-802C8BC7EDD6}"/>
              </a:ext>
            </a:extLst>
          </p:cNvPr>
          <p:cNvSpPr/>
          <p:nvPr/>
        </p:nvSpPr>
        <p:spPr>
          <a:xfrm>
            <a:off x="7888225" y="5573863"/>
            <a:ext cx="1394509" cy="677333"/>
          </a:xfrm>
          <a:prstGeom prst="ca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Disk</a:t>
            </a:r>
          </a:p>
        </p:txBody>
      </p:sp>
    </p:spTree>
    <p:extLst>
      <p:ext uri="{BB962C8B-B14F-4D97-AF65-F5344CB8AC3E}">
        <p14:creationId xmlns:p14="http://schemas.microsoft.com/office/powerpoint/2010/main" val="3571047732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8CB689-1840-1823-A597-6B108CB28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128</a:t>
            </a:fld>
            <a:endParaRPr lang="en-US"/>
          </a:p>
        </p:txBody>
      </p:sp>
      <p:sp>
        <p:nvSpPr>
          <p:cNvPr id="2" name="Google Shape;1634;g193c90bfe1a_0_48">
            <a:extLst>
              <a:ext uri="{FF2B5EF4-FFF2-40B4-BE49-F238E27FC236}">
                <a16:creationId xmlns:a16="http://schemas.microsoft.com/office/drawing/2014/main" id="{2B713C69-8BB5-4ACB-156F-83008B81B7A0}"/>
              </a:ext>
            </a:extLst>
          </p:cNvPr>
          <p:cNvSpPr txBox="1">
            <a:spLocks noGrp="1"/>
          </p:cNvSpPr>
          <p:nvPr/>
        </p:nvSpPr>
        <p:spPr>
          <a:xfrm>
            <a:off x="415600" y="593367"/>
            <a:ext cx="11360700" cy="8175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Our Prototype </a:t>
            </a:r>
            <a:r>
              <a:rPr lang="en-US" err="1"/>
              <a:t>LabMods</a:t>
            </a:r>
            <a:endParaRPr err="1"/>
          </a:p>
        </p:txBody>
      </p:sp>
      <p:sp>
        <p:nvSpPr>
          <p:cNvPr id="5" name="Google Shape;1636;g193c90bfe1a_0_48">
            <a:extLst>
              <a:ext uri="{FF2B5EF4-FFF2-40B4-BE49-F238E27FC236}">
                <a16:creationId xmlns:a16="http://schemas.microsoft.com/office/drawing/2014/main" id="{8A2D1C44-A33D-0790-FCA4-5EB3DAFCDCED}"/>
              </a:ext>
            </a:extLst>
          </p:cNvPr>
          <p:cNvSpPr/>
          <p:nvPr/>
        </p:nvSpPr>
        <p:spPr>
          <a:xfrm>
            <a:off x="4486238" y="2376275"/>
            <a:ext cx="3133800" cy="10119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Metadata Management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" name="Google Shape;1637;g193c90bfe1a_0_48">
            <a:extLst>
              <a:ext uri="{FF2B5EF4-FFF2-40B4-BE49-F238E27FC236}">
                <a16:creationId xmlns:a16="http://schemas.microsoft.com/office/drawing/2014/main" id="{1E40D62D-B656-3A20-56AE-FC17350CFE08}"/>
              </a:ext>
            </a:extLst>
          </p:cNvPr>
          <p:cNvSpPr/>
          <p:nvPr/>
        </p:nvSpPr>
        <p:spPr>
          <a:xfrm>
            <a:off x="4654712" y="2842050"/>
            <a:ext cx="1263000" cy="4497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err="1">
                <a:latin typeface="Roboto"/>
                <a:ea typeface="Roboto"/>
                <a:cs typeface="Roboto"/>
                <a:sym typeface="Roboto"/>
              </a:rPr>
              <a:t>LabFS</a:t>
            </a:r>
            <a:endParaRPr sz="1800" err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" name="Google Shape;1638;g193c90bfe1a_0_48">
            <a:extLst>
              <a:ext uri="{FF2B5EF4-FFF2-40B4-BE49-F238E27FC236}">
                <a16:creationId xmlns:a16="http://schemas.microsoft.com/office/drawing/2014/main" id="{F02D130A-8561-C049-5969-26503DFD2F57}"/>
              </a:ext>
            </a:extLst>
          </p:cNvPr>
          <p:cNvSpPr/>
          <p:nvPr/>
        </p:nvSpPr>
        <p:spPr>
          <a:xfrm>
            <a:off x="6172287" y="2842050"/>
            <a:ext cx="1263000" cy="4497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err="1">
                <a:latin typeface="Roboto"/>
                <a:ea typeface="Roboto"/>
                <a:cs typeface="Roboto"/>
                <a:sym typeface="Roboto"/>
              </a:rPr>
              <a:t>LabKVS</a:t>
            </a:r>
            <a:endParaRPr sz="1800" err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" name="Google Shape;1639;g193c90bfe1a_0_48">
            <a:extLst>
              <a:ext uri="{FF2B5EF4-FFF2-40B4-BE49-F238E27FC236}">
                <a16:creationId xmlns:a16="http://schemas.microsoft.com/office/drawing/2014/main" id="{473BFECF-3C71-6936-DC39-424E7EB1CA0C}"/>
              </a:ext>
            </a:extLst>
          </p:cNvPr>
          <p:cNvSpPr/>
          <p:nvPr/>
        </p:nvSpPr>
        <p:spPr>
          <a:xfrm>
            <a:off x="4486238" y="4471475"/>
            <a:ext cx="3133800" cy="10119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I/O Scheduler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" name="Google Shape;1640;g193c90bfe1a_0_48">
            <a:extLst>
              <a:ext uri="{FF2B5EF4-FFF2-40B4-BE49-F238E27FC236}">
                <a16:creationId xmlns:a16="http://schemas.microsoft.com/office/drawing/2014/main" id="{01844F86-9417-64F1-2372-C89853CD418C}"/>
              </a:ext>
            </a:extLst>
          </p:cNvPr>
          <p:cNvSpPr/>
          <p:nvPr/>
        </p:nvSpPr>
        <p:spPr>
          <a:xfrm>
            <a:off x="4654712" y="4907550"/>
            <a:ext cx="1263000" cy="4497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No-Op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" name="Google Shape;1641;g193c90bfe1a_0_48">
            <a:extLst>
              <a:ext uri="{FF2B5EF4-FFF2-40B4-BE49-F238E27FC236}">
                <a16:creationId xmlns:a16="http://schemas.microsoft.com/office/drawing/2014/main" id="{D026F58A-DB14-90AD-59B2-8D9FB76881F8}"/>
              </a:ext>
            </a:extLst>
          </p:cNvPr>
          <p:cNvSpPr/>
          <p:nvPr/>
        </p:nvSpPr>
        <p:spPr>
          <a:xfrm>
            <a:off x="6043812" y="4907550"/>
            <a:ext cx="1263000" cy="4497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Blk Sw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" name="Google Shape;1642;g193c90bfe1a_0_48">
            <a:extLst>
              <a:ext uri="{FF2B5EF4-FFF2-40B4-BE49-F238E27FC236}">
                <a16:creationId xmlns:a16="http://schemas.microsoft.com/office/drawing/2014/main" id="{A6BDA677-705B-4B50-5268-1FDD32E2D225}"/>
              </a:ext>
            </a:extLst>
          </p:cNvPr>
          <p:cNvSpPr/>
          <p:nvPr/>
        </p:nvSpPr>
        <p:spPr>
          <a:xfrm>
            <a:off x="4486238" y="5483375"/>
            <a:ext cx="3133800" cy="867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Drivers</a:t>
            </a:r>
            <a:endParaRPr lang="en-US" sz="1800">
              <a:latin typeface="Roboto"/>
              <a:ea typeface="Roboto"/>
              <a:cs typeface="Roboto"/>
            </a:endParaRPr>
          </a:p>
        </p:txBody>
      </p:sp>
      <p:sp>
        <p:nvSpPr>
          <p:cNvPr id="12" name="Google Shape;1643;g193c90bfe1a_0_48">
            <a:extLst>
              <a:ext uri="{FF2B5EF4-FFF2-40B4-BE49-F238E27FC236}">
                <a16:creationId xmlns:a16="http://schemas.microsoft.com/office/drawing/2014/main" id="{A6A34A43-BFBB-20BC-4F04-4C2CF7783590}"/>
              </a:ext>
            </a:extLst>
          </p:cNvPr>
          <p:cNvSpPr/>
          <p:nvPr/>
        </p:nvSpPr>
        <p:spPr>
          <a:xfrm>
            <a:off x="4486238" y="1364375"/>
            <a:ext cx="3133800" cy="10119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Features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" name="Google Shape;1644;g193c90bfe1a_0_48">
            <a:extLst>
              <a:ext uri="{FF2B5EF4-FFF2-40B4-BE49-F238E27FC236}">
                <a16:creationId xmlns:a16="http://schemas.microsoft.com/office/drawing/2014/main" id="{EB249931-4FA4-8E01-1724-9764F22392CB}"/>
              </a:ext>
            </a:extLst>
          </p:cNvPr>
          <p:cNvSpPr/>
          <p:nvPr/>
        </p:nvSpPr>
        <p:spPr>
          <a:xfrm>
            <a:off x="4654712" y="1796850"/>
            <a:ext cx="1263000" cy="4497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Auth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" name="Google Shape;1645;g193c90bfe1a_0_48">
            <a:extLst>
              <a:ext uri="{FF2B5EF4-FFF2-40B4-BE49-F238E27FC236}">
                <a16:creationId xmlns:a16="http://schemas.microsoft.com/office/drawing/2014/main" id="{1ECD063E-5879-9BDA-F850-B8E0E656DD1C}"/>
              </a:ext>
            </a:extLst>
          </p:cNvPr>
          <p:cNvSpPr/>
          <p:nvPr/>
        </p:nvSpPr>
        <p:spPr>
          <a:xfrm>
            <a:off x="6043812" y="1796850"/>
            <a:ext cx="1263000" cy="4497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Compress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" name="Google Shape;1646;g193c90bfe1a_0_48">
            <a:extLst>
              <a:ext uri="{FF2B5EF4-FFF2-40B4-BE49-F238E27FC236}">
                <a16:creationId xmlns:a16="http://schemas.microsoft.com/office/drawing/2014/main" id="{0238721C-08B5-6372-7A7D-0DFFBFB4F0D1}"/>
              </a:ext>
            </a:extLst>
          </p:cNvPr>
          <p:cNvSpPr/>
          <p:nvPr/>
        </p:nvSpPr>
        <p:spPr>
          <a:xfrm>
            <a:off x="4486238" y="3388175"/>
            <a:ext cx="3133800" cy="10833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Caching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" name="Google Shape;1647;g193c90bfe1a_0_48">
            <a:extLst>
              <a:ext uri="{FF2B5EF4-FFF2-40B4-BE49-F238E27FC236}">
                <a16:creationId xmlns:a16="http://schemas.microsoft.com/office/drawing/2014/main" id="{55E04AEB-7DD3-6079-F769-B7FB6AB62FDC}"/>
              </a:ext>
            </a:extLst>
          </p:cNvPr>
          <p:cNvSpPr/>
          <p:nvPr/>
        </p:nvSpPr>
        <p:spPr>
          <a:xfrm>
            <a:off x="5421626" y="3874800"/>
            <a:ext cx="1263000" cy="4497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LRU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" name="Google Shape;1640;g193c90bfe1a_0_48">
            <a:extLst>
              <a:ext uri="{FF2B5EF4-FFF2-40B4-BE49-F238E27FC236}">
                <a16:creationId xmlns:a16="http://schemas.microsoft.com/office/drawing/2014/main" id="{8561A77D-92C4-CFE5-030E-BF69447307E8}"/>
              </a:ext>
            </a:extLst>
          </p:cNvPr>
          <p:cNvSpPr/>
          <p:nvPr/>
        </p:nvSpPr>
        <p:spPr>
          <a:xfrm>
            <a:off x="4654711" y="5869574"/>
            <a:ext cx="829613" cy="4497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err="1">
                <a:latin typeface="Roboto"/>
                <a:ea typeface="Roboto"/>
                <a:cs typeface="Roboto"/>
                <a:sym typeface="Roboto"/>
              </a:rPr>
              <a:t>Posix</a:t>
            </a:r>
            <a:endParaRPr lang="en-US" err="1"/>
          </a:p>
        </p:txBody>
      </p:sp>
      <p:sp>
        <p:nvSpPr>
          <p:cNvPr id="18" name="Google Shape;1640;g193c90bfe1a_0_48">
            <a:extLst>
              <a:ext uri="{FF2B5EF4-FFF2-40B4-BE49-F238E27FC236}">
                <a16:creationId xmlns:a16="http://schemas.microsoft.com/office/drawing/2014/main" id="{7C7C04A8-BB06-CAA2-1E31-8F615A991ECF}"/>
              </a:ext>
            </a:extLst>
          </p:cNvPr>
          <p:cNvSpPr/>
          <p:nvPr/>
        </p:nvSpPr>
        <p:spPr>
          <a:xfrm>
            <a:off x="5583399" y="5869574"/>
            <a:ext cx="862950" cy="4497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latin typeface="Roboto"/>
                <a:ea typeface="Roboto"/>
                <a:cs typeface="Roboto"/>
                <a:sym typeface="Roboto"/>
              </a:rPr>
              <a:t>Kernel</a:t>
            </a:r>
            <a:endParaRPr lang="en-US">
              <a:latin typeface="Roboto"/>
              <a:ea typeface="Roboto"/>
              <a:cs typeface="Roboto"/>
            </a:endParaRPr>
          </a:p>
        </p:txBody>
      </p:sp>
      <p:sp>
        <p:nvSpPr>
          <p:cNvPr id="19" name="Google Shape;1640;g193c90bfe1a_0_48">
            <a:extLst>
              <a:ext uri="{FF2B5EF4-FFF2-40B4-BE49-F238E27FC236}">
                <a16:creationId xmlns:a16="http://schemas.microsoft.com/office/drawing/2014/main" id="{639EA6F2-E5E9-2DA9-335E-888C1085A06E}"/>
              </a:ext>
            </a:extLst>
          </p:cNvPr>
          <p:cNvSpPr/>
          <p:nvPr/>
        </p:nvSpPr>
        <p:spPr>
          <a:xfrm>
            <a:off x="6593049" y="5869574"/>
            <a:ext cx="934388" cy="4497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latin typeface="Roboto"/>
                <a:ea typeface="Roboto"/>
                <a:cs typeface="Roboto"/>
                <a:sym typeface="Roboto"/>
              </a:rPr>
              <a:t>SPDK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272348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8CB689-1840-1823-A597-6B108CB28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129</a:t>
            </a:fld>
            <a:endParaRPr lang="en-US"/>
          </a:p>
        </p:txBody>
      </p:sp>
      <p:sp>
        <p:nvSpPr>
          <p:cNvPr id="2" name="Google Shape;795;g1863ef439b8_6_442">
            <a:extLst>
              <a:ext uri="{FF2B5EF4-FFF2-40B4-BE49-F238E27FC236}">
                <a16:creationId xmlns:a16="http://schemas.microsoft.com/office/drawing/2014/main" id="{AF4AEDE9-D505-ED14-5CDD-20AE34EC4A62}"/>
              </a:ext>
            </a:extLst>
          </p:cNvPr>
          <p:cNvSpPr txBox="1">
            <a:spLocks noGrp="1"/>
          </p:cNvSpPr>
          <p:nvPr/>
        </p:nvSpPr>
        <p:spPr>
          <a:xfrm>
            <a:off x="415600" y="593367"/>
            <a:ext cx="11360700" cy="8175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Examples: I/O Specialization (1)</a:t>
            </a:r>
            <a:endParaRPr/>
          </a:p>
        </p:txBody>
      </p:sp>
      <p:sp>
        <p:nvSpPr>
          <p:cNvPr id="3" name="Google Shape;796;g1863ef439b8_6_442">
            <a:extLst>
              <a:ext uri="{FF2B5EF4-FFF2-40B4-BE49-F238E27FC236}">
                <a16:creationId xmlns:a16="http://schemas.microsoft.com/office/drawing/2014/main" id="{B15F6309-458F-45AF-EE42-B296326C1DC0}"/>
              </a:ext>
            </a:extLst>
          </p:cNvPr>
          <p:cNvSpPr txBox="1">
            <a:spLocks noGrp="1"/>
          </p:cNvSpPr>
          <p:nvPr/>
        </p:nvSpPr>
        <p:spPr>
          <a:xfrm>
            <a:off x="415600" y="5131400"/>
            <a:ext cx="11360700" cy="14949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>
            <a:lvl1pPr marL="457200" lvl="0" indent="-381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 panose="020B0604020202020204" pitchFamily="34" charset="0"/>
              <a:buChar char="●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lvl="0" indent="-4572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Typically, a filesystem will have one rigid set of features</a:t>
            </a:r>
            <a:endParaRPr/>
          </a:p>
          <a:p>
            <a:pPr marL="609600" lvl="0" indent="-4572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E.g., compression on every I/O access</a:t>
            </a:r>
            <a:endParaRPr/>
          </a:p>
        </p:txBody>
      </p:sp>
      <p:sp>
        <p:nvSpPr>
          <p:cNvPr id="5" name="Google Shape;798;g1863ef439b8_6_442">
            <a:extLst>
              <a:ext uri="{FF2B5EF4-FFF2-40B4-BE49-F238E27FC236}">
                <a16:creationId xmlns:a16="http://schemas.microsoft.com/office/drawing/2014/main" id="{80A9FD03-1339-12A1-F18D-4C330436B4D5}"/>
              </a:ext>
            </a:extLst>
          </p:cNvPr>
          <p:cNvSpPr/>
          <p:nvPr/>
        </p:nvSpPr>
        <p:spPr>
          <a:xfrm>
            <a:off x="4422888" y="2454603"/>
            <a:ext cx="757500" cy="4152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EXT4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6" name="Google Shape;799;g1863ef439b8_6_442">
            <a:extLst>
              <a:ext uri="{FF2B5EF4-FFF2-40B4-BE49-F238E27FC236}">
                <a16:creationId xmlns:a16="http://schemas.microsoft.com/office/drawing/2014/main" id="{D25461C0-5B18-4965-C47D-D5961E05286C}"/>
              </a:ext>
            </a:extLst>
          </p:cNvPr>
          <p:cNvSpPr/>
          <p:nvPr/>
        </p:nvSpPr>
        <p:spPr>
          <a:xfrm>
            <a:off x="5313292" y="2454603"/>
            <a:ext cx="757500" cy="4152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LRU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7" name="Google Shape;800;g1863ef439b8_6_442">
            <a:extLst>
              <a:ext uri="{FF2B5EF4-FFF2-40B4-BE49-F238E27FC236}">
                <a16:creationId xmlns:a16="http://schemas.microsoft.com/office/drawing/2014/main" id="{087B4EBB-9F0C-E2AD-71E5-4770476C9EAD}"/>
              </a:ext>
            </a:extLst>
          </p:cNvPr>
          <p:cNvSpPr/>
          <p:nvPr/>
        </p:nvSpPr>
        <p:spPr>
          <a:xfrm>
            <a:off x="6203699" y="2454590"/>
            <a:ext cx="757500" cy="4152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Driver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cxnSp>
        <p:nvCxnSpPr>
          <p:cNvPr id="8" name="Google Shape;801;g1863ef439b8_6_442">
            <a:extLst>
              <a:ext uri="{FF2B5EF4-FFF2-40B4-BE49-F238E27FC236}">
                <a16:creationId xmlns:a16="http://schemas.microsoft.com/office/drawing/2014/main" id="{EE7203B0-E92D-E0AF-F7D4-D2A744741A87}"/>
              </a:ext>
            </a:extLst>
          </p:cNvPr>
          <p:cNvCxnSpPr>
            <a:stCxn id="798" idx="3"/>
            <a:endCxn id="799" idx="1"/>
          </p:cNvCxnSpPr>
          <p:nvPr/>
        </p:nvCxnSpPr>
        <p:spPr>
          <a:xfrm>
            <a:off x="5180388" y="2662203"/>
            <a:ext cx="1329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Google Shape;802;g1863ef439b8_6_442">
            <a:extLst>
              <a:ext uri="{FF2B5EF4-FFF2-40B4-BE49-F238E27FC236}">
                <a16:creationId xmlns:a16="http://schemas.microsoft.com/office/drawing/2014/main" id="{28ED21CE-E1F1-C5D8-2B6A-B55CEDF2D9FA}"/>
              </a:ext>
            </a:extLst>
          </p:cNvPr>
          <p:cNvSpPr txBox="1"/>
          <p:nvPr/>
        </p:nvSpPr>
        <p:spPr>
          <a:xfrm>
            <a:off x="2167975" y="2431350"/>
            <a:ext cx="757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fs::/a</a:t>
            </a:r>
            <a:endParaRPr sz="1800"/>
          </a:p>
        </p:txBody>
      </p:sp>
      <p:cxnSp>
        <p:nvCxnSpPr>
          <p:cNvPr id="10" name="Google Shape;803;g1863ef439b8_6_442">
            <a:extLst>
              <a:ext uri="{FF2B5EF4-FFF2-40B4-BE49-F238E27FC236}">
                <a16:creationId xmlns:a16="http://schemas.microsoft.com/office/drawing/2014/main" id="{C6A75B5A-2C80-0C46-99DE-7A7BCD306A07}"/>
              </a:ext>
            </a:extLst>
          </p:cNvPr>
          <p:cNvCxnSpPr>
            <a:stCxn id="804" idx="3"/>
            <a:endCxn id="798" idx="1"/>
          </p:cNvCxnSpPr>
          <p:nvPr/>
        </p:nvCxnSpPr>
        <p:spPr>
          <a:xfrm>
            <a:off x="4250088" y="2662203"/>
            <a:ext cx="1728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1" name="Google Shape;805;g1863ef439b8_6_442">
            <a:extLst>
              <a:ext uri="{FF2B5EF4-FFF2-40B4-BE49-F238E27FC236}">
                <a16:creationId xmlns:a16="http://schemas.microsoft.com/office/drawing/2014/main" id="{29749688-78C0-AA77-DCC1-6E782E55E43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4962" r="9889"/>
          <a:stretch/>
        </p:blipFill>
        <p:spPr>
          <a:xfrm>
            <a:off x="7517675" y="2373588"/>
            <a:ext cx="405350" cy="5772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" name="Google Shape;806;g1863ef439b8_6_442">
            <a:extLst>
              <a:ext uri="{FF2B5EF4-FFF2-40B4-BE49-F238E27FC236}">
                <a16:creationId xmlns:a16="http://schemas.microsoft.com/office/drawing/2014/main" id="{A94DD006-19AF-A2A8-64F9-A50FF4F55359}"/>
              </a:ext>
            </a:extLst>
          </p:cNvPr>
          <p:cNvCxnSpPr>
            <a:stCxn id="800" idx="3"/>
            <a:endCxn id="805" idx="1"/>
          </p:cNvCxnSpPr>
          <p:nvPr/>
        </p:nvCxnSpPr>
        <p:spPr>
          <a:xfrm>
            <a:off x="6961199" y="2662190"/>
            <a:ext cx="5565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Google Shape;807;g1863ef439b8_6_442">
            <a:extLst>
              <a:ext uri="{FF2B5EF4-FFF2-40B4-BE49-F238E27FC236}">
                <a16:creationId xmlns:a16="http://schemas.microsoft.com/office/drawing/2014/main" id="{14896957-D530-3683-6380-67877BC11E04}"/>
              </a:ext>
            </a:extLst>
          </p:cNvPr>
          <p:cNvSpPr/>
          <p:nvPr/>
        </p:nvSpPr>
        <p:spPr>
          <a:xfrm>
            <a:off x="3227304" y="2454600"/>
            <a:ext cx="1023000" cy="4152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Compress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cxnSp>
        <p:nvCxnSpPr>
          <p:cNvPr id="14" name="Google Shape;808;g1863ef439b8_6_442">
            <a:extLst>
              <a:ext uri="{FF2B5EF4-FFF2-40B4-BE49-F238E27FC236}">
                <a16:creationId xmlns:a16="http://schemas.microsoft.com/office/drawing/2014/main" id="{E1307756-25A0-7E68-7DDC-F91C9BC2B5EA}"/>
              </a:ext>
            </a:extLst>
          </p:cNvPr>
          <p:cNvCxnSpPr>
            <a:endCxn id="799" idx="3"/>
          </p:cNvCxnSpPr>
          <p:nvPr/>
        </p:nvCxnSpPr>
        <p:spPr>
          <a:xfrm rot="10800000">
            <a:off x="6070792" y="2662203"/>
            <a:ext cx="1329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629108913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8CB689-1840-1823-A597-6B108CB28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130</a:t>
            </a:fld>
            <a:endParaRPr lang="en-US"/>
          </a:p>
        </p:txBody>
      </p:sp>
      <p:sp>
        <p:nvSpPr>
          <p:cNvPr id="2" name="Google Shape;813;g1863ef439b8_6_581">
            <a:extLst>
              <a:ext uri="{FF2B5EF4-FFF2-40B4-BE49-F238E27FC236}">
                <a16:creationId xmlns:a16="http://schemas.microsoft.com/office/drawing/2014/main" id="{5FA8AF18-A7FB-B6AB-43EF-2E1813FD12DB}"/>
              </a:ext>
            </a:extLst>
          </p:cNvPr>
          <p:cNvSpPr txBox="1">
            <a:spLocks noGrp="1"/>
          </p:cNvSpPr>
          <p:nvPr/>
        </p:nvSpPr>
        <p:spPr>
          <a:xfrm>
            <a:off x="415600" y="593367"/>
            <a:ext cx="11360700" cy="8175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Examples: I/O Specialization (2)</a:t>
            </a:r>
            <a:endParaRPr/>
          </a:p>
        </p:txBody>
      </p:sp>
      <p:sp>
        <p:nvSpPr>
          <p:cNvPr id="3" name="Google Shape;814;g1863ef439b8_6_581">
            <a:extLst>
              <a:ext uri="{FF2B5EF4-FFF2-40B4-BE49-F238E27FC236}">
                <a16:creationId xmlns:a16="http://schemas.microsoft.com/office/drawing/2014/main" id="{3DFBED45-3E61-B22E-C06E-AC03A18ADB77}"/>
              </a:ext>
            </a:extLst>
          </p:cNvPr>
          <p:cNvSpPr txBox="1">
            <a:spLocks noGrp="1"/>
          </p:cNvSpPr>
          <p:nvPr/>
        </p:nvSpPr>
        <p:spPr>
          <a:xfrm>
            <a:off x="415600" y="4935599"/>
            <a:ext cx="11360700" cy="1381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lnSpcReduction="10000"/>
          </a:bodyPr>
          <a:lstStyle>
            <a:lvl1pPr marL="457200" lvl="0" indent="-381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 panose="020B0604020202020204" pitchFamily="34" charset="0"/>
              <a:buChar char="●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lvl="0" indent="-4572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Can provide different paths which have different optimizations</a:t>
            </a:r>
            <a:endParaRPr/>
          </a:p>
          <a:p>
            <a:pPr marL="609600" lvl="0" indent="-4572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High-bandwidth requests get compression + caching</a:t>
            </a:r>
            <a:endParaRPr/>
          </a:p>
          <a:p>
            <a:pPr marL="609600" lvl="0" indent="-4572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Low-latency requests get stored ASAP</a:t>
            </a:r>
            <a:endParaRPr/>
          </a:p>
        </p:txBody>
      </p:sp>
      <p:sp>
        <p:nvSpPr>
          <p:cNvPr id="5" name="Google Shape;816;g1863ef439b8_6_581">
            <a:extLst>
              <a:ext uri="{FF2B5EF4-FFF2-40B4-BE49-F238E27FC236}">
                <a16:creationId xmlns:a16="http://schemas.microsoft.com/office/drawing/2014/main" id="{D413AE4C-FBCD-965B-EB5A-A32A8521C9EA}"/>
              </a:ext>
            </a:extLst>
          </p:cNvPr>
          <p:cNvSpPr/>
          <p:nvPr/>
        </p:nvSpPr>
        <p:spPr>
          <a:xfrm>
            <a:off x="5471763" y="2454603"/>
            <a:ext cx="757500" cy="4152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LabFS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6" name="Google Shape;817;g1863ef439b8_6_581">
            <a:extLst>
              <a:ext uri="{FF2B5EF4-FFF2-40B4-BE49-F238E27FC236}">
                <a16:creationId xmlns:a16="http://schemas.microsoft.com/office/drawing/2014/main" id="{C1D9796A-BB64-DA32-03F4-6F70A806CDFC}"/>
              </a:ext>
            </a:extLst>
          </p:cNvPr>
          <p:cNvSpPr/>
          <p:nvPr/>
        </p:nvSpPr>
        <p:spPr>
          <a:xfrm>
            <a:off x="6362167" y="2454603"/>
            <a:ext cx="757500" cy="4152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LRU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7" name="Google Shape;818;g1863ef439b8_6_581">
            <a:extLst>
              <a:ext uri="{FF2B5EF4-FFF2-40B4-BE49-F238E27FC236}">
                <a16:creationId xmlns:a16="http://schemas.microsoft.com/office/drawing/2014/main" id="{9A5B35EA-A72E-1E25-A5F1-54169FD1E5BA}"/>
              </a:ext>
            </a:extLst>
          </p:cNvPr>
          <p:cNvSpPr/>
          <p:nvPr/>
        </p:nvSpPr>
        <p:spPr>
          <a:xfrm>
            <a:off x="7252574" y="2454590"/>
            <a:ext cx="757500" cy="4152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Roboto Condensed"/>
                <a:ea typeface="Roboto Condensed"/>
                <a:cs typeface="Roboto Condensed"/>
              </a:rPr>
              <a:t>Driver</a:t>
            </a:r>
            <a:endParaRPr lang="en-US" sz="1800">
              <a:latin typeface="Roboto Condensed"/>
              <a:ea typeface="Roboto Condensed"/>
              <a:cs typeface="Roboto Condensed"/>
            </a:endParaRPr>
          </a:p>
        </p:txBody>
      </p:sp>
      <p:cxnSp>
        <p:nvCxnSpPr>
          <p:cNvPr id="8" name="Google Shape;819;g1863ef439b8_6_581">
            <a:extLst>
              <a:ext uri="{FF2B5EF4-FFF2-40B4-BE49-F238E27FC236}">
                <a16:creationId xmlns:a16="http://schemas.microsoft.com/office/drawing/2014/main" id="{9B47B6B5-2DAF-FAA6-9D86-E2FB69A30CA3}"/>
              </a:ext>
            </a:extLst>
          </p:cNvPr>
          <p:cNvCxnSpPr>
            <a:stCxn id="816" idx="3"/>
            <a:endCxn id="817" idx="1"/>
          </p:cNvCxnSpPr>
          <p:nvPr/>
        </p:nvCxnSpPr>
        <p:spPr>
          <a:xfrm>
            <a:off x="6229263" y="2662203"/>
            <a:ext cx="1329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Google Shape;820;g1863ef439b8_6_581">
            <a:extLst>
              <a:ext uri="{FF2B5EF4-FFF2-40B4-BE49-F238E27FC236}">
                <a16:creationId xmlns:a16="http://schemas.microsoft.com/office/drawing/2014/main" id="{6BC2FB1C-7195-B026-D37E-8744AB6D1B76}"/>
              </a:ext>
            </a:extLst>
          </p:cNvPr>
          <p:cNvSpPr txBox="1"/>
          <p:nvPr/>
        </p:nvSpPr>
        <p:spPr>
          <a:xfrm>
            <a:off x="1457975" y="2950800"/>
            <a:ext cx="757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fs::/a</a:t>
            </a:r>
            <a:endParaRPr sz="1800"/>
          </a:p>
        </p:txBody>
      </p:sp>
      <p:cxnSp>
        <p:nvCxnSpPr>
          <p:cNvPr id="10" name="Google Shape;821;g1863ef439b8_6_581">
            <a:extLst>
              <a:ext uri="{FF2B5EF4-FFF2-40B4-BE49-F238E27FC236}">
                <a16:creationId xmlns:a16="http://schemas.microsoft.com/office/drawing/2014/main" id="{74877C36-A944-8767-8286-BA6A81A1BAC0}"/>
              </a:ext>
            </a:extLst>
          </p:cNvPr>
          <p:cNvCxnSpPr>
            <a:stCxn id="822" idx="3"/>
            <a:endCxn id="816" idx="1"/>
          </p:cNvCxnSpPr>
          <p:nvPr/>
        </p:nvCxnSpPr>
        <p:spPr>
          <a:xfrm>
            <a:off x="5298963" y="2662203"/>
            <a:ext cx="1728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1" name="Google Shape;823;g1863ef439b8_6_581">
            <a:extLst>
              <a:ext uri="{FF2B5EF4-FFF2-40B4-BE49-F238E27FC236}">
                <a16:creationId xmlns:a16="http://schemas.microsoft.com/office/drawing/2014/main" id="{D90293E7-DA0B-1D80-ABD0-F4B6B37365F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4962" r="9889"/>
          <a:stretch/>
        </p:blipFill>
        <p:spPr>
          <a:xfrm>
            <a:off x="8566550" y="2373588"/>
            <a:ext cx="405350" cy="5772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" name="Google Shape;824;g1863ef439b8_6_581">
            <a:extLst>
              <a:ext uri="{FF2B5EF4-FFF2-40B4-BE49-F238E27FC236}">
                <a16:creationId xmlns:a16="http://schemas.microsoft.com/office/drawing/2014/main" id="{0C1611FB-01CE-52EF-0CB5-ADF212733DBF}"/>
              </a:ext>
            </a:extLst>
          </p:cNvPr>
          <p:cNvCxnSpPr>
            <a:stCxn id="818" idx="3"/>
            <a:endCxn id="823" idx="1"/>
          </p:cNvCxnSpPr>
          <p:nvPr/>
        </p:nvCxnSpPr>
        <p:spPr>
          <a:xfrm>
            <a:off x="8010074" y="2662190"/>
            <a:ext cx="5565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Google Shape;825;g1863ef439b8_6_581">
            <a:extLst>
              <a:ext uri="{FF2B5EF4-FFF2-40B4-BE49-F238E27FC236}">
                <a16:creationId xmlns:a16="http://schemas.microsoft.com/office/drawing/2014/main" id="{6D092C1F-428B-03AA-B556-8A7A1DBFCBCA}"/>
              </a:ext>
            </a:extLst>
          </p:cNvPr>
          <p:cNvSpPr/>
          <p:nvPr/>
        </p:nvSpPr>
        <p:spPr>
          <a:xfrm>
            <a:off x="2434825" y="2974050"/>
            <a:ext cx="1270800" cy="4152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Low-Latency?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4" name="Google Shape;826;g1863ef439b8_6_581">
            <a:extLst>
              <a:ext uri="{FF2B5EF4-FFF2-40B4-BE49-F238E27FC236}">
                <a16:creationId xmlns:a16="http://schemas.microsoft.com/office/drawing/2014/main" id="{519D1FFC-BD53-FC85-86DC-4E24DF808DB5}"/>
              </a:ext>
            </a:extLst>
          </p:cNvPr>
          <p:cNvSpPr/>
          <p:nvPr/>
        </p:nvSpPr>
        <p:spPr>
          <a:xfrm>
            <a:off x="4276179" y="2454600"/>
            <a:ext cx="1023000" cy="4152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Compress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5" name="Google Shape;827;g1863ef439b8_6_581">
            <a:extLst>
              <a:ext uri="{FF2B5EF4-FFF2-40B4-BE49-F238E27FC236}">
                <a16:creationId xmlns:a16="http://schemas.microsoft.com/office/drawing/2014/main" id="{316B3C4B-49AC-BD32-5349-D53D762A2ACE}"/>
              </a:ext>
            </a:extLst>
          </p:cNvPr>
          <p:cNvSpPr/>
          <p:nvPr/>
        </p:nvSpPr>
        <p:spPr>
          <a:xfrm>
            <a:off x="5471763" y="3591303"/>
            <a:ext cx="757500" cy="4152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LabFS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6" name="Google Shape;828;g1863ef439b8_6_581">
            <a:extLst>
              <a:ext uri="{FF2B5EF4-FFF2-40B4-BE49-F238E27FC236}">
                <a16:creationId xmlns:a16="http://schemas.microsoft.com/office/drawing/2014/main" id="{8C25FA11-6C63-6341-4930-2819DDD4E8CD}"/>
              </a:ext>
            </a:extLst>
          </p:cNvPr>
          <p:cNvSpPr/>
          <p:nvPr/>
        </p:nvSpPr>
        <p:spPr>
          <a:xfrm>
            <a:off x="7292274" y="3591290"/>
            <a:ext cx="757500" cy="4152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Driver</a:t>
            </a:r>
            <a:endParaRPr lang="en-US"/>
          </a:p>
        </p:txBody>
      </p:sp>
      <p:pic>
        <p:nvPicPr>
          <p:cNvPr id="17" name="Google Shape;829;g1863ef439b8_6_581">
            <a:extLst>
              <a:ext uri="{FF2B5EF4-FFF2-40B4-BE49-F238E27FC236}">
                <a16:creationId xmlns:a16="http://schemas.microsoft.com/office/drawing/2014/main" id="{AFD301EB-352B-3F88-BDCE-3B7832CAD29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4962" r="9889"/>
          <a:stretch/>
        </p:blipFill>
        <p:spPr>
          <a:xfrm>
            <a:off x="8566550" y="3510288"/>
            <a:ext cx="405350" cy="5772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" name="Google Shape;830;g1863ef439b8_6_581">
            <a:extLst>
              <a:ext uri="{FF2B5EF4-FFF2-40B4-BE49-F238E27FC236}">
                <a16:creationId xmlns:a16="http://schemas.microsoft.com/office/drawing/2014/main" id="{E7CDA30B-F5E4-7CF9-E4D1-E477AFBD4A80}"/>
              </a:ext>
            </a:extLst>
          </p:cNvPr>
          <p:cNvCxnSpPr>
            <a:stCxn id="828" idx="3"/>
            <a:endCxn id="829" idx="1"/>
          </p:cNvCxnSpPr>
          <p:nvPr/>
        </p:nvCxnSpPr>
        <p:spPr>
          <a:xfrm>
            <a:off x="8049774" y="3798890"/>
            <a:ext cx="5169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Google Shape;831;g1863ef439b8_6_581">
            <a:extLst>
              <a:ext uri="{FF2B5EF4-FFF2-40B4-BE49-F238E27FC236}">
                <a16:creationId xmlns:a16="http://schemas.microsoft.com/office/drawing/2014/main" id="{BD7F2579-4E55-5545-0A7D-7BF11BE87AA8}"/>
              </a:ext>
            </a:extLst>
          </p:cNvPr>
          <p:cNvCxnSpPr>
            <a:stCxn id="825" idx="3"/>
            <a:endCxn id="826" idx="1"/>
          </p:cNvCxnSpPr>
          <p:nvPr/>
        </p:nvCxnSpPr>
        <p:spPr>
          <a:xfrm rot="10800000" flipH="1">
            <a:off x="3705625" y="2662350"/>
            <a:ext cx="570600" cy="5193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" name="Google Shape;832;g1863ef439b8_6_581">
            <a:extLst>
              <a:ext uri="{FF2B5EF4-FFF2-40B4-BE49-F238E27FC236}">
                <a16:creationId xmlns:a16="http://schemas.microsoft.com/office/drawing/2014/main" id="{80D1CCF4-5F1F-36C8-782F-A14EB13D5F70}"/>
              </a:ext>
            </a:extLst>
          </p:cNvPr>
          <p:cNvCxnSpPr>
            <a:stCxn id="825" idx="3"/>
            <a:endCxn id="827" idx="1"/>
          </p:cNvCxnSpPr>
          <p:nvPr/>
        </p:nvCxnSpPr>
        <p:spPr>
          <a:xfrm>
            <a:off x="3705625" y="3181650"/>
            <a:ext cx="1766100" cy="617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Google Shape;833;g1863ef439b8_6_581">
            <a:extLst>
              <a:ext uri="{FF2B5EF4-FFF2-40B4-BE49-F238E27FC236}">
                <a16:creationId xmlns:a16="http://schemas.microsoft.com/office/drawing/2014/main" id="{8FB34CD3-E26D-5D46-B63C-A91A3C0091BF}"/>
              </a:ext>
            </a:extLst>
          </p:cNvPr>
          <p:cNvSpPr txBox="1">
            <a:spLocks noGrp="1"/>
          </p:cNvSpPr>
          <p:nvPr/>
        </p:nvSpPr>
        <p:spPr>
          <a:xfrm rot="1182134">
            <a:off x="4003217" y="3490275"/>
            <a:ext cx="883630" cy="617272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>
            <a:lvl1pPr marL="457200" lvl="0" indent="-381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 panose="020B0604020202020204" pitchFamily="34" charset="0"/>
              <a:buChar char="●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/>
              <a:t>Yes</a:t>
            </a:r>
            <a:endParaRPr/>
          </a:p>
        </p:txBody>
      </p:sp>
      <p:sp>
        <p:nvSpPr>
          <p:cNvPr id="22" name="Google Shape;834;g1863ef439b8_6_581">
            <a:extLst>
              <a:ext uri="{FF2B5EF4-FFF2-40B4-BE49-F238E27FC236}">
                <a16:creationId xmlns:a16="http://schemas.microsoft.com/office/drawing/2014/main" id="{0CC17F11-FC10-1632-1D2B-AD6EB7CD2FD4}"/>
              </a:ext>
            </a:extLst>
          </p:cNvPr>
          <p:cNvSpPr txBox="1">
            <a:spLocks noGrp="1"/>
          </p:cNvSpPr>
          <p:nvPr/>
        </p:nvSpPr>
        <p:spPr>
          <a:xfrm rot="18900000">
            <a:off x="3684940" y="2079869"/>
            <a:ext cx="1186342" cy="1279289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>
            <a:lvl1pPr marL="457200" lvl="0" indent="-381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 panose="020B0604020202020204" pitchFamily="34" charset="0"/>
              <a:buChar char="●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/>
              <a:t>No</a:t>
            </a:r>
            <a:endParaRPr/>
          </a:p>
        </p:txBody>
      </p:sp>
      <p:cxnSp>
        <p:nvCxnSpPr>
          <p:cNvPr id="23" name="Google Shape;835;g1863ef439b8_6_581">
            <a:extLst>
              <a:ext uri="{FF2B5EF4-FFF2-40B4-BE49-F238E27FC236}">
                <a16:creationId xmlns:a16="http://schemas.microsoft.com/office/drawing/2014/main" id="{EC9F7332-BA5C-107F-259F-00D96B99A622}"/>
              </a:ext>
            </a:extLst>
          </p:cNvPr>
          <p:cNvCxnSpPr>
            <a:stCxn id="827" idx="3"/>
            <a:endCxn id="828" idx="1"/>
          </p:cNvCxnSpPr>
          <p:nvPr/>
        </p:nvCxnSpPr>
        <p:spPr>
          <a:xfrm>
            <a:off x="6229263" y="3798903"/>
            <a:ext cx="10629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" name="Google Shape;836;g1863ef439b8_6_581">
            <a:extLst>
              <a:ext uri="{FF2B5EF4-FFF2-40B4-BE49-F238E27FC236}">
                <a16:creationId xmlns:a16="http://schemas.microsoft.com/office/drawing/2014/main" id="{FA9E1472-4523-F157-CE15-C989AA4AE6DC}"/>
              </a:ext>
            </a:extLst>
          </p:cNvPr>
          <p:cNvCxnSpPr>
            <a:endCxn id="817" idx="3"/>
          </p:cNvCxnSpPr>
          <p:nvPr/>
        </p:nvCxnSpPr>
        <p:spPr>
          <a:xfrm rot="10800000">
            <a:off x="7119667" y="2662203"/>
            <a:ext cx="1329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73087746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8CB689-1840-1823-A597-6B108CB28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131</a:t>
            </a:fld>
            <a:endParaRPr lang="en-US"/>
          </a:p>
        </p:txBody>
      </p:sp>
      <p:sp>
        <p:nvSpPr>
          <p:cNvPr id="2" name="Google Shape;897;g16b47b23229_0_2052">
            <a:extLst>
              <a:ext uri="{FF2B5EF4-FFF2-40B4-BE49-F238E27FC236}">
                <a16:creationId xmlns:a16="http://schemas.microsoft.com/office/drawing/2014/main" id="{E4B6FBDF-A6BA-82C5-80E5-6101D84A05A2}"/>
              </a:ext>
            </a:extLst>
          </p:cNvPr>
          <p:cNvSpPr txBox="1">
            <a:spLocks noGrp="1"/>
          </p:cNvSpPr>
          <p:nvPr/>
        </p:nvSpPr>
        <p:spPr>
          <a:xfrm>
            <a:off x="415600" y="593367"/>
            <a:ext cx="11360700" cy="8175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Examples: Interface Convergence &amp; Diversity</a:t>
            </a:r>
            <a:endParaRPr/>
          </a:p>
        </p:txBody>
      </p:sp>
      <p:sp>
        <p:nvSpPr>
          <p:cNvPr id="3" name="Google Shape;898;g16b47b23229_0_2052">
            <a:extLst>
              <a:ext uri="{FF2B5EF4-FFF2-40B4-BE49-F238E27FC236}">
                <a16:creationId xmlns:a16="http://schemas.microsoft.com/office/drawing/2014/main" id="{85635ABA-76AA-A15C-B53C-615902F60C2E}"/>
              </a:ext>
            </a:extLst>
          </p:cNvPr>
          <p:cNvSpPr txBox="1">
            <a:spLocks noGrp="1"/>
          </p:cNvSpPr>
          <p:nvPr/>
        </p:nvSpPr>
        <p:spPr>
          <a:xfrm>
            <a:off x="415600" y="4614733"/>
            <a:ext cx="11360700" cy="20109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>
            <a:lvl1pPr marL="457200" lvl="0" indent="-381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 panose="020B0604020202020204" pitchFamily="34" charset="0"/>
              <a:buChar char="●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lvl="0" indent="-4572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Provide alternative APIs and data representation to POSIX</a:t>
            </a:r>
            <a:endParaRPr/>
          </a:p>
          <a:p>
            <a:pPr marL="609600" lvl="0" indent="-4572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Expose different APIs over the same content</a:t>
            </a:r>
            <a:endParaRPr/>
          </a:p>
          <a:p>
            <a:pPr marL="609600" lvl="0" indent="-4572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Data stored as objects, but accessed using either log or filesystem APIs</a:t>
            </a:r>
            <a:endParaRPr/>
          </a:p>
        </p:txBody>
      </p:sp>
      <p:sp>
        <p:nvSpPr>
          <p:cNvPr id="5" name="Google Shape;900;g16b47b23229_0_2052">
            <a:extLst>
              <a:ext uri="{FF2B5EF4-FFF2-40B4-BE49-F238E27FC236}">
                <a16:creationId xmlns:a16="http://schemas.microsoft.com/office/drawing/2014/main" id="{AE940177-3FFC-A0F2-926E-069B4B6B0103}"/>
              </a:ext>
            </a:extLst>
          </p:cNvPr>
          <p:cNvSpPr/>
          <p:nvPr/>
        </p:nvSpPr>
        <p:spPr>
          <a:xfrm>
            <a:off x="4075339" y="1801671"/>
            <a:ext cx="728100" cy="4494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LabKVS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6" name="Google Shape;901;g16b47b23229_0_2052">
            <a:extLst>
              <a:ext uri="{FF2B5EF4-FFF2-40B4-BE49-F238E27FC236}">
                <a16:creationId xmlns:a16="http://schemas.microsoft.com/office/drawing/2014/main" id="{379EA6FC-AB9A-80A7-08B2-2FE63A9AAA43}"/>
              </a:ext>
            </a:extLst>
          </p:cNvPr>
          <p:cNvSpPr/>
          <p:nvPr/>
        </p:nvSpPr>
        <p:spPr>
          <a:xfrm>
            <a:off x="4931188" y="1801671"/>
            <a:ext cx="728100" cy="4494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LRU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7" name="Google Shape;902;g16b47b23229_0_2052">
            <a:extLst>
              <a:ext uri="{FF2B5EF4-FFF2-40B4-BE49-F238E27FC236}">
                <a16:creationId xmlns:a16="http://schemas.microsoft.com/office/drawing/2014/main" id="{BA3D33BB-177C-0B89-7B94-2CEB2518C26E}"/>
              </a:ext>
            </a:extLst>
          </p:cNvPr>
          <p:cNvSpPr/>
          <p:nvPr/>
        </p:nvSpPr>
        <p:spPr>
          <a:xfrm>
            <a:off x="5787038" y="1801671"/>
            <a:ext cx="728100" cy="4494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NoOp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8" name="Google Shape;903;g16b47b23229_0_2052">
            <a:extLst>
              <a:ext uri="{FF2B5EF4-FFF2-40B4-BE49-F238E27FC236}">
                <a16:creationId xmlns:a16="http://schemas.microsoft.com/office/drawing/2014/main" id="{B1430A6F-6348-B685-332E-D8CF3ACF777F}"/>
              </a:ext>
            </a:extLst>
          </p:cNvPr>
          <p:cNvSpPr/>
          <p:nvPr/>
        </p:nvSpPr>
        <p:spPr>
          <a:xfrm>
            <a:off x="6642887" y="1801671"/>
            <a:ext cx="728100" cy="4494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Roboto Condensed"/>
                <a:ea typeface="Roboto Condensed"/>
                <a:cs typeface="Roboto Condensed"/>
                <a:sym typeface="Roboto Condensed"/>
              </a:rPr>
              <a:t>Driver</a:t>
            </a:r>
            <a:endParaRPr lang="en-US"/>
          </a:p>
        </p:txBody>
      </p:sp>
      <p:cxnSp>
        <p:nvCxnSpPr>
          <p:cNvPr id="9" name="Google Shape;904;g16b47b23229_0_2052">
            <a:extLst>
              <a:ext uri="{FF2B5EF4-FFF2-40B4-BE49-F238E27FC236}">
                <a16:creationId xmlns:a16="http://schemas.microsoft.com/office/drawing/2014/main" id="{DA5C74CE-960C-5FA4-2876-A2D7ED5B46C0}"/>
              </a:ext>
            </a:extLst>
          </p:cNvPr>
          <p:cNvCxnSpPr>
            <a:stCxn id="900" idx="3"/>
            <a:endCxn id="901" idx="1"/>
          </p:cNvCxnSpPr>
          <p:nvPr/>
        </p:nvCxnSpPr>
        <p:spPr>
          <a:xfrm>
            <a:off x="4803439" y="2026371"/>
            <a:ext cx="1278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" name="Google Shape;905;g16b47b23229_0_2052">
            <a:extLst>
              <a:ext uri="{FF2B5EF4-FFF2-40B4-BE49-F238E27FC236}">
                <a16:creationId xmlns:a16="http://schemas.microsoft.com/office/drawing/2014/main" id="{12439790-CC95-E5F7-7608-EF6C0F4E41CB}"/>
              </a:ext>
            </a:extLst>
          </p:cNvPr>
          <p:cNvCxnSpPr>
            <a:endCxn id="902" idx="1"/>
          </p:cNvCxnSpPr>
          <p:nvPr/>
        </p:nvCxnSpPr>
        <p:spPr>
          <a:xfrm>
            <a:off x="5659238" y="2026371"/>
            <a:ext cx="1278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Google Shape;906;g16b47b23229_0_2052">
            <a:extLst>
              <a:ext uri="{FF2B5EF4-FFF2-40B4-BE49-F238E27FC236}">
                <a16:creationId xmlns:a16="http://schemas.microsoft.com/office/drawing/2014/main" id="{107ED58A-0CDC-2FF5-B5D4-03E28666DDC1}"/>
              </a:ext>
            </a:extLst>
          </p:cNvPr>
          <p:cNvSpPr txBox="1"/>
          <p:nvPr/>
        </p:nvSpPr>
        <p:spPr>
          <a:xfrm>
            <a:off x="2108250" y="1801675"/>
            <a:ext cx="905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kvs::/a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2" name="Google Shape;907;g16b47b23229_0_2052">
            <a:extLst>
              <a:ext uri="{FF2B5EF4-FFF2-40B4-BE49-F238E27FC236}">
                <a16:creationId xmlns:a16="http://schemas.microsoft.com/office/drawing/2014/main" id="{C4520E5E-484A-0A5F-9BEB-3E04FE022049}"/>
              </a:ext>
            </a:extLst>
          </p:cNvPr>
          <p:cNvCxnSpPr>
            <a:stCxn id="902" idx="3"/>
            <a:endCxn id="903" idx="1"/>
          </p:cNvCxnSpPr>
          <p:nvPr/>
        </p:nvCxnSpPr>
        <p:spPr>
          <a:xfrm>
            <a:off x="6515138" y="2026371"/>
            <a:ext cx="1278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Google Shape;908;g16b47b23229_0_2052">
            <a:extLst>
              <a:ext uri="{FF2B5EF4-FFF2-40B4-BE49-F238E27FC236}">
                <a16:creationId xmlns:a16="http://schemas.microsoft.com/office/drawing/2014/main" id="{666BA73B-84FE-E534-AC08-CCCC535F58BA}"/>
              </a:ext>
            </a:extLst>
          </p:cNvPr>
          <p:cNvSpPr/>
          <p:nvPr/>
        </p:nvSpPr>
        <p:spPr>
          <a:xfrm>
            <a:off x="3194697" y="2613112"/>
            <a:ext cx="728100" cy="4494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LabFS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4" name="Google Shape;909;g16b47b23229_0_2052">
            <a:extLst>
              <a:ext uri="{FF2B5EF4-FFF2-40B4-BE49-F238E27FC236}">
                <a16:creationId xmlns:a16="http://schemas.microsoft.com/office/drawing/2014/main" id="{3C85CFBF-ED94-3B0B-AAEA-F4357F046591}"/>
              </a:ext>
            </a:extLst>
          </p:cNvPr>
          <p:cNvSpPr txBox="1"/>
          <p:nvPr/>
        </p:nvSpPr>
        <p:spPr>
          <a:xfrm>
            <a:off x="2108250" y="2613113"/>
            <a:ext cx="1118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fs::/a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5" name="Google Shape;910;g16b47b23229_0_2052">
            <a:extLst>
              <a:ext uri="{FF2B5EF4-FFF2-40B4-BE49-F238E27FC236}">
                <a16:creationId xmlns:a16="http://schemas.microsoft.com/office/drawing/2014/main" id="{522AD6ED-10B2-1320-B5C1-303D934901AD}"/>
              </a:ext>
            </a:extLst>
          </p:cNvPr>
          <p:cNvCxnSpPr>
            <a:stCxn id="908" idx="3"/>
            <a:endCxn id="900" idx="2"/>
          </p:cNvCxnSpPr>
          <p:nvPr/>
        </p:nvCxnSpPr>
        <p:spPr>
          <a:xfrm rot="10800000" flipH="1">
            <a:off x="3922797" y="2251012"/>
            <a:ext cx="516600" cy="5868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Google Shape;911;g16b47b23229_0_2052">
            <a:extLst>
              <a:ext uri="{FF2B5EF4-FFF2-40B4-BE49-F238E27FC236}">
                <a16:creationId xmlns:a16="http://schemas.microsoft.com/office/drawing/2014/main" id="{238BF37D-4044-DBA2-759A-A1C6EBF24740}"/>
              </a:ext>
            </a:extLst>
          </p:cNvPr>
          <p:cNvSpPr/>
          <p:nvPr/>
        </p:nvSpPr>
        <p:spPr>
          <a:xfrm>
            <a:off x="3194697" y="3354304"/>
            <a:ext cx="728100" cy="4494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Log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7" name="Google Shape;912;g16b47b23229_0_2052">
            <a:extLst>
              <a:ext uri="{FF2B5EF4-FFF2-40B4-BE49-F238E27FC236}">
                <a16:creationId xmlns:a16="http://schemas.microsoft.com/office/drawing/2014/main" id="{20AB6856-A077-AA04-1C10-B524F0358777}"/>
              </a:ext>
            </a:extLst>
          </p:cNvPr>
          <p:cNvSpPr txBox="1"/>
          <p:nvPr/>
        </p:nvSpPr>
        <p:spPr>
          <a:xfrm>
            <a:off x="2108250" y="3354302"/>
            <a:ext cx="1078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log::/a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8" name="Google Shape;913;g16b47b23229_0_2052">
            <a:extLst>
              <a:ext uri="{FF2B5EF4-FFF2-40B4-BE49-F238E27FC236}">
                <a16:creationId xmlns:a16="http://schemas.microsoft.com/office/drawing/2014/main" id="{C5094348-572A-26E7-FDC5-ED2897F7EA97}"/>
              </a:ext>
            </a:extLst>
          </p:cNvPr>
          <p:cNvCxnSpPr>
            <a:endCxn id="900" idx="2"/>
          </p:cNvCxnSpPr>
          <p:nvPr/>
        </p:nvCxnSpPr>
        <p:spPr>
          <a:xfrm rot="10800000" flipH="1">
            <a:off x="3922489" y="2251071"/>
            <a:ext cx="516900" cy="13281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4104814007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17428bbebff_0_237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817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Examples: Tunable Access Control (1)</a:t>
            </a:r>
            <a:endParaRPr/>
          </a:p>
        </p:txBody>
      </p:sp>
      <p:sp>
        <p:nvSpPr>
          <p:cNvPr id="842" name="Google Shape;842;g17428bbebff_0_237"/>
          <p:cNvSpPr txBox="1">
            <a:spLocks noGrp="1"/>
          </p:cNvSpPr>
          <p:nvPr>
            <p:ph type="body" idx="1"/>
          </p:nvPr>
        </p:nvSpPr>
        <p:spPr>
          <a:xfrm>
            <a:off x="323750" y="4810199"/>
            <a:ext cx="11360700" cy="1494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609600" lvl="0" indent="-4572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Authentication is typically required on every request in Linux</a:t>
            </a:r>
            <a:endParaRPr/>
          </a:p>
          <a:p>
            <a:pPr marL="609600" lvl="0" indent="-4572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Can completely disable authentication by removing that LabMod</a:t>
            </a:r>
            <a:endParaRPr/>
          </a:p>
          <a:p>
            <a:pPr marL="609600" lvl="0" indent="-4572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Useful when hardware is dedicated to a user</a:t>
            </a:r>
            <a:endParaRPr/>
          </a:p>
        </p:txBody>
      </p:sp>
      <p:sp>
        <p:nvSpPr>
          <p:cNvPr id="843" name="Google Shape;843;g17428bbebff_0_237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132</a:t>
            </a:fld>
            <a:endParaRPr/>
          </a:p>
        </p:txBody>
      </p:sp>
      <p:sp>
        <p:nvSpPr>
          <p:cNvPr id="844" name="Google Shape;844;g17428bbebff_0_237"/>
          <p:cNvSpPr/>
          <p:nvPr/>
        </p:nvSpPr>
        <p:spPr>
          <a:xfrm>
            <a:off x="4111113" y="1530803"/>
            <a:ext cx="757500" cy="4152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LabFS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845" name="Google Shape;845;g17428bbebff_0_237"/>
          <p:cNvSpPr/>
          <p:nvPr/>
        </p:nvSpPr>
        <p:spPr>
          <a:xfrm>
            <a:off x="5001517" y="1530803"/>
            <a:ext cx="757500" cy="4152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LRU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846" name="Google Shape;846;g17428bbebff_0_237"/>
          <p:cNvSpPr/>
          <p:nvPr/>
        </p:nvSpPr>
        <p:spPr>
          <a:xfrm>
            <a:off x="5891920" y="1530803"/>
            <a:ext cx="757500" cy="4152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NoOp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847" name="Google Shape;847;g17428bbebff_0_237"/>
          <p:cNvSpPr/>
          <p:nvPr/>
        </p:nvSpPr>
        <p:spPr>
          <a:xfrm>
            <a:off x="6782324" y="1530803"/>
            <a:ext cx="757500" cy="4152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KDriver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cxnSp>
        <p:nvCxnSpPr>
          <p:cNvPr id="848" name="Google Shape;848;g17428bbebff_0_237"/>
          <p:cNvCxnSpPr>
            <a:stCxn id="844" idx="3"/>
            <a:endCxn id="845" idx="1"/>
          </p:cNvCxnSpPr>
          <p:nvPr/>
        </p:nvCxnSpPr>
        <p:spPr>
          <a:xfrm>
            <a:off x="4868613" y="1738403"/>
            <a:ext cx="1329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49" name="Google Shape;849;g17428bbebff_0_237"/>
          <p:cNvCxnSpPr>
            <a:endCxn id="846" idx="1"/>
          </p:cNvCxnSpPr>
          <p:nvPr/>
        </p:nvCxnSpPr>
        <p:spPr>
          <a:xfrm>
            <a:off x="5764120" y="1738403"/>
            <a:ext cx="1278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50" name="Google Shape;850;g17428bbebff_0_237"/>
          <p:cNvSpPr/>
          <p:nvPr/>
        </p:nvSpPr>
        <p:spPr>
          <a:xfrm>
            <a:off x="3054900" y="1530800"/>
            <a:ext cx="883500" cy="4152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ACL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851" name="Google Shape;851;g17428bbebff_0_237"/>
          <p:cNvSpPr txBox="1"/>
          <p:nvPr/>
        </p:nvSpPr>
        <p:spPr>
          <a:xfrm>
            <a:off x="1946450" y="1530800"/>
            <a:ext cx="757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fs::/a</a:t>
            </a:r>
            <a:endParaRPr sz="1800"/>
          </a:p>
        </p:txBody>
      </p:sp>
      <p:cxnSp>
        <p:nvCxnSpPr>
          <p:cNvPr id="852" name="Google Shape;852;g17428bbebff_0_237"/>
          <p:cNvCxnSpPr>
            <a:stCxn id="850" idx="3"/>
            <a:endCxn id="844" idx="1"/>
          </p:cNvCxnSpPr>
          <p:nvPr/>
        </p:nvCxnSpPr>
        <p:spPr>
          <a:xfrm>
            <a:off x="3938400" y="1738400"/>
            <a:ext cx="1728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53" name="Google Shape;853;g17428bbebff_0_237"/>
          <p:cNvCxnSpPr>
            <a:stCxn id="846" idx="3"/>
            <a:endCxn id="847" idx="1"/>
          </p:cNvCxnSpPr>
          <p:nvPr/>
        </p:nvCxnSpPr>
        <p:spPr>
          <a:xfrm>
            <a:off x="6649420" y="1738403"/>
            <a:ext cx="1329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854" name="Google Shape;854;g17428bbebff_0_237"/>
          <p:cNvPicPr preferRelativeResize="0"/>
          <p:nvPr/>
        </p:nvPicPr>
        <p:blipFill rotWithShape="1">
          <a:blip r:embed="rId3">
            <a:alphaModFix/>
          </a:blip>
          <a:srcRect l="14962" r="9889"/>
          <a:stretch/>
        </p:blipFill>
        <p:spPr>
          <a:xfrm>
            <a:off x="8056600" y="1449800"/>
            <a:ext cx="405350" cy="5772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55" name="Google Shape;855;g17428bbebff_0_237"/>
          <p:cNvCxnSpPr>
            <a:stCxn id="847" idx="3"/>
            <a:endCxn id="854" idx="1"/>
          </p:cNvCxnSpPr>
          <p:nvPr/>
        </p:nvCxnSpPr>
        <p:spPr>
          <a:xfrm>
            <a:off x="7539824" y="1738403"/>
            <a:ext cx="5169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56" name="Google Shape;856;g17428bbebff_0_237"/>
          <p:cNvSpPr/>
          <p:nvPr/>
        </p:nvSpPr>
        <p:spPr>
          <a:xfrm>
            <a:off x="4503050" y="2259475"/>
            <a:ext cx="757500" cy="9228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7" name="Google Shape;857;g17428bbebff_0_237"/>
          <p:cNvSpPr/>
          <p:nvPr/>
        </p:nvSpPr>
        <p:spPr>
          <a:xfrm>
            <a:off x="4287188" y="3576753"/>
            <a:ext cx="757500" cy="4152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LabFS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858" name="Google Shape;858;g17428bbebff_0_237"/>
          <p:cNvSpPr/>
          <p:nvPr/>
        </p:nvSpPr>
        <p:spPr>
          <a:xfrm>
            <a:off x="5177592" y="3576753"/>
            <a:ext cx="757500" cy="4152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LRU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859" name="Google Shape;859;g17428bbebff_0_237"/>
          <p:cNvSpPr/>
          <p:nvPr/>
        </p:nvSpPr>
        <p:spPr>
          <a:xfrm>
            <a:off x="6067995" y="3576753"/>
            <a:ext cx="757500" cy="4152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NoOp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860" name="Google Shape;860;g17428bbebff_0_237"/>
          <p:cNvSpPr/>
          <p:nvPr/>
        </p:nvSpPr>
        <p:spPr>
          <a:xfrm>
            <a:off x="6958399" y="3576753"/>
            <a:ext cx="757500" cy="4152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KDriver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cxnSp>
        <p:nvCxnSpPr>
          <p:cNvPr id="861" name="Google Shape;861;g17428bbebff_0_237"/>
          <p:cNvCxnSpPr>
            <a:stCxn id="857" idx="3"/>
            <a:endCxn id="858" idx="1"/>
          </p:cNvCxnSpPr>
          <p:nvPr/>
        </p:nvCxnSpPr>
        <p:spPr>
          <a:xfrm>
            <a:off x="5044688" y="3784353"/>
            <a:ext cx="1329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62" name="Google Shape;862;g17428bbebff_0_237"/>
          <p:cNvCxnSpPr>
            <a:endCxn id="859" idx="1"/>
          </p:cNvCxnSpPr>
          <p:nvPr/>
        </p:nvCxnSpPr>
        <p:spPr>
          <a:xfrm>
            <a:off x="5940195" y="3784353"/>
            <a:ext cx="1278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63" name="Google Shape;863;g17428bbebff_0_237"/>
          <p:cNvSpPr txBox="1"/>
          <p:nvPr/>
        </p:nvSpPr>
        <p:spPr>
          <a:xfrm>
            <a:off x="2122525" y="3576750"/>
            <a:ext cx="757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fs::/a</a:t>
            </a:r>
            <a:endParaRPr sz="1800"/>
          </a:p>
        </p:txBody>
      </p:sp>
      <p:cxnSp>
        <p:nvCxnSpPr>
          <p:cNvPr id="864" name="Google Shape;864;g17428bbebff_0_237"/>
          <p:cNvCxnSpPr>
            <a:stCxn id="859" idx="3"/>
            <a:endCxn id="860" idx="1"/>
          </p:cNvCxnSpPr>
          <p:nvPr/>
        </p:nvCxnSpPr>
        <p:spPr>
          <a:xfrm>
            <a:off x="6825495" y="3784353"/>
            <a:ext cx="1329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865" name="Google Shape;865;g17428bbebff_0_237"/>
          <p:cNvPicPr preferRelativeResize="0"/>
          <p:nvPr/>
        </p:nvPicPr>
        <p:blipFill rotWithShape="1">
          <a:blip r:embed="rId3">
            <a:alphaModFix/>
          </a:blip>
          <a:srcRect l="14962" r="9889"/>
          <a:stretch/>
        </p:blipFill>
        <p:spPr>
          <a:xfrm>
            <a:off x="8232675" y="3495750"/>
            <a:ext cx="405350" cy="5772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66" name="Google Shape;866;g17428bbebff_0_237"/>
          <p:cNvCxnSpPr>
            <a:stCxn id="860" idx="3"/>
            <a:endCxn id="865" idx="1"/>
          </p:cNvCxnSpPr>
          <p:nvPr/>
        </p:nvCxnSpPr>
        <p:spPr>
          <a:xfrm>
            <a:off x="7715899" y="3784353"/>
            <a:ext cx="5169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g1863ef439b8_0_11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817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Examples: Tunable Access Control (2)</a:t>
            </a:r>
            <a:endParaRPr/>
          </a:p>
        </p:txBody>
      </p:sp>
      <p:sp>
        <p:nvSpPr>
          <p:cNvPr id="872" name="Google Shape;872;g1863ef439b8_0_110"/>
          <p:cNvSpPr txBox="1">
            <a:spLocks noGrp="1"/>
          </p:cNvSpPr>
          <p:nvPr>
            <p:ph type="body" idx="1"/>
          </p:nvPr>
        </p:nvSpPr>
        <p:spPr>
          <a:xfrm>
            <a:off x="415600" y="5390930"/>
            <a:ext cx="11360700" cy="1235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609600" lvl="0" indent="-4572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Alternative approaches to authentication can also be created</a:t>
            </a:r>
            <a:endParaRPr/>
          </a:p>
          <a:p>
            <a:pPr marL="609600" lvl="0" indent="-4572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fs::/a and fs::/b give users access to different “data islands”</a:t>
            </a:r>
            <a:endParaRPr/>
          </a:p>
        </p:txBody>
      </p:sp>
      <p:sp>
        <p:nvSpPr>
          <p:cNvPr id="873" name="Google Shape;873;g1863ef439b8_0_11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133</a:t>
            </a:fld>
            <a:endParaRPr/>
          </a:p>
        </p:txBody>
      </p:sp>
      <p:sp>
        <p:nvSpPr>
          <p:cNvPr id="874" name="Google Shape;874;g1863ef439b8_0_110"/>
          <p:cNvSpPr/>
          <p:nvPr/>
        </p:nvSpPr>
        <p:spPr>
          <a:xfrm>
            <a:off x="4111113" y="1530803"/>
            <a:ext cx="757500" cy="4152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LabFS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875" name="Google Shape;875;g1863ef439b8_0_110"/>
          <p:cNvSpPr/>
          <p:nvPr/>
        </p:nvSpPr>
        <p:spPr>
          <a:xfrm>
            <a:off x="5001517" y="1530803"/>
            <a:ext cx="757500" cy="4152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LRU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876" name="Google Shape;876;g1863ef439b8_0_110"/>
          <p:cNvSpPr/>
          <p:nvPr/>
        </p:nvSpPr>
        <p:spPr>
          <a:xfrm>
            <a:off x="5891920" y="1530803"/>
            <a:ext cx="757500" cy="4152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NoOp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877" name="Google Shape;877;g1863ef439b8_0_110"/>
          <p:cNvSpPr/>
          <p:nvPr/>
        </p:nvSpPr>
        <p:spPr>
          <a:xfrm>
            <a:off x="6782324" y="1530803"/>
            <a:ext cx="757500" cy="4152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KDriver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cxnSp>
        <p:nvCxnSpPr>
          <p:cNvPr id="878" name="Google Shape;878;g1863ef439b8_0_110"/>
          <p:cNvCxnSpPr>
            <a:stCxn id="874" idx="3"/>
            <a:endCxn id="875" idx="1"/>
          </p:cNvCxnSpPr>
          <p:nvPr/>
        </p:nvCxnSpPr>
        <p:spPr>
          <a:xfrm>
            <a:off x="4868613" y="1738403"/>
            <a:ext cx="1329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79" name="Google Shape;879;g1863ef439b8_0_110"/>
          <p:cNvCxnSpPr>
            <a:endCxn id="876" idx="1"/>
          </p:cNvCxnSpPr>
          <p:nvPr/>
        </p:nvCxnSpPr>
        <p:spPr>
          <a:xfrm>
            <a:off x="5764120" y="1738403"/>
            <a:ext cx="1278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80" name="Google Shape;880;g1863ef439b8_0_110"/>
          <p:cNvSpPr/>
          <p:nvPr/>
        </p:nvSpPr>
        <p:spPr>
          <a:xfrm>
            <a:off x="3054910" y="1530800"/>
            <a:ext cx="883500" cy="14097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Island A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881" name="Google Shape;881;g1863ef439b8_0_110"/>
          <p:cNvSpPr txBox="1"/>
          <p:nvPr/>
        </p:nvSpPr>
        <p:spPr>
          <a:xfrm>
            <a:off x="1850975" y="2004800"/>
            <a:ext cx="757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fs::/a</a:t>
            </a:r>
            <a:endParaRPr sz="1800"/>
          </a:p>
        </p:txBody>
      </p:sp>
      <p:cxnSp>
        <p:nvCxnSpPr>
          <p:cNvPr id="882" name="Google Shape;882;g1863ef439b8_0_110"/>
          <p:cNvCxnSpPr>
            <a:stCxn id="880" idx="3"/>
            <a:endCxn id="874" idx="1"/>
          </p:cNvCxnSpPr>
          <p:nvPr/>
        </p:nvCxnSpPr>
        <p:spPr>
          <a:xfrm rot="10800000" flipH="1">
            <a:off x="3938410" y="1738550"/>
            <a:ext cx="172800" cy="4971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3" name="Google Shape;883;g1863ef439b8_0_110"/>
          <p:cNvCxnSpPr>
            <a:stCxn id="876" idx="3"/>
            <a:endCxn id="877" idx="1"/>
          </p:cNvCxnSpPr>
          <p:nvPr/>
        </p:nvCxnSpPr>
        <p:spPr>
          <a:xfrm>
            <a:off x="6649420" y="1738403"/>
            <a:ext cx="1329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884" name="Google Shape;884;g1863ef439b8_0_110"/>
          <p:cNvPicPr preferRelativeResize="0"/>
          <p:nvPr/>
        </p:nvPicPr>
        <p:blipFill rotWithShape="1">
          <a:blip r:embed="rId3">
            <a:alphaModFix/>
          </a:blip>
          <a:srcRect l="14962" r="9889"/>
          <a:stretch/>
        </p:blipFill>
        <p:spPr>
          <a:xfrm>
            <a:off x="7998375" y="2271200"/>
            <a:ext cx="405350" cy="5772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85" name="Google Shape;885;g1863ef439b8_0_110"/>
          <p:cNvCxnSpPr>
            <a:stCxn id="877" idx="3"/>
            <a:endCxn id="884" idx="1"/>
          </p:cNvCxnSpPr>
          <p:nvPr/>
        </p:nvCxnSpPr>
        <p:spPr>
          <a:xfrm>
            <a:off x="7539824" y="1738403"/>
            <a:ext cx="458700" cy="8214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86" name="Google Shape;886;g1863ef439b8_0_110"/>
          <p:cNvSpPr/>
          <p:nvPr/>
        </p:nvSpPr>
        <p:spPr>
          <a:xfrm>
            <a:off x="3132010" y="1911350"/>
            <a:ext cx="729300" cy="4152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Users A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887" name="Google Shape;887;g1863ef439b8_0_110"/>
          <p:cNvSpPr/>
          <p:nvPr/>
        </p:nvSpPr>
        <p:spPr>
          <a:xfrm>
            <a:off x="3132010" y="2433200"/>
            <a:ext cx="729300" cy="4152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Paths A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888" name="Google Shape;888;g1863ef439b8_0_110"/>
          <p:cNvSpPr/>
          <p:nvPr/>
        </p:nvSpPr>
        <p:spPr>
          <a:xfrm>
            <a:off x="3054910" y="3119900"/>
            <a:ext cx="883500" cy="14097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Island B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889" name="Google Shape;889;g1863ef439b8_0_110"/>
          <p:cNvSpPr/>
          <p:nvPr/>
        </p:nvSpPr>
        <p:spPr>
          <a:xfrm>
            <a:off x="3132010" y="3500450"/>
            <a:ext cx="729300" cy="4152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Users B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890" name="Google Shape;890;g1863ef439b8_0_110"/>
          <p:cNvSpPr/>
          <p:nvPr/>
        </p:nvSpPr>
        <p:spPr>
          <a:xfrm>
            <a:off x="3132010" y="4022300"/>
            <a:ext cx="729300" cy="4152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Paths B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891" name="Google Shape;891;g1863ef439b8_0_110"/>
          <p:cNvSpPr txBox="1"/>
          <p:nvPr/>
        </p:nvSpPr>
        <p:spPr>
          <a:xfrm>
            <a:off x="1850975" y="3597950"/>
            <a:ext cx="757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fs::/b</a:t>
            </a:r>
            <a:endParaRPr sz="1800"/>
          </a:p>
        </p:txBody>
      </p:sp>
      <p:cxnSp>
        <p:nvCxnSpPr>
          <p:cNvPr id="892" name="Google Shape;892;g1863ef439b8_0_110"/>
          <p:cNvCxnSpPr>
            <a:endCxn id="874" idx="2"/>
          </p:cNvCxnSpPr>
          <p:nvPr/>
        </p:nvCxnSpPr>
        <p:spPr>
          <a:xfrm rot="-5400000">
            <a:off x="3274863" y="2609603"/>
            <a:ext cx="1878600" cy="551400"/>
          </a:xfrm>
          <a:prstGeom prst="bentConnector3">
            <a:avLst>
              <a:gd name="adj1" fmla="val -809"/>
            </a:avLst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8CB689-1840-1823-A597-6B108CB28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134</a:t>
            </a:fld>
            <a:endParaRPr lang="en-US"/>
          </a:p>
        </p:txBody>
      </p:sp>
      <p:sp>
        <p:nvSpPr>
          <p:cNvPr id="2" name="Google Shape;1516;g1863ef439b8_3_48">
            <a:extLst>
              <a:ext uri="{FF2B5EF4-FFF2-40B4-BE49-F238E27FC236}">
                <a16:creationId xmlns:a16="http://schemas.microsoft.com/office/drawing/2014/main" id="{28A4E3C6-CA27-2D65-51CF-BEE43CCF754A}"/>
              </a:ext>
            </a:extLst>
          </p:cNvPr>
          <p:cNvSpPr txBox="1">
            <a:spLocks noGrp="1"/>
          </p:cNvSpPr>
          <p:nvPr/>
        </p:nvSpPr>
        <p:spPr>
          <a:xfrm>
            <a:off x="415600" y="593367"/>
            <a:ext cx="11360700" cy="8175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r>
              <a:rPr lang="en-US"/>
              <a:t>What the Runtime Gives</a:t>
            </a:r>
          </a:p>
        </p:txBody>
      </p:sp>
      <p:sp>
        <p:nvSpPr>
          <p:cNvPr id="3" name="Google Shape;1517;g1863ef439b8_3_48">
            <a:extLst>
              <a:ext uri="{FF2B5EF4-FFF2-40B4-BE49-F238E27FC236}">
                <a16:creationId xmlns:a16="http://schemas.microsoft.com/office/drawing/2014/main" id="{3ADCE182-F57B-C1E5-44B3-9EDEE5E79383}"/>
              </a:ext>
            </a:extLst>
          </p:cNvPr>
          <p:cNvSpPr txBox="1">
            <a:spLocks noGrp="1"/>
          </p:cNvSpPr>
          <p:nvPr/>
        </p:nvSpPr>
        <p:spPr>
          <a:xfrm>
            <a:off x="415600" y="1562125"/>
            <a:ext cx="5335442" cy="5281331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>
            <a:lvl1pPr marL="457200" lvl="0" indent="-381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 panose="020B0604020202020204" pitchFamily="34" charset="0"/>
              <a:buChar char="●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Apps use </a:t>
            </a:r>
            <a:r>
              <a:rPr lang="en-US" err="1"/>
              <a:t>LabMod</a:t>
            </a:r>
            <a:r>
              <a:rPr lang="en-US"/>
              <a:t> connectors to send ops to the Runtime</a:t>
            </a:r>
          </a:p>
          <a:p>
            <a:r>
              <a:rPr lang="en-US"/>
              <a:t>The runtime spawns workers to execute </a:t>
            </a:r>
            <a:r>
              <a:rPr lang="en-US" err="1"/>
              <a:t>LabStacks</a:t>
            </a:r>
            <a:endParaRPr lang="en-US"/>
          </a:p>
          <a:p>
            <a:pPr lvl="1"/>
            <a:r>
              <a:rPr lang="en-US"/>
              <a:t>User or kernel space</a:t>
            </a:r>
          </a:p>
          <a:p>
            <a:pPr lvl="1"/>
            <a:r>
              <a:rPr lang="en-US"/>
              <a:t>Depends on their access needs</a:t>
            </a:r>
          </a:p>
          <a:p>
            <a:r>
              <a:rPr lang="en-US"/>
              <a:t>Protocols for upgrading code and recovering from crash</a:t>
            </a:r>
          </a:p>
          <a:p>
            <a:pPr lvl="1"/>
            <a:r>
              <a:rPr lang="en-US"/>
              <a:t>Simplified due to the loosely coupled nature of </a:t>
            </a:r>
            <a:r>
              <a:rPr lang="en-US" err="1"/>
              <a:t>LabMods</a:t>
            </a:r>
            <a:endParaRPr lang="en-US"/>
          </a:p>
          <a:p>
            <a:pPr lvl="1"/>
            <a:r>
              <a:rPr lang="en-US"/>
              <a:t>It takes only 15ms to upgrade a </a:t>
            </a:r>
            <a:r>
              <a:rPr lang="en-US" err="1"/>
              <a:t>LabMod</a:t>
            </a:r>
            <a:r>
              <a:rPr lang="en-US"/>
              <a:t>, whereas a system reboot can be minutes</a:t>
            </a:r>
          </a:p>
        </p:txBody>
      </p:sp>
      <p:pic>
        <p:nvPicPr>
          <p:cNvPr id="5" name="Graphic 2">
            <a:extLst>
              <a:ext uri="{FF2B5EF4-FFF2-40B4-BE49-F238E27FC236}">
                <a16:creationId xmlns:a16="http://schemas.microsoft.com/office/drawing/2014/main" id="{DE69C648-602E-2E62-3F6B-BCA0FEBDD3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7940" y="438539"/>
            <a:ext cx="5667058" cy="5726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714388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" name="Google Shape;1067;g193c90bfe1a_0_149"/>
          <p:cNvSpPr txBox="1">
            <a:spLocks noGrp="1"/>
          </p:cNvSpPr>
          <p:nvPr>
            <p:ph type="title"/>
          </p:nvPr>
        </p:nvSpPr>
        <p:spPr>
          <a:xfrm>
            <a:off x="415600" y="593375"/>
            <a:ext cx="5366400" cy="817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Executing </a:t>
            </a:r>
            <a:r>
              <a:rPr lang="en-US" err="1"/>
              <a:t>LabStacks</a:t>
            </a:r>
            <a:r>
              <a:rPr lang="en-US"/>
              <a:t> (1)</a:t>
            </a:r>
            <a:endParaRPr/>
          </a:p>
        </p:txBody>
      </p:sp>
      <p:sp>
        <p:nvSpPr>
          <p:cNvPr id="1069" name="Google Shape;1069;g193c90bfe1a_0_149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135</a:t>
            </a:fld>
            <a:endParaRPr/>
          </a:p>
        </p:txBody>
      </p:sp>
      <p:sp>
        <p:nvSpPr>
          <p:cNvPr id="5" name="Google Shape;932;g16b47b23229_0_2100">
            <a:extLst>
              <a:ext uri="{FF2B5EF4-FFF2-40B4-BE49-F238E27FC236}">
                <a16:creationId xmlns:a16="http://schemas.microsoft.com/office/drawing/2014/main" id="{C4297D91-8E78-D595-CE3E-A40973AB116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95100" y="1710675"/>
            <a:ext cx="5049300" cy="4059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Client initially registers with the Runtime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Create shared-memory queues between client &amp; runtime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Client loads the connector of “Generic </a:t>
            </a:r>
            <a:r>
              <a:rPr lang="en-US" err="1"/>
              <a:t>LabMod</a:t>
            </a:r>
            <a:r>
              <a:rPr lang="en-US"/>
              <a:t>” from the Namespace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Call the connector to place an I/O request in the queue</a:t>
            </a:r>
            <a:endParaRPr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92B6771-5BA1-ED4A-B417-00C53D930F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7940" y="438539"/>
            <a:ext cx="5667058" cy="5726922"/>
          </a:xfrm>
          <a:prstGeom prst="rect">
            <a:avLst/>
          </a:prstGeom>
        </p:spPr>
      </p:pic>
      <p:sp>
        <p:nvSpPr>
          <p:cNvPr id="9" name="Google Shape;1198;g193c90bfe1a_0_149">
            <a:extLst>
              <a:ext uri="{FF2B5EF4-FFF2-40B4-BE49-F238E27FC236}">
                <a16:creationId xmlns:a16="http://schemas.microsoft.com/office/drawing/2014/main" id="{D01681B2-97F0-5752-77F0-8C78F2A26585}"/>
              </a:ext>
            </a:extLst>
          </p:cNvPr>
          <p:cNvSpPr/>
          <p:nvPr/>
        </p:nvSpPr>
        <p:spPr>
          <a:xfrm>
            <a:off x="5996195" y="343757"/>
            <a:ext cx="5863811" cy="1208944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</p:spTree>
    <p:extLst>
      <p:ext uri="{BB962C8B-B14F-4D97-AF65-F5344CB8AC3E}">
        <p14:creationId xmlns:p14="http://schemas.microsoft.com/office/powerpoint/2010/main" val="2893462276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8CB689-1840-1823-A597-6B108CB28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136</a:t>
            </a:fld>
            <a:endParaRPr lang="en-US"/>
          </a:p>
        </p:txBody>
      </p:sp>
      <p:sp>
        <p:nvSpPr>
          <p:cNvPr id="2" name="Google Shape;693;g16b47b23229_0_1952">
            <a:extLst>
              <a:ext uri="{FF2B5EF4-FFF2-40B4-BE49-F238E27FC236}">
                <a16:creationId xmlns:a16="http://schemas.microsoft.com/office/drawing/2014/main" id="{139C1A48-59DB-B884-28B6-027875BB1CFD}"/>
              </a:ext>
            </a:extLst>
          </p:cNvPr>
          <p:cNvSpPr txBox="1">
            <a:spLocks noGrp="1"/>
          </p:cNvSpPr>
          <p:nvPr/>
        </p:nvSpPr>
        <p:spPr>
          <a:xfrm>
            <a:off x="415600" y="593375"/>
            <a:ext cx="3263400" cy="8175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</a:t>
            </a:r>
            <a:r>
              <a:rPr lang="en-US" err="1"/>
              <a:t>LabStack</a:t>
            </a:r>
            <a:endParaRPr err="1"/>
          </a:p>
        </p:txBody>
      </p:sp>
      <p:sp>
        <p:nvSpPr>
          <p:cNvPr id="3" name="Google Shape;694;g16b47b23229_0_1952">
            <a:extLst>
              <a:ext uri="{FF2B5EF4-FFF2-40B4-BE49-F238E27FC236}">
                <a16:creationId xmlns:a16="http://schemas.microsoft.com/office/drawing/2014/main" id="{0030176B-D08F-A2C2-C989-2F33A6960241}"/>
              </a:ext>
            </a:extLst>
          </p:cNvPr>
          <p:cNvSpPr txBox="1">
            <a:spLocks noGrp="1"/>
          </p:cNvSpPr>
          <p:nvPr/>
        </p:nvSpPr>
        <p:spPr>
          <a:xfrm>
            <a:off x="415600" y="1562133"/>
            <a:ext cx="11360700" cy="11787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>
            <a:lvl1pPr marL="457200" lvl="0" indent="-381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 panose="020B0604020202020204" pitchFamily="34" charset="0"/>
              <a:buChar char="●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lvl="0" indent="-4572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A user-defined combination of compatible </a:t>
            </a:r>
            <a:r>
              <a:rPr lang="en-US" err="1"/>
              <a:t>LabMods</a:t>
            </a:r>
            <a:r>
              <a:rPr lang="en-US"/>
              <a:t> into a single I/O system</a:t>
            </a:r>
            <a:endParaRPr/>
          </a:p>
        </p:txBody>
      </p:sp>
      <p:sp>
        <p:nvSpPr>
          <p:cNvPr id="5" name="Google Shape;696;g16b47b23229_0_1952">
            <a:extLst>
              <a:ext uri="{FF2B5EF4-FFF2-40B4-BE49-F238E27FC236}">
                <a16:creationId xmlns:a16="http://schemas.microsoft.com/office/drawing/2014/main" id="{ED5CBD27-E66B-0CE8-3CFE-49A1E310DB27}"/>
              </a:ext>
            </a:extLst>
          </p:cNvPr>
          <p:cNvSpPr txBox="1"/>
          <p:nvPr/>
        </p:nvSpPr>
        <p:spPr>
          <a:xfrm>
            <a:off x="3747422" y="4115078"/>
            <a:ext cx="18561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>
                <a:latin typeface="Old Standard TT"/>
                <a:ea typeface="Old Standard TT"/>
                <a:cs typeface="Old Standard TT"/>
                <a:sym typeface="Old Standard TT"/>
              </a:rPr>
              <a:t>Pick &amp;</a:t>
            </a:r>
            <a:endParaRPr sz="1900" b="1"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>
                <a:latin typeface="Old Standard TT"/>
                <a:ea typeface="Old Standard TT"/>
                <a:cs typeface="Old Standard TT"/>
                <a:sym typeface="Old Standard TT"/>
              </a:rPr>
              <a:t>Choose</a:t>
            </a:r>
            <a:endParaRPr sz="1900" b="1"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6" name="Google Shape;697;g16b47b23229_0_1952">
            <a:extLst>
              <a:ext uri="{FF2B5EF4-FFF2-40B4-BE49-F238E27FC236}">
                <a16:creationId xmlns:a16="http://schemas.microsoft.com/office/drawing/2014/main" id="{A78EDC2D-BDE0-70CB-253C-CB473D2EBCE9}"/>
              </a:ext>
            </a:extLst>
          </p:cNvPr>
          <p:cNvSpPr/>
          <p:nvPr/>
        </p:nvSpPr>
        <p:spPr>
          <a:xfrm>
            <a:off x="7147122" y="3006678"/>
            <a:ext cx="1108500" cy="1108500"/>
          </a:xfrm>
          <a:prstGeom prst="ellipse">
            <a:avLst/>
          </a:prstGeom>
          <a:solidFill>
            <a:srgbClr val="6D9EEB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698;g16b47b23229_0_1952">
            <a:extLst>
              <a:ext uri="{FF2B5EF4-FFF2-40B4-BE49-F238E27FC236}">
                <a16:creationId xmlns:a16="http://schemas.microsoft.com/office/drawing/2014/main" id="{47617746-AF9C-63C3-2AB8-00911376CB69}"/>
              </a:ext>
            </a:extLst>
          </p:cNvPr>
          <p:cNvSpPr txBox="1"/>
          <p:nvPr/>
        </p:nvSpPr>
        <p:spPr>
          <a:xfrm>
            <a:off x="6773322" y="4115078"/>
            <a:ext cx="18561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>
                <a:latin typeface="Old Standard TT"/>
                <a:ea typeface="Old Standard TT"/>
                <a:cs typeface="Old Standard TT"/>
                <a:sym typeface="Old Standard TT"/>
              </a:rPr>
              <a:t>Dynamic</a:t>
            </a:r>
            <a:endParaRPr sz="1900" b="1"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>
                <a:latin typeface="Old Standard TT"/>
                <a:ea typeface="Old Standard TT"/>
                <a:cs typeface="Old Standard TT"/>
                <a:sym typeface="Old Standard TT"/>
              </a:rPr>
              <a:t>Modification</a:t>
            </a:r>
            <a:endParaRPr sz="1900" b="1"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8" name="Google Shape;699;g16b47b23229_0_1952">
            <a:extLst>
              <a:ext uri="{FF2B5EF4-FFF2-40B4-BE49-F238E27FC236}">
                <a16:creationId xmlns:a16="http://schemas.microsoft.com/office/drawing/2014/main" id="{AF8F7C45-2994-6D40-E758-405E57E45D5C}"/>
              </a:ext>
            </a:extLst>
          </p:cNvPr>
          <p:cNvSpPr/>
          <p:nvPr/>
        </p:nvSpPr>
        <p:spPr>
          <a:xfrm>
            <a:off x="4121222" y="3006678"/>
            <a:ext cx="1108500" cy="1108500"/>
          </a:xfrm>
          <a:prstGeom prst="ellipse">
            <a:avLst/>
          </a:prstGeom>
          <a:solidFill>
            <a:srgbClr val="6D9EEB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" name="Google Shape;702;g16b47b23229_0_1952">
            <a:extLst>
              <a:ext uri="{FF2B5EF4-FFF2-40B4-BE49-F238E27FC236}">
                <a16:creationId xmlns:a16="http://schemas.microsoft.com/office/drawing/2014/main" id="{68A10431-B136-79B5-BA1C-8D13DFB63DC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245722" y="3110978"/>
            <a:ext cx="899800" cy="8998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703;g16b47b23229_0_1952">
            <a:extLst>
              <a:ext uri="{FF2B5EF4-FFF2-40B4-BE49-F238E27FC236}">
                <a16:creationId xmlns:a16="http://schemas.microsoft.com/office/drawing/2014/main" id="{CB2835C1-81D1-0D1F-2D81-1A2B52F34B2A}"/>
              </a:ext>
            </a:extLst>
          </p:cNvPr>
          <p:cNvSpPr txBox="1"/>
          <p:nvPr/>
        </p:nvSpPr>
        <p:spPr>
          <a:xfrm>
            <a:off x="3747422" y="4935878"/>
            <a:ext cx="1856100" cy="14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Old Standard TT"/>
                <a:ea typeface="Old Standard TT"/>
                <a:cs typeface="Old Standard TT"/>
                <a:sym typeface="Old Standard TT"/>
              </a:rPr>
              <a:t>Choose only the </a:t>
            </a:r>
            <a:r>
              <a:rPr lang="en-US" sz="1900" err="1">
                <a:latin typeface="Old Standard TT"/>
                <a:ea typeface="Old Standard TT"/>
                <a:cs typeface="Old Standard TT"/>
                <a:sym typeface="Old Standard TT"/>
              </a:rPr>
              <a:t>LabMods</a:t>
            </a:r>
            <a:r>
              <a:rPr lang="en-US" sz="1900">
                <a:latin typeface="Old Standard TT"/>
                <a:ea typeface="Old Standard TT"/>
                <a:cs typeface="Old Standard TT"/>
                <a:sym typeface="Old Standard TT"/>
              </a:rPr>
              <a:t> required by the I/O stack</a:t>
            </a:r>
            <a:endParaRPr sz="1900"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13" name="Google Shape;704;g16b47b23229_0_1952">
            <a:extLst>
              <a:ext uri="{FF2B5EF4-FFF2-40B4-BE49-F238E27FC236}">
                <a16:creationId xmlns:a16="http://schemas.microsoft.com/office/drawing/2014/main" id="{7F962520-A022-967C-D39A-E21B071DD8EE}"/>
              </a:ext>
            </a:extLst>
          </p:cNvPr>
          <p:cNvSpPr txBox="1"/>
          <p:nvPr/>
        </p:nvSpPr>
        <p:spPr>
          <a:xfrm>
            <a:off x="6471122" y="4935878"/>
            <a:ext cx="2460300" cy="112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Old Standard TT"/>
                <a:ea typeface="Old Standard TT"/>
                <a:cs typeface="Old Standard TT"/>
                <a:sym typeface="Old Standard TT"/>
              </a:rPr>
              <a:t>Dynamically modify </a:t>
            </a:r>
            <a:endParaRPr sz="1900"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Old Standard TT"/>
                <a:ea typeface="Old Standard TT"/>
                <a:cs typeface="Old Standard TT"/>
                <a:sym typeface="Old Standard TT"/>
              </a:rPr>
              <a:t>to adapt to changing I/O requirements</a:t>
            </a:r>
            <a:endParaRPr sz="1900"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pic>
        <p:nvPicPr>
          <p:cNvPr id="16" name="Google Shape;707;g16b47b23229_0_1952">
            <a:extLst>
              <a:ext uri="{FF2B5EF4-FFF2-40B4-BE49-F238E27FC236}">
                <a16:creationId xmlns:a16="http://schemas.microsoft.com/office/drawing/2014/main" id="{E3E560D2-2A00-84EF-28DD-26A57D09979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5036" y="3150481"/>
            <a:ext cx="820773" cy="820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" name="Google Shape;708;g16b47b23229_0_1952">
            <a:extLst>
              <a:ext uri="{FF2B5EF4-FFF2-40B4-BE49-F238E27FC236}">
                <a16:creationId xmlns:a16="http://schemas.microsoft.com/office/drawing/2014/main" id="{76DB95F7-A876-D294-511E-AD4C00D5058C}"/>
              </a:ext>
            </a:extLst>
          </p:cNvPr>
          <p:cNvGrpSpPr/>
          <p:nvPr/>
        </p:nvGrpSpPr>
        <p:grpSpPr>
          <a:xfrm>
            <a:off x="7930249" y="329840"/>
            <a:ext cx="2700775" cy="925017"/>
            <a:chOff x="7930251" y="329840"/>
            <a:chExt cx="4263935" cy="1460400"/>
          </a:xfrm>
        </p:grpSpPr>
        <p:sp>
          <p:nvSpPr>
            <p:cNvPr id="18" name="Google Shape;709;g16b47b23229_0_1952">
              <a:extLst>
                <a:ext uri="{FF2B5EF4-FFF2-40B4-BE49-F238E27FC236}">
                  <a16:creationId xmlns:a16="http://schemas.microsoft.com/office/drawing/2014/main" id="{B88277F3-6F8F-B62B-E0EE-CFF95509BB61}"/>
                </a:ext>
              </a:extLst>
            </p:cNvPr>
            <p:cNvSpPr/>
            <p:nvPr/>
          </p:nvSpPr>
          <p:spPr>
            <a:xfrm>
              <a:off x="7930251" y="329840"/>
              <a:ext cx="1460400" cy="1460400"/>
            </a:xfrm>
            <a:prstGeom prst="flowChartConnector">
              <a:avLst/>
            </a:prstGeom>
            <a:solidFill>
              <a:srgbClr val="B6D7A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sp>
          <p:nvSpPr>
            <p:cNvPr id="19" name="Google Shape;710;g16b47b23229_0_1952">
              <a:extLst>
                <a:ext uri="{FF2B5EF4-FFF2-40B4-BE49-F238E27FC236}">
                  <a16:creationId xmlns:a16="http://schemas.microsoft.com/office/drawing/2014/main" id="{0101638A-2CCE-D1A6-D85B-9ABF20C3294B}"/>
                </a:ext>
              </a:extLst>
            </p:cNvPr>
            <p:cNvSpPr txBox="1"/>
            <p:nvPr/>
          </p:nvSpPr>
          <p:spPr>
            <a:xfrm>
              <a:off x="9489986" y="428253"/>
              <a:ext cx="2704200" cy="126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latin typeface="Old Standard TT"/>
                  <a:ea typeface="Old Standard TT"/>
                  <a:cs typeface="Old Standard TT"/>
                  <a:sym typeface="Old Standard TT"/>
                </a:rPr>
                <a:t>Enable</a:t>
              </a:r>
              <a:endParaRPr sz="1800">
                <a:latin typeface="Old Standard TT"/>
                <a:ea typeface="Old Standard TT"/>
                <a:cs typeface="Old Standard TT"/>
                <a:sym typeface="Old Standard TT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latin typeface="Old Standard TT"/>
                  <a:ea typeface="Old Standard TT"/>
                  <a:cs typeface="Old Standard TT"/>
                  <a:sym typeface="Old Standard TT"/>
                </a:rPr>
                <a:t>Configurability</a:t>
              </a:r>
              <a:endParaRPr sz="1800">
                <a:latin typeface="Old Standard TT"/>
                <a:ea typeface="Old Standard TT"/>
                <a:cs typeface="Old Standard TT"/>
                <a:sym typeface="Old Standard TT"/>
              </a:endParaRPr>
            </a:p>
          </p:txBody>
        </p:sp>
        <p:pic>
          <p:nvPicPr>
            <p:cNvPr id="20" name="Google Shape;711;g16b47b23229_0_1952">
              <a:extLst>
                <a:ext uri="{FF2B5EF4-FFF2-40B4-BE49-F238E27FC236}">
                  <a16:creationId xmlns:a16="http://schemas.microsoft.com/office/drawing/2014/main" id="{60A65D4E-C2C3-261B-9867-195263139FB8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018251" y="417840"/>
              <a:ext cx="1284400" cy="128440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418895057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2" name="Google Shape;1652;g16b47b23229_0_2266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Evaluations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E0B741DE-B958-944C-A454-F5EEC987A8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53" name="Google Shape;1653;g16b47b23229_0_226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33565347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8CB689-1840-1823-A597-6B108CB28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138</a:t>
            </a:fld>
            <a:endParaRPr lang="en-US"/>
          </a:p>
        </p:txBody>
      </p:sp>
      <p:sp>
        <p:nvSpPr>
          <p:cNvPr id="2" name="Google Shape;1661;g16b47b23229_0_2271">
            <a:extLst>
              <a:ext uri="{FF2B5EF4-FFF2-40B4-BE49-F238E27FC236}">
                <a16:creationId xmlns:a16="http://schemas.microsoft.com/office/drawing/2014/main" id="{8157AE89-FC98-35F3-1A52-1E3007E7AC31}"/>
              </a:ext>
            </a:extLst>
          </p:cNvPr>
          <p:cNvSpPr txBox="1">
            <a:spLocks noGrp="1"/>
          </p:cNvSpPr>
          <p:nvPr/>
        </p:nvSpPr>
        <p:spPr>
          <a:xfrm>
            <a:off x="415600" y="593367"/>
            <a:ext cx="11360700" cy="8175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:lc="http://schemas.openxmlformats.org/drawingml/2006/lockedCanvas" textRoundtripDataId="6"/>
                  </a:ext>
                </a:extLst>
              </a:rPr>
              <a:t>Evaluation Objectives</a:t>
            </a:r>
            <a:endParaRPr lang="en-US"/>
          </a:p>
        </p:txBody>
      </p:sp>
      <p:sp>
        <p:nvSpPr>
          <p:cNvPr id="3" name="Google Shape;1663;g16b47b23229_0_2271">
            <a:extLst>
              <a:ext uri="{FF2B5EF4-FFF2-40B4-BE49-F238E27FC236}">
                <a16:creationId xmlns:a16="http://schemas.microsoft.com/office/drawing/2014/main" id="{D11A7C81-FBA0-6735-39CC-8E95D31ED9C7}"/>
              </a:ext>
            </a:extLst>
          </p:cNvPr>
          <p:cNvSpPr/>
          <p:nvPr/>
        </p:nvSpPr>
        <p:spPr>
          <a:xfrm>
            <a:off x="3489797" y="2153039"/>
            <a:ext cx="2505000" cy="607800"/>
          </a:xfrm>
          <a:prstGeom prst="rect">
            <a:avLst/>
          </a:prstGeom>
          <a:solidFill>
            <a:srgbClr val="6D9EEB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Roboto"/>
                <a:ea typeface="Roboto"/>
                <a:cs typeface="Roboto"/>
                <a:sym typeface="Roboto"/>
              </a:rPr>
              <a:t>Modularity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" name="Google Shape;1664;g16b47b23229_0_2271">
            <a:extLst>
              <a:ext uri="{FF2B5EF4-FFF2-40B4-BE49-F238E27FC236}">
                <a16:creationId xmlns:a16="http://schemas.microsoft.com/office/drawing/2014/main" id="{55B4DD19-C836-26FA-D3E0-B29CB58A466A}"/>
              </a:ext>
            </a:extLst>
          </p:cNvPr>
          <p:cNvSpPr/>
          <p:nvPr/>
        </p:nvSpPr>
        <p:spPr>
          <a:xfrm>
            <a:off x="3489797" y="3003112"/>
            <a:ext cx="2505000" cy="2188200"/>
          </a:xfrm>
          <a:prstGeom prst="rect">
            <a:avLst/>
          </a:prstGeom>
          <a:solidFill>
            <a:srgbClr val="A4C2F4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The choice of modules have major performance impacts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" name="Google Shape;1665;g16b47b23229_0_2271">
            <a:extLst>
              <a:ext uri="{FF2B5EF4-FFF2-40B4-BE49-F238E27FC236}">
                <a16:creationId xmlns:a16="http://schemas.microsoft.com/office/drawing/2014/main" id="{3C047C1E-1952-F01D-A8CB-CC336605344E}"/>
              </a:ext>
            </a:extLst>
          </p:cNvPr>
          <p:cNvSpPr/>
          <p:nvPr/>
        </p:nvSpPr>
        <p:spPr>
          <a:xfrm>
            <a:off x="6245800" y="2153039"/>
            <a:ext cx="2505000" cy="607800"/>
          </a:xfrm>
          <a:prstGeom prst="rect">
            <a:avLst/>
          </a:prstGeom>
          <a:solidFill>
            <a:srgbClr val="6D9EEB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Roboto"/>
                <a:ea typeface="Roboto"/>
                <a:cs typeface="Roboto"/>
                <a:sym typeface="Roboto"/>
              </a:rPr>
              <a:t>Customization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" name="Google Shape;1666;g16b47b23229_0_2271">
            <a:extLst>
              <a:ext uri="{FF2B5EF4-FFF2-40B4-BE49-F238E27FC236}">
                <a16:creationId xmlns:a16="http://schemas.microsoft.com/office/drawing/2014/main" id="{FBEF86E9-D43D-6A13-27C2-215EEB8C25D0}"/>
              </a:ext>
            </a:extLst>
          </p:cNvPr>
          <p:cNvSpPr/>
          <p:nvPr/>
        </p:nvSpPr>
        <p:spPr>
          <a:xfrm>
            <a:off x="6245800" y="3003112"/>
            <a:ext cx="2505000" cy="2188200"/>
          </a:xfrm>
          <a:prstGeom prst="rect">
            <a:avLst/>
          </a:prstGeom>
          <a:solidFill>
            <a:srgbClr val="A4C2F4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I/O stacks should be more customized to the workload and environment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321956227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8CB689-1840-1823-A597-6B108CB28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139</a:t>
            </a:fld>
            <a:endParaRPr lang="en-US"/>
          </a:p>
        </p:txBody>
      </p:sp>
      <p:sp>
        <p:nvSpPr>
          <p:cNvPr id="2" name="Google Shape;1676;g1863ef439b8_0_292">
            <a:extLst>
              <a:ext uri="{FF2B5EF4-FFF2-40B4-BE49-F238E27FC236}">
                <a16:creationId xmlns:a16="http://schemas.microsoft.com/office/drawing/2014/main" id="{2288F75F-8085-EA23-BFAC-1E57A3B059D4}"/>
              </a:ext>
            </a:extLst>
          </p:cNvPr>
          <p:cNvSpPr txBox="1">
            <a:spLocks noGrp="1"/>
          </p:cNvSpPr>
          <p:nvPr/>
        </p:nvSpPr>
        <p:spPr>
          <a:xfrm>
            <a:off x="415600" y="593367"/>
            <a:ext cx="11360700" cy="8175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Experimental Setup: </a:t>
            </a:r>
            <a:r>
              <a:rPr lang="en-US" err="1"/>
              <a:t>LabStacks</a:t>
            </a:r>
            <a:endParaRPr err="1"/>
          </a:p>
        </p:txBody>
      </p:sp>
      <p:sp>
        <p:nvSpPr>
          <p:cNvPr id="3" name="Google Shape;1678;g1863ef439b8_0_292">
            <a:extLst>
              <a:ext uri="{FF2B5EF4-FFF2-40B4-BE49-F238E27FC236}">
                <a16:creationId xmlns:a16="http://schemas.microsoft.com/office/drawing/2014/main" id="{40CE5480-60FD-2B23-1DCE-3816C740AD6A}"/>
              </a:ext>
            </a:extLst>
          </p:cNvPr>
          <p:cNvSpPr/>
          <p:nvPr/>
        </p:nvSpPr>
        <p:spPr>
          <a:xfrm>
            <a:off x="2167959" y="3175183"/>
            <a:ext cx="1269900" cy="3657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Permissions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5" name="Google Shape;1679;g1863ef439b8_0_292">
            <a:extLst>
              <a:ext uri="{FF2B5EF4-FFF2-40B4-BE49-F238E27FC236}">
                <a16:creationId xmlns:a16="http://schemas.microsoft.com/office/drawing/2014/main" id="{7ADD34B8-C215-5F7D-934A-B1E942FD71B8}"/>
              </a:ext>
            </a:extLst>
          </p:cNvPr>
          <p:cNvSpPr/>
          <p:nvPr/>
        </p:nvSpPr>
        <p:spPr>
          <a:xfrm>
            <a:off x="2167959" y="3540783"/>
            <a:ext cx="1269900" cy="3657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err="1">
                <a:latin typeface="Roboto Condensed"/>
                <a:ea typeface="Roboto Condensed"/>
                <a:cs typeface="Roboto Condensed"/>
                <a:sym typeface="Roboto Condensed"/>
              </a:rPr>
              <a:t>LabKVS</a:t>
            </a:r>
            <a:endParaRPr sz="1600" err="1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6" name="Google Shape;1680;g1863ef439b8_0_292">
            <a:extLst>
              <a:ext uri="{FF2B5EF4-FFF2-40B4-BE49-F238E27FC236}">
                <a16:creationId xmlns:a16="http://schemas.microsoft.com/office/drawing/2014/main" id="{3497CF15-0F3D-E446-30F8-935A33BB1026}"/>
              </a:ext>
            </a:extLst>
          </p:cNvPr>
          <p:cNvSpPr/>
          <p:nvPr/>
        </p:nvSpPr>
        <p:spPr>
          <a:xfrm>
            <a:off x="2167959" y="3906383"/>
            <a:ext cx="1269900" cy="3657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LRU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7" name="Google Shape;1681;g1863ef439b8_0_292">
            <a:extLst>
              <a:ext uri="{FF2B5EF4-FFF2-40B4-BE49-F238E27FC236}">
                <a16:creationId xmlns:a16="http://schemas.microsoft.com/office/drawing/2014/main" id="{CBBB2052-260F-13E2-BD73-4023F15C4BE0}"/>
              </a:ext>
            </a:extLst>
          </p:cNvPr>
          <p:cNvSpPr/>
          <p:nvPr/>
        </p:nvSpPr>
        <p:spPr>
          <a:xfrm>
            <a:off x="2167959" y="4271983"/>
            <a:ext cx="1269900" cy="3657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err="1">
                <a:latin typeface="Roboto Condensed"/>
                <a:ea typeface="Roboto Condensed"/>
                <a:cs typeface="Roboto Condensed"/>
                <a:sym typeface="Roboto Condensed"/>
              </a:rPr>
              <a:t>NoOp</a:t>
            </a:r>
            <a:endParaRPr sz="1600" err="1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8" name="Google Shape;1682;g1863ef439b8_0_292">
            <a:extLst>
              <a:ext uri="{FF2B5EF4-FFF2-40B4-BE49-F238E27FC236}">
                <a16:creationId xmlns:a16="http://schemas.microsoft.com/office/drawing/2014/main" id="{9609D965-7030-AFD5-A588-C46F36D44ED4}"/>
              </a:ext>
            </a:extLst>
          </p:cNvPr>
          <p:cNvSpPr/>
          <p:nvPr/>
        </p:nvSpPr>
        <p:spPr>
          <a:xfrm>
            <a:off x="2167959" y="4637583"/>
            <a:ext cx="1269900" cy="3657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Drivers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9" name="Google Shape;1683;g1863ef439b8_0_292">
            <a:extLst>
              <a:ext uri="{FF2B5EF4-FFF2-40B4-BE49-F238E27FC236}">
                <a16:creationId xmlns:a16="http://schemas.microsoft.com/office/drawing/2014/main" id="{29E2EC8A-99BF-9C85-08BD-5C2262FCD6CA}"/>
              </a:ext>
            </a:extLst>
          </p:cNvPr>
          <p:cNvSpPr/>
          <p:nvPr/>
        </p:nvSpPr>
        <p:spPr>
          <a:xfrm>
            <a:off x="2276850" y="5335325"/>
            <a:ext cx="1052100" cy="524700"/>
          </a:xfrm>
          <a:prstGeom prst="can">
            <a:avLst>
              <a:gd name="adj" fmla="val 25000"/>
            </a:avLst>
          </a:prstGeom>
          <a:solidFill>
            <a:srgbClr val="CCCCC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10" name="Google Shape;1684;g1863ef439b8_0_292">
            <a:extLst>
              <a:ext uri="{FF2B5EF4-FFF2-40B4-BE49-F238E27FC236}">
                <a16:creationId xmlns:a16="http://schemas.microsoft.com/office/drawing/2014/main" id="{B04CE4C0-0270-10DF-AF24-74D6DD156B16}"/>
              </a:ext>
            </a:extLst>
          </p:cNvPr>
          <p:cNvSpPr/>
          <p:nvPr/>
        </p:nvSpPr>
        <p:spPr>
          <a:xfrm>
            <a:off x="2167959" y="2393517"/>
            <a:ext cx="1269900" cy="3657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Client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cxnSp>
        <p:nvCxnSpPr>
          <p:cNvPr id="11" name="Google Shape;1685;g1863ef439b8_0_292">
            <a:extLst>
              <a:ext uri="{FF2B5EF4-FFF2-40B4-BE49-F238E27FC236}">
                <a16:creationId xmlns:a16="http://schemas.microsoft.com/office/drawing/2014/main" id="{DEA31184-2E3F-63F0-AC05-8F7AB5C53730}"/>
              </a:ext>
            </a:extLst>
          </p:cNvPr>
          <p:cNvCxnSpPr>
            <a:stCxn id="1684" idx="2"/>
            <a:endCxn id="1678" idx="0"/>
          </p:cNvCxnSpPr>
          <p:nvPr/>
        </p:nvCxnSpPr>
        <p:spPr>
          <a:xfrm>
            <a:off x="2802909" y="2759217"/>
            <a:ext cx="0" cy="4161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" name="Google Shape;1686;g1863ef439b8_0_292">
            <a:extLst>
              <a:ext uri="{FF2B5EF4-FFF2-40B4-BE49-F238E27FC236}">
                <a16:creationId xmlns:a16="http://schemas.microsoft.com/office/drawing/2014/main" id="{E45C7F6A-7AFD-4189-F91E-DA710DC939D6}"/>
              </a:ext>
            </a:extLst>
          </p:cNvPr>
          <p:cNvSpPr txBox="1"/>
          <p:nvPr/>
        </p:nvSpPr>
        <p:spPr>
          <a:xfrm>
            <a:off x="2808142" y="2715868"/>
            <a:ext cx="2387642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Inter-Process Comm (IPC)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3" name="Google Shape;1687;g1863ef439b8_0_292">
            <a:extLst>
              <a:ext uri="{FF2B5EF4-FFF2-40B4-BE49-F238E27FC236}">
                <a16:creationId xmlns:a16="http://schemas.microsoft.com/office/drawing/2014/main" id="{D906B9CA-43AC-FEA1-07D0-F9A6B6A35256}"/>
              </a:ext>
            </a:extLst>
          </p:cNvPr>
          <p:cNvSpPr txBox="1"/>
          <p:nvPr/>
        </p:nvSpPr>
        <p:spPr>
          <a:xfrm>
            <a:off x="2167950" y="1824750"/>
            <a:ext cx="1269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Roboto"/>
                <a:ea typeface="Roboto"/>
                <a:cs typeface="Roboto"/>
                <a:sym typeface="Roboto"/>
              </a:rPr>
              <a:t>Lab-All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" name="Google Shape;1688;g1863ef439b8_0_292">
            <a:extLst>
              <a:ext uri="{FF2B5EF4-FFF2-40B4-BE49-F238E27FC236}">
                <a16:creationId xmlns:a16="http://schemas.microsoft.com/office/drawing/2014/main" id="{973DF193-996F-953C-BCD0-32307A35D936}"/>
              </a:ext>
            </a:extLst>
          </p:cNvPr>
          <p:cNvSpPr/>
          <p:nvPr/>
        </p:nvSpPr>
        <p:spPr>
          <a:xfrm>
            <a:off x="5200334" y="3540771"/>
            <a:ext cx="1269900" cy="3657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err="1">
                <a:latin typeface="Roboto Condensed"/>
                <a:ea typeface="Roboto Condensed"/>
                <a:cs typeface="Roboto Condensed"/>
                <a:sym typeface="Roboto Condensed"/>
              </a:rPr>
              <a:t>LabKVS</a:t>
            </a:r>
            <a:endParaRPr sz="1600" err="1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5" name="Google Shape;1689;g1863ef439b8_0_292">
            <a:extLst>
              <a:ext uri="{FF2B5EF4-FFF2-40B4-BE49-F238E27FC236}">
                <a16:creationId xmlns:a16="http://schemas.microsoft.com/office/drawing/2014/main" id="{949E7356-9909-C507-5C7D-8CDD538ACA80}"/>
              </a:ext>
            </a:extLst>
          </p:cNvPr>
          <p:cNvSpPr/>
          <p:nvPr/>
        </p:nvSpPr>
        <p:spPr>
          <a:xfrm>
            <a:off x="5200334" y="3906371"/>
            <a:ext cx="1269900" cy="3657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LRU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6" name="Google Shape;1690;g1863ef439b8_0_292">
            <a:extLst>
              <a:ext uri="{FF2B5EF4-FFF2-40B4-BE49-F238E27FC236}">
                <a16:creationId xmlns:a16="http://schemas.microsoft.com/office/drawing/2014/main" id="{59A6ECAD-151B-4408-8380-2732A0895BD9}"/>
              </a:ext>
            </a:extLst>
          </p:cNvPr>
          <p:cNvSpPr/>
          <p:nvPr/>
        </p:nvSpPr>
        <p:spPr>
          <a:xfrm>
            <a:off x="5200334" y="4271971"/>
            <a:ext cx="1269900" cy="3657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err="1">
                <a:latin typeface="Roboto Condensed"/>
                <a:ea typeface="Roboto Condensed"/>
                <a:cs typeface="Roboto Condensed"/>
                <a:sym typeface="Roboto Condensed"/>
              </a:rPr>
              <a:t>NoOp</a:t>
            </a:r>
            <a:endParaRPr sz="1600" err="1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7" name="Google Shape;1691;g1863ef439b8_0_292">
            <a:extLst>
              <a:ext uri="{FF2B5EF4-FFF2-40B4-BE49-F238E27FC236}">
                <a16:creationId xmlns:a16="http://schemas.microsoft.com/office/drawing/2014/main" id="{45A1BE5E-53BE-78B3-ED90-E6EE46ADE603}"/>
              </a:ext>
            </a:extLst>
          </p:cNvPr>
          <p:cNvSpPr/>
          <p:nvPr/>
        </p:nvSpPr>
        <p:spPr>
          <a:xfrm>
            <a:off x="5200334" y="4637571"/>
            <a:ext cx="1269900" cy="3657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Drivers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8" name="Google Shape;1692;g1863ef439b8_0_292">
            <a:extLst>
              <a:ext uri="{FF2B5EF4-FFF2-40B4-BE49-F238E27FC236}">
                <a16:creationId xmlns:a16="http://schemas.microsoft.com/office/drawing/2014/main" id="{21F62349-E8D2-D279-6548-7AF5D369B0A2}"/>
              </a:ext>
            </a:extLst>
          </p:cNvPr>
          <p:cNvSpPr/>
          <p:nvPr/>
        </p:nvSpPr>
        <p:spPr>
          <a:xfrm>
            <a:off x="5200334" y="2393504"/>
            <a:ext cx="1269900" cy="3657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Client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9" name="Google Shape;1693;g1863ef439b8_0_292">
            <a:extLst>
              <a:ext uri="{FF2B5EF4-FFF2-40B4-BE49-F238E27FC236}">
                <a16:creationId xmlns:a16="http://schemas.microsoft.com/office/drawing/2014/main" id="{C8DF50C6-7BEF-D57F-87B5-048ED33284EC}"/>
              </a:ext>
            </a:extLst>
          </p:cNvPr>
          <p:cNvSpPr txBox="1"/>
          <p:nvPr/>
        </p:nvSpPr>
        <p:spPr>
          <a:xfrm>
            <a:off x="5835275" y="2700848"/>
            <a:ext cx="7185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IPC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0" name="Google Shape;1694;g1863ef439b8_0_292">
            <a:extLst>
              <a:ext uri="{FF2B5EF4-FFF2-40B4-BE49-F238E27FC236}">
                <a16:creationId xmlns:a16="http://schemas.microsoft.com/office/drawing/2014/main" id="{68BD18E0-FAFE-A66F-27BA-CE3889D35B6F}"/>
              </a:ext>
            </a:extLst>
          </p:cNvPr>
          <p:cNvSpPr txBox="1"/>
          <p:nvPr/>
        </p:nvSpPr>
        <p:spPr>
          <a:xfrm>
            <a:off x="5200325" y="1825000"/>
            <a:ext cx="1269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Roboto"/>
                <a:ea typeface="Roboto"/>
                <a:cs typeface="Roboto"/>
                <a:sym typeface="Roboto"/>
              </a:rPr>
              <a:t>Lab-Min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1" name="Google Shape;1695;g1863ef439b8_0_292">
            <a:extLst>
              <a:ext uri="{FF2B5EF4-FFF2-40B4-BE49-F238E27FC236}">
                <a16:creationId xmlns:a16="http://schemas.microsoft.com/office/drawing/2014/main" id="{7B577940-B063-8DC0-C4A4-D7CB92215EE7}"/>
              </a:ext>
            </a:extLst>
          </p:cNvPr>
          <p:cNvCxnSpPr>
            <a:stCxn id="1692" idx="2"/>
            <a:endCxn id="1688" idx="0"/>
          </p:cNvCxnSpPr>
          <p:nvPr/>
        </p:nvCxnSpPr>
        <p:spPr>
          <a:xfrm>
            <a:off x="5835284" y="2759204"/>
            <a:ext cx="0" cy="7815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2" name="Google Shape;1696;g1863ef439b8_0_292">
            <a:extLst>
              <a:ext uri="{FF2B5EF4-FFF2-40B4-BE49-F238E27FC236}">
                <a16:creationId xmlns:a16="http://schemas.microsoft.com/office/drawing/2014/main" id="{303526B3-DE42-081C-7CBC-D2D6DF76E52D}"/>
              </a:ext>
            </a:extLst>
          </p:cNvPr>
          <p:cNvSpPr/>
          <p:nvPr/>
        </p:nvSpPr>
        <p:spPr>
          <a:xfrm>
            <a:off x="8123759" y="2759221"/>
            <a:ext cx="1269900" cy="3657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err="1">
                <a:latin typeface="Roboto Condensed"/>
                <a:ea typeface="Roboto Condensed"/>
                <a:cs typeface="Roboto Condensed"/>
                <a:sym typeface="Roboto Condensed"/>
              </a:rPr>
              <a:t>LabKVS</a:t>
            </a:r>
            <a:endParaRPr sz="1600" err="1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3" name="Google Shape;1697;g1863ef439b8_0_292">
            <a:extLst>
              <a:ext uri="{FF2B5EF4-FFF2-40B4-BE49-F238E27FC236}">
                <a16:creationId xmlns:a16="http://schemas.microsoft.com/office/drawing/2014/main" id="{C18EEB4F-365D-ABB4-6C5B-88BD47603675}"/>
              </a:ext>
            </a:extLst>
          </p:cNvPr>
          <p:cNvSpPr/>
          <p:nvPr/>
        </p:nvSpPr>
        <p:spPr>
          <a:xfrm>
            <a:off x="8123759" y="3124821"/>
            <a:ext cx="1269900" cy="3657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LRU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4" name="Google Shape;1698;g1863ef439b8_0_292">
            <a:extLst>
              <a:ext uri="{FF2B5EF4-FFF2-40B4-BE49-F238E27FC236}">
                <a16:creationId xmlns:a16="http://schemas.microsoft.com/office/drawing/2014/main" id="{7F43B085-99E2-4643-91D4-9C6E97B5B62E}"/>
              </a:ext>
            </a:extLst>
          </p:cNvPr>
          <p:cNvSpPr/>
          <p:nvPr/>
        </p:nvSpPr>
        <p:spPr>
          <a:xfrm>
            <a:off x="8123759" y="3490421"/>
            <a:ext cx="1269900" cy="3657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err="1">
                <a:latin typeface="Roboto Condensed"/>
                <a:ea typeface="Roboto Condensed"/>
                <a:cs typeface="Roboto Condensed"/>
                <a:sym typeface="Roboto Condensed"/>
              </a:rPr>
              <a:t>NoOp</a:t>
            </a:r>
            <a:endParaRPr sz="1600" err="1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5" name="Google Shape;1699;g1863ef439b8_0_292">
            <a:extLst>
              <a:ext uri="{FF2B5EF4-FFF2-40B4-BE49-F238E27FC236}">
                <a16:creationId xmlns:a16="http://schemas.microsoft.com/office/drawing/2014/main" id="{90E8FC3A-F624-7D21-3D3F-DD209C95C487}"/>
              </a:ext>
            </a:extLst>
          </p:cNvPr>
          <p:cNvSpPr/>
          <p:nvPr/>
        </p:nvSpPr>
        <p:spPr>
          <a:xfrm>
            <a:off x="8123759" y="3856021"/>
            <a:ext cx="1269900" cy="3657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Drivers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6" name="Google Shape;1700;g1863ef439b8_0_292">
            <a:extLst>
              <a:ext uri="{FF2B5EF4-FFF2-40B4-BE49-F238E27FC236}">
                <a16:creationId xmlns:a16="http://schemas.microsoft.com/office/drawing/2014/main" id="{BFDB58CD-AF64-1248-324F-5CDC8C063D60}"/>
              </a:ext>
            </a:extLst>
          </p:cNvPr>
          <p:cNvSpPr/>
          <p:nvPr/>
        </p:nvSpPr>
        <p:spPr>
          <a:xfrm>
            <a:off x="8123759" y="2393254"/>
            <a:ext cx="1269900" cy="3657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Client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7" name="Google Shape;1701;g1863ef439b8_0_292">
            <a:extLst>
              <a:ext uri="{FF2B5EF4-FFF2-40B4-BE49-F238E27FC236}">
                <a16:creationId xmlns:a16="http://schemas.microsoft.com/office/drawing/2014/main" id="{5F9C652F-F698-34EE-180A-1CDB237304FC}"/>
              </a:ext>
            </a:extLst>
          </p:cNvPr>
          <p:cNvSpPr txBox="1"/>
          <p:nvPr/>
        </p:nvSpPr>
        <p:spPr>
          <a:xfrm>
            <a:off x="8123750" y="1824750"/>
            <a:ext cx="1269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Roboto"/>
                <a:ea typeface="Roboto"/>
                <a:cs typeface="Roboto"/>
                <a:sym typeface="Roboto"/>
              </a:rPr>
              <a:t>Lab-D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" name="Google Shape;1702;g1863ef439b8_0_292">
            <a:extLst>
              <a:ext uri="{FF2B5EF4-FFF2-40B4-BE49-F238E27FC236}">
                <a16:creationId xmlns:a16="http://schemas.microsoft.com/office/drawing/2014/main" id="{EDAA1BC9-0D14-D902-81D5-6336736D2591}"/>
              </a:ext>
            </a:extLst>
          </p:cNvPr>
          <p:cNvSpPr/>
          <p:nvPr/>
        </p:nvSpPr>
        <p:spPr>
          <a:xfrm>
            <a:off x="5309225" y="5335325"/>
            <a:ext cx="1052100" cy="524700"/>
          </a:xfrm>
          <a:prstGeom prst="can">
            <a:avLst>
              <a:gd name="adj" fmla="val 25000"/>
            </a:avLst>
          </a:prstGeom>
          <a:solidFill>
            <a:srgbClr val="CCCCC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29" name="Google Shape;1703;g1863ef439b8_0_292">
            <a:extLst>
              <a:ext uri="{FF2B5EF4-FFF2-40B4-BE49-F238E27FC236}">
                <a16:creationId xmlns:a16="http://schemas.microsoft.com/office/drawing/2014/main" id="{AB1FB051-7431-CF7F-1962-02102E86ACB5}"/>
              </a:ext>
            </a:extLst>
          </p:cNvPr>
          <p:cNvSpPr/>
          <p:nvPr/>
        </p:nvSpPr>
        <p:spPr>
          <a:xfrm>
            <a:off x="8232650" y="5335325"/>
            <a:ext cx="1052100" cy="524700"/>
          </a:xfrm>
          <a:prstGeom prst="can">
            <a:avLst>
              <a:gd name="adj" fmla="val 25000"/>
            </a:avLst>
          </a:prstGeom>
          <a:solidFill>
            <a:srgbClr val="CCCCC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</p:spTree>
    <p:extLst>
      <p:ext uri="{BB962C8B-B14F-4D97-AF65-F5344CB8AC3E}">
        <p14:creationId xmlns:p14="http://schemas.microsoft.com/office/powerpoint/2010/main" val="1581920472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8CB689-1840-1823-A597-6B108CB28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140</a:t>
            </a:fld>
            <a:endParaRPr lang="en-US"/>
          </a:p>
        </p:txBody>
      </p:sp>
      <p:sp>
        <p:nvSpPr>
          <p:cNvPr id="2" name="Google Shape;1782;g16b47b23229_0_2375">
            <a:extLst>
              <a:ext uri="{FF2B5EF4-FFF2-40B4-BE49-F238E27FC236}">
                <a16:creationId xmlns:a16="http://schemas.microsoft.com/office/drawing/2014/main" id="{7F477143-27E8-F907-6D51-A66CC437B9F5}"/>
              </a:ext>
            </a:extLst>
          </p:cNvPr>
          <p:cNvSpPr txBox="1">
            <a:spLocks noGrp="1"/>
          </p:cNvSpPr>
          <p:nvPr/>
        </p:nvSpPr>
        <p:spPr>
          <a:xfrm>
            <a:off x="415600" y="593367"/>
            <a:ext cx="11360700" cy="8175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r>
              <a:rPr lang="en-US"/>
              <a:t>The Importance of Modularity and Customization</a:t>
            </a:r>
          </a:p>
        </p:txBody>
      </p:sp>
      <p:sp>
        <p:nvSpPr>
          <p:cNvPr id="3" name="Google Shape;1783;g16b47b23229_0_2375">
            <a:extLst>
              <a:ext uri="{FF2B5EF4-FFF2-40B4-BE49-F238E27FC236}">
                <a16:creationId xmlns:a16="http://schemas.microsoft.com/office/drawing/2014/main" id="{A99F29E5-231D-E88F-E42A-FE75ED9317B8}"/>
              </a:ext>
            </a:extLst>
          </p:cNvPr>
          <p:cNvSpPr txBox="1">
            <a:spLocks noGrp="1"/>
          </p:cNvSpPr>
          <p:nvPr/>
        </p:nvSpPr>
        <p:spPr>
          <a:xfrm>
            <a:off x="415600" y="1614175"/>
            <a:ext cx="5619600" cy="44775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>
            <a:lvl1pPr marL="457200" lvl="0" indent="-381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 panose="020B0604020202020204" pitchFamily="34" charset="0"/>
              <a:buChar char="●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457200"/>
            <a:r>
              <a:rPr lang="en-US"/>
              <a:t>Demonstrate the impact of modular single-node I/O stacks on a distributed system -- </a:t>
            </a:r>
            <a:r>
              <a:rPr lang="en-US" err="1"/>
              <a:t>Labios</a:t>
            </a:r>
            <a:endParaRPr lang="en-US"/>
          </a:p>
          <a:p>
            <a:pPr marL="609600" indent="-457200"/>
            <a:r>
              <a:rPr lang="en-US"/>
              <a:t>We vary the storage backend between kernel-level filesystems and </a:t>
            </a:r>
            <a:r>
              <a:rPr lang="en-US" err="1"/>
              <a:t>LabKVS</a:t>
            </a:r>
          </a:p>
          <a:p>
            <a:pPr marL="609600" indent="-457200"/>
            <a:r>
              <a:rPr lang="en-US"/>
              <a:t>We run a workload where </a:t>
            </a:r>
            <a:r>
              <a:rPr lang="en-US" err="1"/>
              <a:t>Labios</a:t>
            </a:r>
            <a:r>
              <a:rPr lang="en-US"/>
              <a:t> generates 8KB I/O to </a:t>
            </a:r>
            <a:r>
              <a:rPr lang="en-US" err="1"/>
              <a:t>NVMe</a:t>
            </a:r>
            <a:r>
              <a:rPr lang="en-US"/>
              <a:t> storage</a:t>
            </a:r>
          </a:p>
        </p:txBody>
      </p:sp>
      <p:pic>
        <p:nvPicPr>
          <p:cNvPr id="5" name="Google Shape;1784;g16b47b23229_0_2375">
            <a:extLst>
              <a:ext uri="{FF2B5EF4-FFF2-40B4-BE49-F238E27FC236}">
                <a16:creationId xmlns:a16="http://schemas.microsoft.com/office/drawing/2014/main" id="{C26DC474-1C06-6E68-50AA-CCBB924EA2C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r="46463"/>
          <a:stretch/>
        </p:blipFill>
        <p:spPr>
          <a:xfrm>
            <a:off x="6681433" y="2047167"/>
            <a:ext cx="3207402" cy="34567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80889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8CB689-1840-1823-A597-6B108CB28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141</a:t>
            </a:fld>
            <a:endParaRPr lang="en-US"/>
          </a:p>
        </p:txBody>
      </p:sp>
      <p:sp>
        <p:nvSpPr>
          <p:cNvPr id="2" name="Google Shape;1790;g16b47b23229_0_2382">
            <a:extLst>
              <a:ext uri="{FF2B5EF4-FFF2-40B4-BE49-F238E27FC236}">
                <a16:creationId xmlns:a16="http://schemas.microsoft.com/office/drawing/2014/main" id="{BC01F9F9-F705-CA15-7464-09499D5B102F}"/>
              </a:ext>
            </a:extLst>
          </p:cNvPr>
          <p:cNvSpPr txBox="1">
            <a:spLocks noGrp="1"/>
          </p:cNvSpPr>
          <p:nvPr/>
        </p:nvSpPr>
        <p:spPr>
          <a:xfrm>
            <a:off x="415600" y="593367"/>
            <a:ext cx="11360700" cy="8175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r>
              <a:rPr lang="en-US"/>
              <a:t>The Importance of Modularity and Customization</a:t>
            </a:r>
          </a:p>
        </p:txBody>
      </p:sp>
      <p:sp>
        <p:nvSpPr>
          <p:cNvPr id="3" name="Google Shape;1791;g16b47b23229_0_2382">
            <a:extLst>
              <a:ext uri="{FF2B5EF4-FFF2-40B4-BE49-F238E27FC236}">
                <a16:creationId xmlns:a16="http://schemas.microsoft.com/office/drawing/2014/main" id="{3AF21DF6-07C1-D61C-8194-98F0335C5BC9}"/>
              </a:ext>
            </a:extLst>
          </p:cNvPr>
          <p:cNvSpPr txBox="1">
            <a:spLocks noGrp="1"/>
          </p:cNvSpPr>
          <p:nvPr/>
        </p:nvSpPr>
        <p:spPr>
          <a:xfrm>
            <a:off x="415600" y="1614167"/>
            <a:ext cx="6050160" cy="4927061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>
            <a:lvl1pPr marL="457200" lvl="0" indent="-381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 panose="020B0604020202020204" pitchFamily="34" charset="0"/>
              <a:buChar char="●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92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lvl="0" indent="-4572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Lab-D is </a:t>
            </a:r>
            <a:r>
              <a:rPr lang="en-US" b="1"/>
              <a:t>18%</a:t>
            </a:r>
            <a:r>
              <a:rPr lang="en-US"/>
              <a:t> faster than Lab-All by removing permissions checks and IPC</a:t>
            </a:r>
          </a:p>
          <a:p>
            <a:pPr lvl="1"/>
            <a:r>
              <a:rPr lang="en-US"/>
              <a:t>Choice of modules has performance impacts</a:t>
            </a:r>
          </a:p>
          <a:p>
            <a:pPr marL="609600" indent="-457200"/>
            <a:r>
              <a:rPr lang="en-US" err="1"/>
              <a:t>LabKVS</a:t>
            </a:r>
            <a:r>
              <a:rPr lang="en-US"/>
              <a:t> up to </a:t>
            </a:r>
            <a:r>
              <a:rPr lang="en-US" b="1"/>
              <a:t>60%</a:t>
            </a:r>
            <a:r>
              <a:rPr lang="en-US"/>
              <a:t> faster than the filesystems. KVS is more scalable than FS due to less metadata and software overhead</a:t>
            </a:r>
          </a:p>
          <a:p>
            <a:pPr lvl="1"/>
            <a:r>
              <a:rPr lang="en-US"/>
              <a:t>I/O stack features should be customized to the workload</a:t>
            </a:r>
          </a:p>
        </p:txBody>
      </p:sp>
      <p:pic>
        <p:nvPicPr>
          <p:cNvPr id="7" name="Google Shape;1784;g16b47b23229_0_2375" descr="A graph of different colored bars&#10;&#10;Description automatically generated">
            <a:extLst>
              <a:ext uri="{FF2B5EF4-FFF2-40B4-BE49-F238E27FC236}">
                <a16:creationId xmlns:a16="http://schemas.microsoft.com/office/drawing/2014/main" id="{4854EC17-E043-9A54-BD6C-F549B3EDCA8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r="46463"/>
          <a:stretch/>
        </p:blipFill>
        <p:spPr>
          <a:xfrm>
            <a:off x="6681433" y="2047167"/>
            <a:ext cx="3207402" cy="34567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02638279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lt1"/>
        </a:solidFill>
        <a:effectLst/>
      </p:bgPr>
    </p:bg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g193c90bfe1a_0_29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142</a:t>
            </a:fld>
            <a:endParaRPr/>
          </a:p>
        </p:txBody>
      </p:sp>
      <p:sp>
        <p:nvSpPr>
          <p:cNvPr id="1343" name="Google Shape;1343;g193c90bfe1a_0_291"/>
          <p:cNvSpPr txBox="1"/>
          <p:nvPr/>
        </p:nvSpPr>
        <p:spPr>
          <a:xfrm>
            <a:off x="2710650" y="2844150"/>
            <a:ext cx="67707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latin typeface="Old Standard TT"/>
                <a:ea typeface="Old Standard TT"/>
                <a:cs typeface="Old Standard TT"/>
                <a:sym typeface="Old Standard TT"/>
              </a:rPr>
              <a:t>How to deploy </a:t>
            </a:r>
            <a:r>
              <a:rPr lang="en-US" sz="3200" err="1">
                <a:latin typeface="Old Standard TT"/>
                <a:ea typeface="Old Standard TT"/>
                <a:cs typeface="Old Standard TT"/>
                <a:sym typeface="Old Standard TT"/>
              </a:rPr>
              <a:t>LabStacks</a:t>
            </a:r>
            <a:r>
              <a:rPr lang="en-US" sz="3200">
                <a:latin typeface="Old Standard TT"/>
                <a:ea typeface="Old Standard TT"/>
                <a:cs typeface="Old Standard TT"/>
                <a:sym typeface="Old Standard TT"/>
              </a:rPr>
              <a:t>?</a:t>
            </a:r>
            <a:endParaRPr sz="3200"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9" name="Google Shape;1349;g1863ef439b8_3_3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817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Deployment</a:t>
            </a:r>
            <a:endParaRPr/>
          </a:p>
        </p:txBody>
      </p:sp>
      <p:sp>
        <p:nvSpPr>
          <p:cNvPr id="1350" name="Google Shape;1350;g1863ef439b8_3_34"/>
          <p:cNvSpPr txBox="1">
            <a:spLocks noGrp="1"/>
          </p:cNvSpPr>
          <p:nvPr>
            <p:ph type="body" idx="1"/>
          </p:nvPr>
        </p:nvSpPr>
        <p:spPr>
          <a:xfrm>
            <a:off x="415600" y="1562123"/>
            <a:ext cx="11360700" cy="248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err="1"/>
              <a:t>LabStacks</a:t>
            </a:r>
            <a:r>
              <a:rPr lang="en-US"/>
              <a:t> are mounted in the </a:t>
            </a:r>
            <a:r>
              <a:rPr lang="en-US" err="1"/>
              <a:t>LabStack</a:t>
            </a:r>
            <a:r>
              <a:rPr lang="en-US"/>
              <a:t> Namespace using a utility script (</a:t>
            </a:r>
            <a:r>
              <a:rPr lang="en-US" err="1"/>
              <a:t>mount.labstack</a:t>
            </a:r>
            <a:r>
              <a:rPr lang="en-US"/>
              <a:t>)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After mounting, there are three ways of accessing it:</a:t>
            </a:r>
            <a:endParaRPr/>
          </a:p>
          <a:p>
            <a:pPr marL="914400" lvl="1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en-US" b="1"/>
              <a:t>Native API</a:t>
            </a:r>
            <a:r>
              <a:rPr lang="en-US"/>
              <a:t> (</a:t>
            </a:r>
            <a:r>
              <a:rPr lang="en-US" err="1"/>
              <a:t>GetConnector</a:t>
            </a:r>
            <a:r>
              <a:rPr lang="en-US"/>
              <a:t>)</a:t>
            </a:r>
            <a:endParaRPr/>
          </a:p>
          <a:p>
            <a:pPr marL="914400" lvl="1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en-US" b="1"/>
              <a:t>API Interception </a:t>
            </a:r>
            <a:r>
              <a:rPr lang="en-US"/>
              <a:t>(Generic </a:t>
            </a:r>
            <a:r>
              <a:rPr lang="en-US" err="1"/>
              <a:t>LabMods</a:t>
            </a:r>
            <a:r>
              <a:rPr lang="en-US"/>
              <a:t>)</a:t>
            </a:r>
            <a:endParaRPr/>
          </a:p>
          <a:p>
            <a:pPr marL="914400" lvl="1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en-US"/>
              <a:t>System calls (VFS)</a:t>
            </a:r>
            <a:endParaRPr/>
          </a:p>
        </p:txBody>
      </p:sp>
      <p:sp>
        <p:nvSpPr>
          <p:cNvPr id="1351" name="Google Shape;1351;g1863ef439b8_3_3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143</a:t>
            </a:fld>
            <a:endParaRPr/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6" name="Google Shape;1356;g1863ef439b8_3_1269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817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7500"/>
              <a:buFont typeface="Arial"/>
              <a:buNone/>
            </a:pPr>
            <a:r>
              <a:rPr lang="en-US"/>
              <a:t>Generic </a:t>
            </a:r>
            <a:r>
              <a:rPr lang="en-US" err="1"/>
              <a:t>LabMods</a:t>
            </a:r>
            <a:r>
              <a:rPr lang="en-US"/>
              <a:t> &amp; Unified Namespace</a:t>
            </a:r>
            <a:endParaRPr/>
          </a:p>
        </p:txBody>
      </p:sp>
      <p:sp>
        <p:nvSpPr>
          <p:cNvPr id="1357" name="Google Shape;1357;g1863ef439b8_3_1269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144</a:t>
            </a:fld>
            <a:endParaRPr/>
          </a:p>
        </p:txBody>
      </p:sp>
      <p:sp>
        <p:nvSpPr>
          <p:cNvPr id="1358" name="Google Shape;1358;g1863ef439b8_3_1269"/>
          <p:cNvSpPr/>
          <p:nvPr/>
        </p:nvSpPr>
        <p:spPr>
          <a:xfrm>
            <a:off x="1914950" y="1580500"/>
            <a:ext cx="2165700" cy="524700"/>
          </a:xfrm>
          <a:prstGeom prst="rect">
            <a:avLst/>
          </a:prstGeom>
          <a:solidFill>
            <a:srgbClr val="F9CB9C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latin typeface="Roboto Condensed"/>
                <a:ea typeface="Roboto Condensed"/>
                <a:cs typeface="Roboto Condensed"/>
                <a:sym typeface="Roboto Condensed"/>
              </a:rPr>
              <a:t>Intercept</a:t>
            </a:r>
            <a:endParaRPr sz="2000" b="1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359" name="Google Shape;1359;g1863ef439b8_3_1269"/>
          <p:cNvSpPr/>
          <p:nvPr/>
        </p:nvSpPr>
        <p:spPr>
          <a:xfrm>
            <a:off x="4385725" y="1580500"/>
            <a:ext cx="2165700" cy="524700"/>
          </a:xfrm>
          <a:prstGeom prst="rect">
            <a:avLst/>
          </a:prstGeom>
          <a:solidFill>
            <a:srgbClr val="F9CB9C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latin typeface="Roboto Condensed"/>
                <a:ea typeface="Roboto Condensed"/>
                <a:cs typeface="Roboto Condensed"/>
                <a:sym typeface="Roboto Condensed"/>
              </a:rPr>
              <a:t>Route</a:t>
            </a:r>
            <a:endParaRPr sz="2000" b="1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360" name="Google Shape;1360;g1863ef439b8_3_1269"/>
          <p:cNvSpPr/>
          <p:nvPr/>
        </p:nvSpPr>
        <p:spPr>
          <a:xfrm>
            <a:off x="6856500" y="1580500"/>
            <a:ext cx="2165700" cy="524700"/>
          </a:xfrm>
          <a:prstGeom prst="rect">
            <a:avLst/>
          </a:prstGeom>
          <a:solidFill>
            <a:srgbClr val="F9CB9C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latin typeface="Roboto Condensed"/>
                <a:ea typeface="Roboto Condensed"/>
                <a:cs typeface="Roboto Condensed"/>
                <a:sym typeface="Roboto Condensed"/>
              </a:rPr>
              <a:t>Reuse</a:t>
            </a:r>
            <a:endParaRPr sz="2000" b="1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361" name="Google Shape;1361;g1863ef439b8_3_1269"/>
          <p:cNvSpPr/>
          <p:nvPr/>
        </p:nvSpPr>
        <p:spPr>
          <a:xfrm>
            <a:off x="1914950" y="2258576"/>
            <a:ext cx="2165700" cy="1392600"/>
          </a:xfrm>
          <a:prstGeom prst="rect">
            <a:avLst/>
          </a:prstGeom>
          <a:solidFill>
            <a:srgbClr val="F9CB9C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Intercept I/O for a particular API 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(e.g., POSIX)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362" name="Google Shape;1362;g1863ef439b8_3_1269"/>
          <p:cNvSpPr/>
          <p:nvPr/>
        </p:nvSpPr>
        <p:spPr>
          <a:xfrm>
            <a:off x="4385725" y="2254650"/>
            <a:ext cx="2165700" cy="1392600"/>
          </a:xfrm>
          <a:prstGeom prst="rect">
            <a:avLst/>
          </a:prstGeom>
          <a:solidFill>
            <a:srgbClr val="F9CB9C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Many implementations of the same API at the same time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363" name="Google Shape;1363;g1863ef439b8_3_1269"/>
          <p:cNvSpPr/>
          <p:nvPr/>
        </p:nvSpPr>
        <p:spPr>
          <a:xfrm>
            <a:off x="6856500" y="2254650"/>
            <a:ext cx="2165700" cy="1392600"/>
          </a:xfrm>
          <a:prstGeom prst="rect">
            <a:avLst/>
          </a:prstGeom>
          <a:solidFill>
            <a:srgbClr val="F9CB9C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Manages state common between I/O systems of a particular type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364" name="Google Shape;1364;g1863ef439b8_3_1269"/>
          <p:cNvSpPr/>
          <p:nvPr/>
        </p:nvSpPr>
        <p:spPr>
          <a:xfrm>
            <a:off x="4186450" y="4868488"/>
            <a:ext cx="3342600" cy="7080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err="1">
                <a:latin typeface="Roboto Condensed"/>
                <a:ea typeface="Roboto Condensed"/>
                <a:cs typeface="Roboto Condensed"/>
                <a:sym typeface="Roboto Condensed"/>
              </a:rPr>
              <a:t>GenericPosix</a:t>
            </a:r>
            <a:endParaRPr sz="1800" err="1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365" name="Google Shape;1365;g1863ef439b8_3_1269"/>
          <p:cNvSpPr/>
          <p:nvPr/>
        </p:nvSpPr>
        <p:spPr>
          <a:xfrm>
            <a:off x="4186525" y="4109950"/>
            <a:ext cx="3342600" cy="3993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Application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366" name="Google Shape;1366;g1863ef439b8_3_1269"/>
          <p:cNvSpPr/>
          <p:nvPr/>
        </p:nvSpPr>
        <p:spPr>
          <a:xfrm>
            <a:off x="4186462" y="5998025"/>
            <a:ext cx="1017000" cy="3993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EXT4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367" name="Google Shape;1367;g1863ef439b8_3_1269"/>
          <p:cNvSpPr/>
          <p:nvPr/>
        </p:nvSpPr>
        <p:spPr>
          <a:xfrm>
            <a:off x="5349240" y="5998025"/>
            <a:ext cx="1017000" cy="3993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F2FS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368" name="Google Shape;1368;g1863ef439b8_3_1269"/>
          <p:cNvSpPr/>
          <p:nvPr/>
        </p:nvSpPr>
        <p:spPr>
          <a:xfrm>
            <a:off x="6512040" y="5998025"/>
            <a:ext cx="1017000" cy="3993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BTRFS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cxnSp>
        <p:nvCxnSpPr>
          <p:cNvPr id="1369" name="Google Shape;1369;g1863ef439b8_3_1269"/>
          <p:cNvCxnSpPr>
            <a:stCxn id="1364" idx="2"/>
            <a:endCxn id="1366" idx="0"/>
          </p:cNvCxnSpPr>
          <p:nvPr/>
        </p:nvCxnSpPr>
        <p:spPr>
          <a:xfrm flipH="1">
            <a:off x="4694950" y="5576488"/>
            <a:ext cx="1162800" cy="4215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cxnSp>
      <p:cxnSp>
        <p:nvCxnSpPr>
          <p:cNvPr id="1370" name="Google Shape;1370;g1863ef439b8_3_1269"/>
          <p:cNvCxnSpPr>
            <a:stCxn id="1364" idx="2"/>
            <a:endCxn id="1367" idx="0"/>
          </p:cNvCxnSpPr>
          <p:nvPr/>
        </p:nvCxnSpPr>
        <p:spPr>
          <a:xfrm>
            <a:off x="5857750" y="5576488"/>
            <a:ext cx="0" cy="4215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71" name="Google Shape;1371;g1863ef439b8_3_1269"/>
          <p:cNvCxnSpPr>
            <a:stCxn id="1364" idx="2"/>
            <a:endCxn id="1368" idx="0"/>
          </p:cNvCxnSpPr>
          <p:nvPr/>
        </p:nvCxnSpPr>
        <p:spPr>
          <a:xfrm>
            <a:off x="5857750" y="5576488"/>
            <a:ext cx="1162800" cy="4215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72" name="Google Shape;1372;g1863ef439b8_3_1269"/>
          <p:cNvCxnSpPr>
            <a:stCxn id="1365" idx="2"/>
            <a:endCxn id="1364" idx="0"/>
          </p:cNvCxnSpPr>
          <p:nvPr/>
        </p:nvCxnSpPr>
        <p:spPr>
          <a:xfrm>
            <a:off x="5857825" y="4509250"/>
            <a:ext cx="0" cy="3591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1373" name="Google Shape;1373;g1863ef439b8_3_1269"/>
          <p:cNvSpPr/>
          <p:nvPr/>
        </p:nvSpPr>
        <p:spPr>
          <a:xfrm>
            <a:off x="5590625" y="4156325"/>
            <a:ext cx="848700" cy="2934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open()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374" name="Google Shape;1374;g1863ef439b8_3_1269"/>
          <p:cNvSpPr/>
          <p:nvPr/>
        </p:nvSpPr>
        <p:spPr>
          <a:xfrm>
            <a:off x="6588400" y="4156325"/>
            <a:ext cx="848700" cy="2934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write()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375" name="Google Shape;1375;g1863ef439b8_3_1269"/>
          <p:cNvSpPr/>
          <p:nvPr/>
        </p:nvSpPr>
        <p:spPr>
          <a:xfrm>
            <a:off x="5590550" y="5230088"/>
            <a:ext cx="848700" cy="2934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open()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376" name="Google Shape;1376;g1863ef439b8_3_1269"/>
          <p:cNvSpPr/>
          <p:nvPr/>
        </p:nvSpPr>
        <p:spPr>
          <a:xfrm>
            <a:off x="6588325" y="5230088"/>
            <a:ext cx="848700" cy="2934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write()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377" name="Google Shape;1377;g1863ef439b8_3_1269"/>
          <p:cNvSpPr txBox="1"/>
          <p:nvPr/>
        </p:nvSpPr>
        <p:spPr>
          <a:xfrm>
            <a:off x="4230550" y="4567100"/>
            <a:ext cx="1563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open(“/ext4/hi.txt”)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378" name="Google Shape;1378;g1863ef439b8_3_1269"/>
          <p:cNvSpPr txBox="1"/>
          <p:nvPr/>
        </p:nvSpPr>
        <p:spPr>
          <a:xfrm>
            <a:off x="3408025" y="5631600"/>
            <a:ext cx="1563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open(“/ext4/hi.txt”)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379" name="Google Shape;1379;g1863ef439b8_3_1269"/>
          <p:cNvSpPr/>
          <p:nvPr/>
        </p:nvSpPr>
        <p:spPr>
          <a:xfrm>
            <a:off x="5590625" y="4926075"/>
            <a:ext cx="1886700" cy="2463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File Descriptor Table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cxnSp>
        <p:nvCxnSpPr>
          <p:cNvPr id="1380" name="Google Shape;1380;g1863ef439b8_3_1269"/>
          <p:cNvCxnSpPr>
            <a:stCxn id="1379" idx="0"/>
          </p:cNvCxnSpPr>
          <p:nvPr/>
        </p:nvCxnSpPr>
        <p:spPr>
          <a:xfrm rot="10800000">
            <a:off x="6533975" y="4513875"/>
            <a:ext cx="0" cy="4122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1381" name="Google Shape;1381;g1863ef439b8_3_1269"/>
          <p:cNvSpPr txBox="1"/>
          <p:nvPr/>
        </p:nvSpPr>
        <p:spPr>
          <a:xfrm>
            <a:off x="6591550" y="4571641"/>
            <a:ext cx="8889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descriptor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382" name="Google Shape;1382;g1863ef439b8_3_1269"/>
          <p:cNvSpPr/>
          <p:nvPr/>
        </p:nvSpPr>
        <p:spPr>
          <a:xfrm>
            <a:off x="8695000" y="4903835"/>
            <a:ext cx="1300800" cy="435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latin typeface="Roboto"/>
                <a:ea typeface="Roboto"/>
                <a:cs typeface="Roboto"/>
                <a:sym typeface="Roboto"/>
              </a:rPr>
              <a:t>/ext4</a:t>
            </a:r>
            <a:endParaRPr sz="2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83" name="Google Shape;1383;g1863ef439b8_3_1269"/>
          <p:cNvSpPr/>
          <p:nvPr/>
        </p:nvSpPr>
        <p:spPr>
          <a:xfrm>
            <a:off x="8695000" y="5339235"/>
            <a:ext cx="1300800" cy="435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latin typeface="Roboto"/>
                <a:ea typeface="Roboto"/>
                <a:cs typeface="Roboto"/>
                <a:sym typeface="Roboto"/>
              </a:rPr>
              <a:t>/f2fs</a:t>
            </a:r>
            <a:endParaRPr sz="2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84" name="Google Shape;1384;g1863ef439b8_3_1269"/>
          <p:cNvSpPr/>
          <p:nvPr/>
        </p:nvSpPr>
        <p:spPr>
          <a:xfrm>
            <a:off x="8695000" y="5761669"/>
            <a:ext cx="1300800" cy="435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/</a:t>
            </a:r>
            <a:r>
              <a:rPr lang="en-US" sz="2100" err="1">
                <a:latin typeface="Roboto"/>
                <a:ea typeface="Roboto"/>
                <a:cs typeface="Roboto"/>
                <a:sym typeface="Roboto"/>
              </a:rPr>
              <a:t>btrfs</a:t>
            </a:r>
            <a:endParaRPr sz="2100" err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85" name="Google Shape;1385;g1863ef439b8_3_1269"/>
          <p:cNvSpPr/>
          <p:nvPr/>
        </p:nvSpPr>
        <p:spPr>
          <a:xfrm>
            <a:off x="8695000" y="4481401"/>
            <a:ext cx="1300800" cy="435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u="sng">
                <a:latin typeface="Roboto"/>
                <a:ea typeface="Roboto"/>
                <a:cs typeface="Roboto"/>
                <a:sym typeface="Roboto"/>
              </a:rPr>
              <a:t>Key</a:t>
            </a:r>
            <a:endParaRPr sz="2100" b="1" u="sng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86" name="Google Shape;1386;g1863ef439b8_3_1269"/>
          <p:cNvSpPr/>
          <p:nvPr/>
        </p:nvSpPr>
        <p:spPr>
          <a:xfrm>
            <a:off x="9995800" y="4481401"/>
            <a:ext cx="1300800" cy="435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u="sng" err="1">
                <a:latin typeface="Roboto"/>
                <a:ea typeface="Roboto"/>
                <a:cs typeface="Roboto"/>
                <a:sym typeface="Roboto"/>
              </a:rPr>
              <a:t>LabStack</a:t>
            </a:r>
            <a:endParaRPr sz="2100" b="1" u="sng" err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87" name="Google Shape;1387;g1863ef439b8_3_1269"/>
          <p:cNvSpPr/>
          <p:nvPr/>
        </p:nvSpPr>
        <p:spPr>
          <a:xfrm>
            <a:off x="9995800" y="4903835"/>
            <a:ext cx="1300800" cy="435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latin typeface="Roboto"/>
                <a:ea typeface="Roboto"/>
                <a:cs typeface="Roboto"/>
                <a:sym typeface="Roboto"/>
              </a:rPr>
              <a:t>EXT4</a:t>
            </a:r>
            <a:endParaRPr sz="2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88" name="Google Shape;1388;g1863ef439b8_3_1269"/>
          <p:cNvSpPr/>
          <p:nvPr/>
        </p:nvSpPr>
        <p:spPr>
          <a:xfrm>
            <a:off x="9995800" y="5339235"/>
            <a:ext cx="1300800" cy="435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latin typeface="Roboto"/>
                <a:ea typeface="Roboto"/>
                <a:cs typeface="Roboto"/>
                <a:sym typeface="Roboto"/>
              </a:rPr>
              <a:t>F2FS</a:t>
            </a:r>
            <a:endParaRPr sz="2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89" name="Google Shape;1389;g1863ef439b8_3_1269"/>
          <p:cNvSpPr/>
          <p:nvPr/>
        </p:nvSpPr>
        <p:spPr>
          <a:xfrm>
            <a:off x="9995800" y="5761685"/>
            <a:ext cx="1300800" cy="435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latin typeface="Roboto"/>
                <a:ea typeface="Roboto"/>
                <a:cs typeface="Roboto"/>
                <a:sym typeface="Roboto"/>
              </a:rPr>
              <a:t>BTRFS</a:t>
            </a:r>
            <a:endParaRPr sz="2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90" name="Google Shape;1390;g1863ef439b8_3_1269"/>
          <p:cNvSpPr/>
          <p:nvPr/>
        </p:nvSpPr>
        <p:spPr>
          <a:xfrm>
            <a:off x="9022200" y="3901450"/>
            <a:ext cx="2165700" cy="5247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err="1">
                <a:latin typeface="Roboto Condensed"/>
                <a:ea typeface="Roboto Condensed"/>
                <a:cs typeface="Roboto Condensed"/>
                <a:sym typeface="Roboto Condensed"/>
              </a:rPr>
              <a:t>LabStack</a:t>
            </a:r>
            <a:r>
              <a:rPr lang="en-US" sz="2000" b="1">
                <a:latin typeface="Roboto Condensed"/>
                <a:ea typeface="Roboto Condensed"/>
                <a:cs typeface="Roboto Condensed"/>
                <a:sym typeface="Roboto Condensed"/>
              </a:rPr>
              <a:t> NS</a:t>
            </a:r>
            <a:endParaRPr sz="2000" b="1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5" name="Google Shape;1395;g1863ef439b8_3_1298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817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7500"/>
              <a:buFont typeface="Arial"/>
              <a:buNone/>
            </a:pPr>
            <a:r>
              <a:rPr lang="en-US"/>
              <a:t>Generic </a:t>
            </a:r>
            <a:r>
              <a:rPr lang="en-US" err="1"/>
              <a:t>LabMods</a:t>
            </a:r>
            <a:r>
              <a:rPr lang="en-US"/>
              <a:t> &amp; Unified Namespace</a:t>
            </a:r>
            <a:endParaRPr/>
          </a:p>
        </p:txBody>
      </p:sp>
      <p:sp>
        <p:nvSpPr>
          <p:cNvPr id="1396" name="Google Shape;1396;g1863ef439b8_3_129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145</a:t>
            </a:fld>
            <a:endParaRPr/>
          </a:p>
        </p:txBody>
      </p:sp>
      <p:sp>
        <p:nvSpPr>
          <p:cNvPr id="1397" name="Google Shape;1397;g1863ef439b8_3_1298"/>
          <p:cNvSpPr/>
          <p:nvPr/>
        </p:nvSpPr>
        <p:spPr>
          <a:xfrm>
            <a:off x="1914950" y="1580500"/>
            <a:ext cx="2165700" cy="524700"/>
          </a:xfrm>
          <a:prstGeom prst="rect">
            <a:avLst/>
          </a:prstGeom>
          <a:solidFill>
            <a:srgbClr val="F9CB9C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latin typeface="Roboto Condensed"/>
                <a:ea typeface="Roboto Condensed"/>
                <a:cs typeface="Roboto Condensed"/>
                <a:sym typeface="Roboto Condensed"/>
              </a:rPr>
              <a:t>Intercept</a:t>
            </a:r>
            <a:endParaRPr sz="2000" b="1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398" name="Google Shape;1398;g1863ef439b8_3_1298"/>
          <p:cNvSpPr/>
          <p:nvPr/>
        </p:nvSpPr>
        <p:spPr>
          <a:xfrm>
            <a:off x="4385725" y="1580500"/>
            <a:ext cx="2165700" cy="524700"/>
          </a:xfrm>
          <a:prstGeom prst="rect">
            <a:avLst/>
          </a:prstGeom>
          <a:solidFill>
            <a:srgbClr val="F9CB9C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latin typeface="Roboto Condensed"/>
                <a:ea typeface="Roboto Condensed"/>
                <a:cs typeface="Roboto Condensed"/>
                <a:sym typeface="Roboto Condensed"/>
              </a:rPr>
              <a:t>Route</a:t>
            </a:r>
            <a:endParaRPr sz="2000" b="1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399" name="Google Shape;1399;g1863ef439b8_3_1298"/>
          <p:cNvSpPr/>
          <p:nvPr/>
        </p:nvSpPr>
        <p:spPr>
          <a:xfrm>
            <a:off x="6856500" y="1580500"/>
            <a:ext cx="2165700" cy="524700"/>
          </a:xfrm>
          <a:prstGeom prst="rect">
            <a:avLst/>
          </a:prstGeom>
          <a:solidFill>
            <a:srgbClr val="F9CB9C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latin typeface="Roboto Condensed"/>
                <a:ea typeface="Roboto Condensed"/>
                <a:cs typeface="Roboto Condensed"/>
                <a:sym typeface="Roboto Condensed"/>
              </a:rPr>
              <a:t>Reuse</a:t>
            </a:r>
            <a:endParaRPr sz="2000" b="1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400" name="Google Shape;1400;g1863ef439b8_3_1298"/>
          <p:cNvSpPr/>
          <p:nvPr/>
        </p:nvSpPr>
        <p:spPr>
          <a:xfrm>
            <a:off x="1914950" y="2258576"/>
            <a:ext cx="2165700" cy="1392600"/>
          </a:xfrm>
          <a:prstGeom prst="rect">
            <a:avLst/>
          </a:prstGeom>
          <a:solidFill>
            <a:srgbClr val="F9CB9C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Intercept I/O for a particular API 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(e.g., POSIX)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401" name="Google Shape;1401;g1863ef439b8_3_1298"/>
          <p:cNvSpPr/>
          <p:nvPr/>
        </p:nvSpPr>
        <p:spPr>
          <a:xfrm>
            <a:off x="4385725" y="2254650"/>
            <a:ext cx="2165700" cy="1392600"/>
          </a:xfrm>
          <a:prstGeom prst="rect">
            <a:avLst/>
          </a:prstGeom>
          <a:solidFill>
            <a:srgbClr val="F9CB9C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Many implementations of the same API at the same time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402" name="Google Shape;1402;g1863ef439b8_3_1298"/>
          <p:cNvSpPr/>
          <p:nvPr/>
        </p:nvSpPr>
        <p:spPr>
          <a:xfrm>
            <a:off x="6856500" y="2254650"/>
            <a:ext cx="2165700" cy="1392600"/>
          </a:xfrm>
          <a:prstGeom prst="rect">
            <a:avLst/>
          </a:prstGeom>
          <a:solidFill>
            <a:srgbClr val="F9CB9C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Manages state common between I/O systems of a particular type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403" name="Google Shape;1403;g1863ef439b8_3_1298"/>
          <p:cNvSpPr/>
          <p:nvPr/>
        </p:nvSpPr>
        <p:spPr>
          <a:xfrm>
            <a:off x="1745225" y="1410875"/>
            <a:ext cx="2457900" cy="2436000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1404" name="Google Shape;1404;g1863ef439b8_3_1298"/>
          <p:cNvSpPr/>
          <p:nvPr/>
        </p:nvSpPr>
        <p:spPr>
          <a:xfrm>
            <a:off x="4186450" y="4868488"/>
            <a:ext cx="3342600" cy="7080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err="1">
                <a:latin typeface="Roboto Condensed"/>
                <a:ea typeface="Roboto Condensed"/>
                <a:cs typeface="Roboto Condensed"/>
                <a:sym typeface="Roboto Condensed"/>
              </a:rPr>
              <a:t>GenericPosix</a:t>
            </a:r>
            <a:endParaRPr sz="1800" err="1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405" name="Google Shape;1405;g1863ef439b8_3_1298"/>
          <p:cNvSpPr/>
          <p:nvPr/>
        </p:nvSpPr>
        <p:spPr>
          <a:xfrm>
            <a:off x="4186525" y="4109950"/>
            <a:ext cx="3342600" cy="3993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Application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406" name="Google Shape;1406;g1863ef439b8_3_1298"/>
          <p:cNvSpPr/>
          <p:nvPr/>
        </p:nvSpPr>
        <p:spPr>
          <a:xfrm>
            <a:off x="4186462" y="5998025"/>
            <a:ext cx="1017000" cy="3993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EXT4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407" name="Google Shape;1407;g1863ef439b8_3_1298"/>
          <p:cNvSpPr/>
          <p:nvPr/>
        </p:nvSpPr>
        <p:spPr>
          <a:xfrm>
            <a:off x="5349240" y="5998025"/>
            <a:ext cx="1017000" cy="3993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F2FS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408" name="Google Shape;1408;g1863ef439b8_3_1298"/>
          <p:cNvSpPr/>
          <p:nvPr/>
        </p:nvSpPr>
        <p:spPr>
          <a:xfrm>
            <a:off x="6512040" y="5998025"/>
            <a:ext cx="1017000" cy="3993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BTRFS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cxnSp>
        <p:nvCxnSpPr>
          <p:cNvPr id="1409" name="Google Shape;1409;g1863ef439b8_3_1298"/>
          <p:cNvCxnSpPr>
            <a:stCxn id="1404" idx="2"/>
            <a:endCxn id="1406" idx="0"/>
          </p:cNvCxnSpPr>
          <p:nvPr/>
        </p:nvCxnSpPr>
        <p:spPr>
          <a:xfrm flipH="1">
            <a:off x="4694950" y="5576488"/>
            <a:ext cx="1162800" cy="4215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cxnSp>
      <p:cxnSp>
        <p:nvCxnSpPr>
          <p:cNvPr id="1410" name="Google Shape;1410;g1863ef439b8_3_1298"/>
          <p:cNvCxnSpPr>
            <a:stCxn id="1404" idx="2"/>
            <a:endCxn id="1407" idx="0"/>
          </p:cNvCxnSpPr>
          <p:nvPr/>
        </p:nvCxnSpPr>
        <p:spPr>
          <a:xfrm>
            <a:off x="5857750" y="5576488"/>
            <a:ext cx="0" cy="4215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11" name="Google Shape;1411;g1863ef439b8_3_1298"/>
          <p:cNvCxnSpPr>
            <a:stCxn id="1404" idx="2"/>
            <a:endCxn id="1408" idx="0"/>
          </p:cNvCxnSpPr>
          <p:nvPr/>
        </p:nvCxnSpPr>
        <p:spPr>
          <a:xfrm>
            <a:off x="5857750" y="5576488"/>
            <a:ext cx="1162800" cy="4215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12" name="Google Shape;1412;g1863ef439b8_3_1298"/>
          <p:cNvCxnSpPr>
            <a:stCxn id="1405" idx="2"/>
            <a:endCxn id="1404" idx="0"/>
          </p:cNvCxnSpPr>
          <p:nvPr/>
        </p:nvCxnSpPr>
        <p:spPr>
          <a:xfrm>
            <a:off x="5857825" y="4509250"/>
            <a:ext cx="0" cy="3591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1413" name="Google Shape;1413;g1863ef439b8_3_1298"/>
          <p:cNvSpPr/>
          <p:nvPr/>
        </p:nvSpPr>
        <p:spPr>
          <a:xfrm>
            <a:off x="5590625" y="4156325"/>
            <a:ext cx="848700" cy="2934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open()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414" name="Google Shape;1414;g1863ef439b8_3_1298"/>
          <p:cNvSpPr/>
          <p:nvPr/>
        </p:nvSpPr>
        <p:spPr>
          <a:xfrm>
            <a:off x="6588400" y="4156325"/>
            <a:ext cx="848700" cy="2934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write()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415" name="Google Shape;1415;g1863ef439b8_3_1298"/>
          <p:cNvSpPr/>
          <p:nvPr/>
        </p:nvSpPr>
        <p:spPr>
          <a:xfrm>
            <a:off x="5590550" y="5230088"/>
            <a:ext cx="848700" cy="2934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open()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416" name="Google Shape;1416;g1863ef439b8_3_1298"/>
          <p:cNvSpPr/>
          <p:nvPr/>
        </p:nvSpPr>
        <p:spPr>
          <a:xfrm>
            <a:off x="6588325" y="5230088"/>
            <a:ext cx="848700" cy="2934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write()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417" name="Google Shape;1417;g1863ef439b8_3_1298"/>
          <p:cNvSpPr txBox="1"/>
          <p:nvPr/>
        </p:nvSpPr>
        <p:spPr>
          <a:xfrm>
            <a:off x="4230550" y="4567100"/>
            <a:ext cx="1563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open(“/ext4/hi.txt”)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418" name="Google Shape;1418;g1863ef439b8_3_1298"/>
          <p:cNvSpPr txBox="1"/>
          <p:nvPr/>
        </p:nvSpPr>
        <p:spPr>
          <a:xfrm>
            <a:off x="3408025" y="5631600"/>
            <a:ext cx="1563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open(“/ext4/hi.txt”)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419" name="Google Shape;1419;g1863ef439b8_3_1298"/>
          <p:cNvSpPr/>
          <p:nvPr/>
        </p:nvSpPr>
        <p:spPr>
          <a:xfrm>
            <a:off x="5590625" y="4926075"/>
            <a:ext cx="1886700" cy="2463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File Descriptor Table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cxnSp>
        <p:nvCxnSpPr>
          <p:cNvPr id="1420" name="Google Shape;1420;g1863ef439b8_3_1298"/>
          <p:cNvCxnSpPr>
            <a:stCxn id="1419" idx="0"/>
          </p:cNvCxnSpPr>
          <p:nvPr/>
        </p:nvCxnSpPr>
        <p:spPr>
          <a:xfrm rot="10800000">
            <a:off x="6533975" y="4513875"/>
            <a:ext cx="0" cy="4122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1421" name="Google Shape;1421;g1863ef439b8_3_1298"/>
          <p:cNvSpPr txBox="1"/>
          <p:nvPr/>
        </p:nvSpPr>
        <p:spPr>
          <a:xfrm>
            <a:off x="6591550" y="4571641"/>
            <a:ext cx="8889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descriptor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422" name="Google Shape;1422;g1863ef439b8_3_1298"/>
          <p:cNvSpPr/>
          <p:nvPr/>
        </p:nvSpPr>
        <p:spPr>
          <a:xfrm>
            <a:off x="8695000" y="4903835"/>
            <a:ext cx="1300800" cy="435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latin typeface="Roboto"/>
                <a:ea typeface="Roboto"/>
                <a:cs typeface="Roboto"/>
                <a:sym typeface="Roboto"/>
              </a:rPr>
              <a:t>/ext4</a:t>
            </a:r>
            <a:endParaRPr sz="2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23" name="Google Shape;1423;g1863ef439b8_3_1298"/>
          <p:cNvSpPr/>
          <p:nvPr/>
        </p:nvSpPr>
        <p:spPr>
          <a:xfrm>
            <a:off x="8695000" y="5339235"/>
            <a:ext cx="1300800" cy="435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latin typeface="Roboto"/>
                <a:ea typeface="Roboto"/>
                <a:cs typeface="Roboto"/>
                <a:sym typeface="Roboto"/>
              </a:rPr>
              <a:t>/f2fs</a:t>
            </a:r>
            <a:endParaRPr sz="2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24" name="Google Shape;1424;g1863ef439b8_3_1298"/>
          <p:cNvSpPr/>
          <p:nvPr/>
        </p:nvSpPr>
        <p:spPr>
          <a:xfrm>
            <a:off x="8695000" y="5761669"/>
            <a:ext cx="1300800" cy="435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/</a:t>
            </a:r>
            <a:r>
              <a:rPr lang="en-US" sz="2100" err="1">
                <a:latin typeface="Roboto"/>
                <a:ea typeface="Roboto"/>
                <a:cs typeface="Roboto"/>
                <a:sym typeface="Roboto"/>
              </a:rPr>
              <a:t>btrfs</a:t>
            </a:r>
            <a:endParaRPr sz="2100" err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25" name="Google Shape;1425;g1863ef439b8_3_1298"/>
          <p:cNvSpPr/>
          <p:nvPr/>
        </p:nvSpPr>
        <p:spPr>
          <a:xfrm>
            <a:off x="8695000" y="4481401"/>
            <a:ext cx="1300800" cy="435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u="sng">
                <a:latin typeface="Roboto"/>
                <a:ea typeface="Roboto"/>
                <a:cs typeface="Roboto"/>
                <a:sym typeface="Roboto"/>
              </a:rPr>
              <a:t>Key</a:t>
            </a:r>
            <a:endParaRPr sz="2100" b="1" u="sng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26" name="Google Shape;1426;g1863ef439b8_3_1298"/>
          <p:cNvSpPr/>
          <p:nvPr/>
        </p:nvSpPr>
        <p:spPr>
          <a:xfrm>
            <a:off x="9995800" y="4481401"/>
            <a:ext cx="1300800" cy="435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u="sng" err="1">
                <a:latin typeface="Roboto"/>
                <a:ea typeface="Roboto"/>
                <a:cs typeface="Roboto"/>
                <a:sym typeface="Roboto"/>
              </a:rPr>
              <a:t>LabStack</a:t>
            </a:r>
            <a:endParaRPr sz="2100" b="1" u="sng" err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27" name="Google Shape;1427;g1863ef439b8_3_1298"/>
          <p:cNvSpPr/>
          <p:nvPr/>
        </p:nvSpPr>
        <p:spPr>
          <a:xfrm>
            <a:off x="9995800" y="4903835"/>
            <a:ext cx="1300800" cy="435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latin typeface="Roboto"/>
                <a:ea typeface="Roboto"/>
                <a:cs typeface="Roboto"/>
                <a:sym typeface="Roboto"/>
              </a:rPr>
              <a:t>EXT4</a:t>
            </a:r>
            <a:endParaRPr sz="2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28" name="Google Shape;1428;g1863ef439b8_3_1298"/>
          <p:cNvSpPr/>
          <p:nvPr/>
        </p:nvSpPr>
        <p:spPr>
          <a:xfrm>
            <a:off x="9995800" y="5339235"/>
            <a:ext cx="1300800" cy="435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latin typeface="Roboto"/>
                <a:ea typeface="Roboto"/>
                <a:cs typeface="Roboto"/>
                <a:sym typeface="Roboto"/>
              </a:rPr>
              <a:t>F2FS</a:t>
            </a:r>
            <a:endParaRPr sz="2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29" name="Google Shape;1429;g1863ef439b8_3_1298"/>
          <p:cNvSpPr/>
          <p:nvPr/>
        </p:nvSpPr>
        <p:spPr>
          <a:xfrm>
            <a:off x="9995800" y="5761685"/>
            <a:ext cx="1300800" cy="435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latin typeface="Roboto"/>
                <a:ea typeface="Roboto"/>
                <a:cs typeface="Roboto"/>
                <a:sym typeface="Roboto"/>
              </a:rPr>
              <a:t>BTRFS</a:t>
            </a:r>
            <a:endParaRPr sz="2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30" name="Google Shape;1430;g1863ef439b8_3_1298"/>
          <p:cNvSpPr/>
          <p:nvPr/>
        </p:nvSpPr>
        <p:spPr>
          <a:xfrm>
            <a:off x="9022200" y="3901450"/>
            <a:ext cx="2165700" cy="5247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err="1">
                <a:latin typeface="Roboto Condensed"/>
                <a:ea typeface="Roboto Condensed"/>
                <a:cs typeface="Roboto Condensed"/>
                <a:sym typeface="Roboto Condensed"/>
              </a:rPr>
              <a:t>LabStack</a:t>
            </a:r>
            <a:r>
              <a:rPr lang="en-US" sz="2000" b="1">
                <a:latin typeface="Roboto Condensed"/>
                <a:ea typeface="Roboto Condensed"/>
                <a:cs typeface="Roboto Condensed"/>
                <a:sym typeface="Roboto Condensed"/>
              </a:rPr>
              <a:t> NS</a:t>
            </a:r>
            <a:endParaRPr sz="2000" b="1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" name="Google Shape;1435;g1863ef439b8_3_1328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817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7500"/>
              <a:buFont typeface="Arial"/>
              <a:buNone/>
            </a:pPr>
            <a:r>
              <a:rPr lang="en-US"/>
              <a:t>Generic </a:t>
            </a:r>
            <a:r>
              <a:rPr lang="en-US" err="1"/>
              <a:t>LabMods</a:t>
            </a:r>
            <a:r>
              <a:rPr lang="en-US"/>
              <a:t> &amp; Unified Namespace</a:t>
            </a:r>
            <a:endParaRPr/>
          </a:p>
        </p:txBody>
      </p:sp>
      <p:sp>
        <p:nvSpPr>
          <p:cNvPr id="1436" name="Google Shape;1436;g1863ef439b8_3_132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146</a:t>
            </a:fld>
            <a:endParaRPr/>
          </a:p>
        </p:txBody>
      </p:sp>
      <p:sp>
        <p:nvSpPr>
          <p:cNvPr id="1437" name="Google Shape;1437;g1863ef439b8_3_1328"/>
          <p:cNvSpPr/>
          <p:nvPr/>
        </p:nvSpPr>
        <p:spPr>
          <a:xfrm>
            <a:off x="1914950" y="1580500"/>
            <a:ext cx="2165700" cy="524700"/>
          </a:xfrm>
          <a:prstGeom prst="rect">
            <a:avLst/>
          </a:prstGeom>
          <a:solidFill>
            <a:srgbClr val="F9CB9C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latin typeface="Roboto Condensed"/>
                <a:ea typeface="Roboto Condensed"/>
                <a:cs typeface="Roboto Condensed"/>
                <a:sym typeface="Roboto Condensed"/>
              </a:rPr>
              <a:t>Intercept</a:t>
            </a:r>
            <a:endParaRPr sz="2000" b="1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438" name="Google Shape;1438;g1863ef439b8_3_1328"/>
          <p:cNvSpPr/>
          <p:nvPr/>
        </p:nvSpPr>
        <p:spPr>
          <a:xfrm>
            <a:off x="4385725" y="1580500"/>
            <a:ext cx="2165700" cy="524700"/>
          </a:xfrm>
          <a:prstGeom prst="rect">
            <a:avLst/>
          </a:prstGeom>
          <a:solidFill>
            <a:srgbClr val="F9CB9C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latin typeface="Roboto Condensed"/>
                <a:ea typeface="Roboto Condensed"/>
                <a:cs typeface="Roboto Condensed"/>
                <a:sym typeface="Roboto Condensed"/>
              </a:rPr>
              <a:t>Route</a:t>
            </a:r>
            <a:endParaRPr sz="2000" b="1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439" name="Google Shape;1439;g1863ef439b8_3_1328"/>
          <p:cNvSpPr/>
          <p:nvPr/>
        </p:nvSpPr>
        <p:spPr>
          <a:xfrm>
            <a:off x="6856500" y="1580500"/>
            <a:ext cx="2165700" cy="524700"/>
          </a:xfrm>
          <a:prstGeom prst="rect">
            <a:avLst/>
          </a:prstGeom>
          <a:solidFill>
            <a:srgbClr val="F9CB9C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latin typeface="Roboto Condensed"/>
                <a:ea typeface="Roboto Condensed"/>
                <a:cs typeface="Roboto Condensed"/>
                <a:sym typeface="Roboto Condensed"/>
              </a:rPr>
              <a:t>Reuse</a:t>
            </a:r>
            <a:endParaRPr sz="2000" b="1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440" name="Google Shape;1440;g1863ef439b8_3_1328"/>
          <p:cNvSpPr/>
          <p:nvPr/>
        </p:nvSpPr>
        <p:spPr>
          <a:xfrm>
            <a:off x="1914950" y="2258576"/>
            <a:ext cx="2165700" cy="1392600"/>
          </a:xfrm>
          <a:prstGeom prst="rect">
            <a:avLst/>
          </a:prstGeom>
          <a:solidFill>
            <a:srgbClr val="F9CB9C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Intercept I/O for a particular API 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(e.g., POSIX)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441" name="Google Shape;1441;g1863ef439b8_3_1328"/>
          <p:cNvSpPr/>
          <p:nvPr/>
        </p:nvSpPr>
        <p:spPr>
          <a:xfrm>
            <a:off x="4385725" y="2254650"/>
            <a:ext cx="2165700" cy="1392600"/>
          </a:xfrm>
          <a:prstGeom prst="rect">
            <a:avLst/>
          </a:prstGeom>
          <a:solidFill>
            <a:srgbClr val="F9CB9C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Many implementations of the same API at the same time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442" name="Google Shape;1442;g1863ef439b8_3_1328"/>
          <p:cNvSpPr/>
          <p:nvPr/>
        </p:nvSpPr>
        <p:spPr>
          <a:xfrm>
            <a:off x="6856500" y="2254650"/>
            <a:ext cx="2165700" cy="1392600"/>
          </a:xfrm>
          <a:prstGeom prst="rect">
            <a:avLst/>
          </a:prstGeom>
          <a:solidFill>
            <a:srgbClr val="F9CB9C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Manages state common between I/O systems of a particular type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443" name="Google Shape;1443;g1863ef439b8_3_1328"/>
          <p:cNvSpPr/>
          <p:nvPr/>
        </p:nvSpPr>
        <p:spPr>
          <a:xfrm>
            <a:off x="4239625" y="1410875"/>
            <a:ext cx="2457900" cy="2436000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1444" name="Google Shape;1444;g1863ef439b8_3_1328"/>
          <p:cNvSpPr/>
          <p:nvPr/>
        </p:nvSpPr>
        <p:spPr>
          <a:xfrm>
            <a:off x="4168513" y="4884688"/>
            <a:ext cx="3342600" cy="7080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err="1">
                <a:latin typeface="Roboto Condensed"/>
                <a:ea typeface="Roboto Condensed"/>
                <a:cs typeface="Roboto Condensed"/>
                <a:sym typeface="Roboto Condensed"/>
              </a:rPr>
              <a:t>GenericPosix</a:t>
            </a:r>
            <a:endParaRPr sz="1800" err="1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445" name="Google Shape;1445;g1863ef439b8_3_1328"/>
          <p:cNvSpPr/>
          <p:nvPr/>
        </p:nvSpPr>
        <p:spPr>
          <a:xfrm>
            <a:off x="4168588" y="4126150"/>
            <a:ext cx="3342600" cy="3993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Application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446" name="Google Shape;1446;g1863ef439b8_3_1328"/>
          <p:cNvSpPr/>
          <p:nvPr/>
        </p:nvSpPr>
        <p:spPr>
          <a:xfrm>
            <a:off x="4168525" y="6014225"/>
            <a:ext cx="1017000" cy="3993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EXT4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447" name="Google Shape;1447;g1863ef439b8_3_1328"/>
          <p:cNvSpPr/>
          <p:nvPr/>
        </p:nvSpPr>
        <p:spPr>
          <a:xfrm>
            <a:off x="5331302" y="6014225"/>
            <a:ext cx="1017000" cy="3993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F2FS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448" name="Google Shape;1448;g1863ef439b8_3_1328"/>
          <p:cNvSpPr/>
          <p:nvPr/>
        </p:nvSpPr>
        <p:spPr>
          <a:xfrm>
            <a:off x="6494102" y="6014225"/>
            <a:ext cx="1017000" cy="3993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BTRFS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cxnSp>
        <p:nvCxnSpPr>
          <p:cNvPr id="1449" name="Google Shape;1449;g1863ef439b8_3_1328"/>
          <p:cNvCxnSpPr>
            <a:stCxn id="1444" idx="2"/>
            <a:endCxn id="1446" idx="0"/>
          </p:cNvCxnSpPr>
          <p:nvPr/>
        </p:nvCxnSpPr>
        <p:spPr>
          <a:xfrm flipH="1">
            <a:off x="4677013" y="5592688"/>
            <a:ext cx="1162800" cy="4215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stealth" w="med" len="med"/>
          </a:ln>
        </p:spPr>
      </p:cxnSp>
      <p:cxnSp>
        <p:nvCxnSpPr>
          <p:cNvPr id="1450" name="Google Shape;1450;g1863ef439b8_3_1328"/>
          <p:cNvCxnSpPr>
            <a:stCxn id="1444" idx="2"/>
            <a:endCxn id="1447" idx="0"/>
          </p:cNvCxnSpPr>
          <p:nvPr/>
        </p:nvCxnSpPr>
        <p:spPr>
          <a:xfrm>
            <a:off x="5839813" y="5592688"/>
            <a:ext cx="0" cy="4215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51" name="Google Shape;1451;g1863ef439b8_3_1328"/>
          <p:cNvCxnSpPr>
            <a:stCxn id="1444" idx="2"/>
            <a:endCxn id="1448" idx="0"/>
          </p:cNvCxnSpPr>
          <p:nvPr/>
        </p:nvCxnSpPr>
        <p:spPr>
          <a:xfrm>
            <a:off x="5839813" y="5592688"/>
            <a:ext cx="1162800" cy="4215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52" name="Google Shape;1452;g1863ef439b8_3_1328"/>
          <p:cNvCxnSpPr>
            <a:stCxn id="1445" idx="2"/>
            <a:endCxn id="1444" idx="0"/>
          </p:cNvCxnSpPr>
          <p:nvPr/>
        </p:nvCxnSpPr>
        <p:spPr>
          <a:xfrm>
            <a:off x="5839888" y="4525450"/>
            <a:ext cx="0" cy="3591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1453" name="Google Shape;1453;g1863ef439b8_3_1328"/>
          <p:cNvSpPr/>
          <p:nvPr/>
        </p:nvSpPr>
        <p:spPr>
          <a:xfrm>
            <a:off x="5572688" y="4172525"/>
            <a:ext cx="848700" cy="2934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open()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454" name="Google Shape;1454;g1863ef439b8_3_1328"/>
          <p:cNvSpPr/>
          <p:nvPr/>
        </p:nvSpPr>
        <p:spPr>
          <a:xfrm>
            <a:off x="6570463" y="4172525"/>
            <a:ext cx="848700" cy="2934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write()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455" name="Google Shape;1455;g1863ef439b8_3_1328"/>
          <p:cNvSpPr/>
          <p:nvPr/>
        </p:nvSpPr>
        <p:spPr>
          <a:xfrm>
            <a:off x="5572613" y="5246288"/>
            <a:ext cx="848700" cy="2934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open()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456" name="Google Shape;1456;g1863ef439b8_3_1328"/>
          <p:cNvSpPr/>
          <p:nvPr/>
        </p:nvSpPr>
        <p:spPr>
          <a:xfrm>
            <a:off x="6570388" y="5246288"/>
            <a:ext cx="848700" cy="2934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write()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457" name="Google Shape;1457;g1863ef439b8_3_1328"/>
          <p:cNvSpPr txBox="1"/>
          <p:nvPr/>
        </p:nvSpPr>
        <p:spPr>
          <a:xfrm>
            <a:off x="4212613" y="4583300"/>
            <a:ext cx="1563300" cy="246300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open(“/ext4/hi.txt”)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458" name="Google Shape;1458;g1863ef439b8_3_1328"/>
          <p:cNvSpPr/>
          <p:nvPr/>
        </p:nvSpPr>
        <p:spPr>
          <a:xfrm>
            <a:off x="5572688" y="4942275"/>
            <a:ext cx="1886700" cy="2463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File Descriptor Table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cxnSp>
        <p:nvCxnSpPr>
          <p:cNvPr id="1459" name="Google Shape;1459;g1863ef439b8_3_1328"/>
          <p:cNvCxnSpPr>
            <a:stCxn id="1458" idx="0"/>
          </p:cNvCxnSpPr>
          <p:nvPr/>
        </p:nvCxnSpPr>
        <p:spPr>
          <a:xfrm rot="10800000">
            <a:off x="6516038" y="4530075"/>
            <a:ext cx="0" cy="4122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1460" name="Google Shape;1460;g1863ef439b8_3_1328"/>
          <p:cNvSpPr txBox="1"/>
          <p:nvPr/>
        </p:nvSpPr>
        <p:spPr>
          <a:xfrm>
            <a:off x="6573613" y="4587841"/>
            <a:ext cx="8889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descriptor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461" name="Google Shape;1461;g1863ef439b8_3_1328"/>
          <p:cNvSpPr txBox="1"/>
          <p:nvPr/>
        </p:nvSpPr>
        <p:spPr>
          <a:xfrm>
            <a:off x="3425963" y="5647800"/>
            <a:ext cx="1563300" cy="246300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open(“/ext4/hi.txt”)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462" name="Google Shape;1462;g1863ef439b8_3_1328"/>
          <p:cNvSpPr/>
          <p:nvPr/>
        </p:nvSpPr>
        <p:spPr>
          <a:xfrm>
            <a:off x="8695000" y="4903835"/>
            <a:ext cx="1300800" cy="435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latin typeface="Roboto"/>
                <a:ea typeface="Roboto"/>
                <a:cs typeface="Roboto"/>
                <a:sym typeface="Roboto"/>
              </a:rPr>
              <a:t>/ext4</a:t>
            </a:r>
            <a:endParaRPr sz="2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63" name="Google Shape;1463;g1863ef439b8_3_1328"/>
          <p:cNvSpPr/>
          <p:nvPr/>
        </p:nvSpPr>
        <p:spPr>
          <a:xfrm>
            <a:off x="8695000" y="5339235"/>
            <a:ext cx="1300800" cy="435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latin typeface="Roboto"/>
                <a:ea typeface="Roboto"/>
                <a:cs typeface="Roboto"/>
                <a:sym typeface="Roboto"/>
              </a:rPr>
              <a:t>/f2fs</a:t>
            </a:r>
            <a:endParaRPr sz="2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64" name="Google Shape;1464;g1863ef439b8_3_1328"/>
          <p:cNvSpPr/>
          <p:nvPr/>
        </p:nvSpPr>
        <p:spPr>
          <a:xfrm>
            <a:off x="8695000" y="5761669"/>
            <a:ext cx="1300800" cy="435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/</a:t>
            </a:r>
            <a:r>
              <a:rPr lang="en-US" sz="2100" err="1">
                <a:latin typeface="Roboto"/>
                <a:ea typeface="Roboto"/>
                <a:cs typeface="Roboto"/>
                <a:sym typeface="Roboto"/>
              </a:rPr>
              <a:t>btrfs</a:t>
            </a:r>
            <a:endParaRPr sz="2100" err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65" name="Google Shape;1465;g1863ef439b8_3_1328"/>
          <p:cNvSpPr/>
          <p:nvPr/>
        </p:nvSpPr>
        <p:spPr>
          <a:xfrm>
            <a:off x="8695000" y="4481401"/>
            <a:ext cx="1300800" cy="435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u="sng">
                <a:latin typeface="Roboto"/>
                <a:ea typeface="Roboto"/>
                <a:cs typeface="Roboto"/>
                <a:sym typeface="Roboto"/>
              </a:rPr>
              <a:t>Key</a:t>
            </a:r>
            <a:endParaRPr sz="2100" b="1" u="sng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66" name="Google Shape;1466;g1863ef439b8_3_1328"/>
          <p:cNvSpPr/>
          <p:nvPr/>
        </p:nvSpPr>
        <p:spPr>
          <a:xfrm>
            <a:off x="9995800" y="4481401"/>
            <a:ext cx="1300800" cy="435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u="sng" err="1">
                <a:latin typeface="Roboto"/>
                <a:ea typeface="Roboto"/>
                <a:cs typeface="Roboto"/>
                <a:sym typeface="Roboto"/>
              </a:rPr>
              <a:t>LabStack</a:t>
            </a:r>
            <a:endParaRPr sz="2100" b="1" u="sng" err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67" name="Google Shape;1467;g1863ef439b8_3_1328"/>
          <p:cNvSpPr/>
          <p:nvPr/>
        </p:nvSpPr>
        <p:spPr>
          <a:xfrm>
            <a:off x="9995800" y="4903835"/>
            <a:ext cx="1300800" cy="435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latin typeface="Roboto"/>
                <a:ea typeface="Roboto"/>
                <a:cs typeface="Roboto"/>
                <a:sym typeface="Roboto"/>
              </a:rPr>
              <a:t>EXT4</a:t>
            </a:r>
            <a:endParaRPr sz="2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68" name="Google Shape;1468;g1863ef439b8_3_1328"/>
          <p:cNvSpPr/>
          <p:nvPr/>
        </p:nvSpPr>
        <p:spPr>
          <a:xfrm>
            <a:off x="9995800" y="5339235"/>
            <a:ext cx="1300800" cy="435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latin typeface="Roboto"/>
                <a:ea typeface="Roboto"/>
                <a:cs typeface="Roboto"/>
                <a:sym typeface="Roboto"/>
              </a:rPr>
              <a:t>F2FS</a:t>
            </a:r>
            <a:endParaRPr sz="2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69" name="Google Shape;1469;g1863ef439b8_3_1328"/>
          <p:cNvSpPr/>
          <p:nvPr/>
        </p:nvSpPr>
        <p:spPr>
          <a:xfrm>
            <a:off x="9995800" y="5761685"/>
            <a:ext cx="1300800" cy="435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latin typeface="Roboto"/>
                <a:ea typeface="Roboto"/>
                <a:cs typeface="Roboto"/>
                <a:sym typeface="Roboto"/>
              </a:rPr>
              <a:t>BTRFS</a:t>
            </a:r>
            <a:endParaRPr sz="2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70" name="Google Shape;1470;g1863ef439b8_3_1328"/>
          <p:cNvSpPr/>
          <p:nvPr/>
        </p:nvSpPr>
        <p:spPr>
          <a:xfrm>
            <a:off x="9022200" y="3901450"/>
            <a:ext cx="2165700" cy="5247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err="1">
                <a:latin typeface="Roboto Condensed"/>
                <a:ea typeface="Roboto Condensed"/>
                <a:cs typeface="Roboto Condensed"/>
                <a:sym typeface="Roboto Condensed"/>
              </a:rPr>
              <a:t>LabStack</a:t>
            </a:r>
            <a:r>
              <a:rPr lang="en-US" sz="2000" b="1">
                <a:latin typeface="Roboto Condensed"/>
                <a:ea typeface="Roboto Condensed"/>
                <a:cs typeface="Roboto Condensed"/>
                <a:sym typeface="Roboto Condensed"/>
              </a:rPr>
              <a:t> NS</a:t>
            </a:r>
            <a:endParaRPr sz="2000" b="1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5" name="Google Shape;1475;g1863ef439b8_3_1358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817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7500"/>
              <a:buFont typeface="Arial"/>
              <a:buNone/>
            </a:pPr>
            <a:r>
              <a:rPr lang="en-US"/>
              <a:t>Generic </a:t>
            </a:r>
            <a:r>
              <a:rPr lang="en-US" err="1"/>
              <a:t>LabMods</a:t>
            </a:r>
            <a:r>
              <a:rPr lang="en-US"/>
              <a:t> &amp; Unified Namespace</a:t>
            </a:r>
            <a:endParaRPr/>
          </a:p>
        </p:txBody>
      </p:sp>
      <p:sp>
        <p:nvSpPr>
          <p:cNvPr id="1476" name="Google Shape;1476;g1863ef439b8_3_135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147</a:t>
            </a:fld>
            <a:endParaRPr/>
          </a:p>
        </p:txBody>
      </p:sp>
      <p:sp>
        <p:nvSpPr>
          <p:cNvPr id="1477" name="Google Shape;1477;g1863ef439b8_3_1358"/>
          <p:cNvSpPr/>
          <p:nvPr/>
        </p:nvSpPr>
        <p:spPr>
          <a:xfrm>
            <a:off x="1914950" y="1580500"/>
            <a:ext cx="2165700" cy="524700"/>
          </a:xfrm>
          <a:prstGeom prst="rect">
            <a:avLst/>
          </a:prstGeom>
          <a:solidFill>
            <a:srgbClr val="F9CB9C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latin typeface="Roboto Condensed"/>
                <a:ea typeface="Roboto Condensed"/>
                <a:cs typeface="Roboto Condensed"/>
                <a:sym typeface="Roboto Condensed"/>
              </a:rPr>
              <a:t>Intercept</a:t>
            </a:r>
            <a:endParaRPr sz="2000" b="1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478" name="Google Shape;1478;g1863ef439b8_3_1358"/>
          <p:cNvSpPr/>
          <p:nvPr/>
        </p:nvSpPr>
        <p:spPr>
          <a:xfrm>
            <a:off x="4385725" y="1580500"/>
            <a:ext cx="2165700" cy="524700"/>
          </a:xfrm>
          <a:prstGeom prst="rect">
            <a:avLst/>
          </a:prstGeom>
          <a:solidFill>
            <a:srgbClr val="F9CB9C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latin typeface="Roboto Condensed"/>
                <a:ea typeface="Roboto Condensed"/>
                <a:cs typeface="Roboto Condensed"/>
                <a:sym typeface="Roboto Condensed"/>
              </a:rPr>
              <a:t>Route</a:t>
            </a:r>
            <a:endParaRPr sz="2000" b="1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479" name="Google Shape;1479;g1863ef439b8_3_1358"/>
          <p:cNvSpPr/>
          <p:nvPr/>
        </p:nvSpPr>
        <p:spPr>
          <a:xfrm>
            <a:off x="6856500" y="1580500"/>
            <a:ext cx="2165700" cy="524700"/>
          </a:xfrm>
          <a:prstGeom prst="rect">
            <a:avLst/>
          </a:prstGeom>
          <a:solidFill>
            <a:srgbClr val="F9CB9C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latin typeface="Roboto Condensed"/>
                <a:ea typeface="Roboto Condensed"/>
                <a:cs typeface="Roboto Condensed"/>
                <a:sym typeface="Roboto Condensed"/>
              </a:rPr>
              <a:t>Reuse</a:t>
            </a:r>
            <a:endParaRPr sz="2000" b="1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480" name="Google Shape;1480;g1863ef439b8_3_1358"/>
          <p:cNvSpPr/>
          <p:nvPr/>
        </p:nvSpPr>
        <p:spPr>
          <a:xfrm>
            <a:off x="1914950" y="2258576"/>
            <a:ext cx="2165700" cy="1392600"/>
          </a:xfrm>
          <a:prstGeom prst="rect">
            <a:avLst/>
          </a:prstGeom>
          <a:solidFill>
            <a:srgbClr val="F9CB9C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Intercept I/O for a particular API 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(e.g., POSIX)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481" name="Google Shape;1481;g1863ef439b8_3_1358"/>
          <p:cNvSpPr/>
          <p:nvPr/>
        </p:nvSpPr>
        <p:spPr>
          <a:xfrm>
            <a:off x="4385725" y="2254650"/>
            <a:ext cx="2165700" cy="1392600"/>
          </a:xfrm>
          <a:prstGeom prst="rect">
            <a:avLst/>
          </a:prstGeom>
          <a:solidFill>
            <a:srgbClr val="F9CB9C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Many implementations of the same API at the same time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482" name="Google Shape;1482;g1863ef439b8_3_1358"/>
          <p:cNvSpPr/>
          <p:nvPr/>
        </p:nvSpPr>
        <p:spPr>
          <a:xfrm>
            <a:off x="6856500" y="2254650"/>
            <a:ext cx="2165700" cy="1392600"/>
          </a:xfrm>
          <a:prstGeom prst="rect">
            <a:avLst/>
          </a:prstGeom>
          <a:solidFill>
            <a:srgbClr val="F9CB9C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Manages state common between I/O systems of a particular type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483" name="Google Shape;1483;g1863ef439b8_3_1358"/>
          <p:cNvSpPr/>
          <p:nvPr/>
        </p:nvSpPr>
        <p:spPr>
          <a:xfrm>
            <a:off x="6710400" y="1406450"/>
            <a:ext cx="2457900" cy="2436000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1484" name="Google Shape;1484;g1863ef439b8_3_1358"/>
          <p:cNvSpPr/>
          <p:nvPr/>
        </p:nvSpPr>
        <p:spPr>
          <a:xfrm>
            <a:off x="4168513" y="4897838"/>
            <a:ext cx="3342600" cy="7080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err="1">
                <a:latin typeface="Roboto Condensed"/>
                <a:ea typeface="Roboto Condensed"/>
                <a:cs typeface="Roboto Condensed"/>
                <a:sym typeface="Roboto Condensed"/>
              </a:rPr>
              <a:t>GenericPosix</a:t>
            </a:r>
            <a:endParaRPr sz="1800" err="1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485" name="Google Shape;1485;g1863ef439b8_3_1358"/>
          <p:cNvSpPr/>
          <p:nvPr/>
        </p:nvSpPr>
        <p:spPr>
          <a:xfrm>
            <a:off x="4168588" y="4139300"/>
            <a:ext cx="3342600" cy="3993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Application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486" name="Google Shape;1486;g1863ef439b8_3_1358"/>
          <p:cNvSpPr/>
          <p:nvPr/>
        </p:nvSpPr>
        <p:spPr>
          <a:xfrm>
            <a:off x="4168525" y="6027375"/>
            <a:ext cx="1017000" cy="3993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EXT4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487" name="Google Shape;1487;g1863ef439b8_3_1358"/>
          <p:cNvSpPr/>
          <p:nvPr/>
        </p:nvSpPr>
        <p:spPr>
          <a:xfrm>
            <a:off x="5331302" y="6027375"/>
            <a:ext cx="1017000" cy="3993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F2FS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488" name="Google Shape;1488;g1863ef439b8_3_1358"/>
          <p:cNvSpPr/>
          <p:nvPr/>
        </p:nvSpPr>
        <p:spPr>
          <a:xfrm>
            <a:off x="6494102" y="6027375"/>
            <a:ext cx="1017000" cy="3993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BTRFS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cxnSp>
        <p:nvCxnSpPr>
          <p:cNvPr id="1489" name="Google Shape;1489;g1863ef439b8_3_1358"/>
          <p:cNvCxnSpPr>
            <a:stCxn id="1484" idx="2"/>
            <a:endCxn id="1486" idx="0"/>
          </p:cNvCxnSpPr>
          <p:nvPr/>
        </p:nvCxnSpPr>
        <p:spPr>
          <a:xfrm flipH="1">
            <a:off x="4677013" y="5605838"/>
            <a:ext cx="1162800" cy="4215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cxnSp>
      <p:cxnSp>
        <p:nvCxnSpPr>
          <p:cNvPr id="1490" name="Google Shape;1490;g1863ef439b8_3_1358"/>
          <p:cNvCxnSpPr>
            <a:stCxn id="1484" idx="2"/>
            <a:endCxn id="1487" idx="0"/>
          </p:cNvCxnSpPr>
          <p:nvPr/>
        </p:nvCxnSpPr>
        <p:spPr>
          <a:xfrm>
            <a:off x="5839813" y="5605838"/>
            <a:ext cx="0" cy="4215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91" name="Google Shape;1491;g1863ef439b8_3_1358"/>
          <p:cNvCxnSpPr>
            <a:stCxn id="1484" idx="2"/>
            <a:endCxn id="1488" idx="0"/>
          </p:cNvCxnSpPr>
          <p:nvPr/>
        </p:nvCxnSpPr>
        <p:spPr>
          <a:xfrm>
            <a:off x="5839813" y="5605838"/>
            <a:ext cx="1162800" cy="4215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92" name="Google Shape;1492;g1863ef439b8_3_1358"/>
          <p:cNvCxnSpPr>
            <a:stCxn id="1485" idx="2"/>
            <a:endCxn id="1484" idx="0"/>
          </p:cNvCxnSpPr>
          <p:nvPr/>
        </p:nvCxnSpPr>
        <p:spPr>
          <a:xfrm>
            <a:off x="5839888" y="4538600"/>
            <a:ext cx="0" cy="3591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1493" name="Google Shape;1493;g1863ef439b8_3_1358"/>
          <p:cNvSpPr/>
          <p:nvPr/>
        </p:nvSpPr>
        <p:spPr>
          <a:xfrm>
            <a:off x="5572688" y="4185675"/>
            <a:ext cx="848700" cy="2934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open()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494" name="Google Shape;1494;g1863ef439b8_3_1358"/>
          <p:cNvSpPr/>
          <p:nvPr/>
        </p:nvSpPr>
        <p:spPr>
          <a:xfrm>
            <a:off x="6570463" y="4185675"/>
            <a:ext cx="848700" cy="2934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write()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495" name="Google Shape;1495;g1863ef439b8_3_1358"/>
          <p:cNvSpPr/>
          <p:nvPr/>
        </p:nvSpPr>
        <p:spPr>
          <a:xfrm>
            <a:off x="5572613" y="5259438"/>
            <a:ext cx="848700" cy="2934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open()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496" name="Google Shape;1496;g1863ef439b8_3_1358"/>
          <p:cNvSpPr/>
          <p:nvPr/>
        </p:nvSpPr>
        <p:spPr>
          <a:xfrm>
            <a:off x="6570388" y="5259438"/>
            <a:ext cx="848700" cy="2934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9525" cap="flat" cmpd="sng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write()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497" name="Google Shape;1497;g1863ef439b8_3_1358"/>
          <p:cNvSpPr txBox="1"/>
          <p:nvPr/>
        </p:nvSpPr>
        <p:spPr>
          <a:xfrm>
            <a:off x="4212613" y="4596450"/>
            <a:ext cx="1563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open(“/ext4/hi.txt”)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498" name="Google Shape;1498;g1863ef439b8_3_1358"/>
          <p:cNvSpPr/>
          <p:nvPr/>
        </p:nvSpPr>
        <p:spPr>
          <a:xfrm>
            <a:off x="5572688" y="4955425"/>
            <a:ext cx="1886700" cy="2463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File Descriptor Table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cxnSp>
        <p:nvCxnSpPr>
          <p:cNvPr id="1499" name="Google Shape;1499;g1863ef439b8_3_1358"/>
          <p:cNvCxnSpPr>
            <a:stCxn id="1498" idx="0"/>
          </p:cNvCxnSpPr>
          <p:nvPr/>
        </p:nvCxnSpPr>
        <p:spPr>
          <a:xfrm rot="10800000">
            <a:off x="6516038" y="4543225"/>
            <a:ext cx="0" cy="4122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1500" name="Google Shape;1500;g1863ef439b8_3_1358"/>
          <p:cNvSpPr txBox="1"/>
          <p:nvPr/>
        </p:nvSpPr>
        <p:spPr>
          <a:xfrm>
            <a:off x="6573613" y="4600991"/>
            <a:ext cx="8889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descriptor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501" name="Google Shape;1501;g1863ef439b8_3_1358"/>
          <p:cNvSpPr txBox="1"/>
          <p:nvPr/>
        </p:nvSpPr>
        <p:spPr>
          <a:xfrm>
            <a:off x="3425963" y="5660950"/>
            <a:ext cx="1563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open(“/ext4/hi.txt”)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502" name="Google Shape;1502;g1863ef439b8_3_1358"/>
          <p:cNvSpPr/>
          <p:nvPr/>
        </p:nvSpPr>
        <p:spPr>
          <a:xfrm>
            <a:off x="8695000" y="4903835"/>
            <a:ext cx="1300800" cy="435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latin typeface="Roboto"/>
                <a:ea typeface="Roboto"/>
                <a:cs typeface="Roboto"/>
                <a:sym typeface="Roboto"/>
              </a:rPr>
              <a:t>/ext4</a:t>
            </a:r>
            <a:endParaRPr sz="2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03" name="Google Shape;1503;g1863ef439b8_3_1358"/>
          <p:cNvSpPr/>
          <p:nvPr/>
        </p:nvSpPr>
        <p:spPr>
          <a:xfrm>
            <a:off x="8695000" y="5339235"/>
            <a:ext cx="1300800" cy="435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latin typeface="Roboto"/>
                <a:ea typeface="Roboto"/>
                <a:cs typeface="Roboto"/>
                <a:sym typeface="Roboto"/>
              </a:rPr>
              <a:t>/f2fs</a:t>
            </a:r>
            <a:endParaRPr sz="2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04" name="Google Shape;1504;g1863ef439b8_3_1358"/>
          <p:cNvSpPr/>
          <p:nvPr/>
        </p:nvSpPr>
        <p:spPr>
          <a:xfrm>
            <a:off x="8695000" y="5761669"/>
            <a:ext cx="1300800" cy="435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/</a:t>
            </a:r>
            <a:r>
              <a:rPr lang="en-US" sz="2100" err="1">
                <a:latin typeface="Roboto"/>
                <a:ea typeface="Roboto"/>
                <a:cs typeface="Roboto"/>
                <a:sym typeface="Roboto"/>
              </a:rPr>
              <a:t>btrfs</a:t>
            </a:r>
            <a:endParaRPr sz="2100" err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05" name="Google Shape;1505;g1863ef439b8_3_1358"/>
          <p:cNvSpPr/>
          <p:nvPr/>
        </p:nvSpPr>
        <p:spPr>
          <a:xfrm>
            <a:off x="8695000" y="4481401"/>
            <a:ext cx="1300800" cy="435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u="sng">
                <a:latin typeface="Roboto"/>
                <a:ea typeface="Roboto"/>
                <a:cs typeface="Roboto"/>
                <a:sym typeface="Roboto"/>
              </a:rPr>
              <a:t>Key</a:t>
            </a:r>
            <a:endParaRPr sz="2100" b="1" u="sng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06" name="Google Shape;1506;g1863ef439b8_3_1358"/>
          <p:cNvSpPr/>
          <p:nvPr/>
        </p:nvSpPr>
        <p:spPr>
          <a:xfrm>
            <a:off x="9995800" y="4481401"/>
            <a:ext cx="1300800" cy="435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u="sng" err="1">
                <a:latin typeface="Roboto"/>
                <a:ea typeface="Roboto"/>
                <a:cs typeface="Roboto"/>
                <a:sym typeface="Roboto"/>
              </a:rPr>
              <a:t>LabStack</a:t>
            </a:r>
            <a:endParaRPr sz="2100" b="1" u="sng" err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07" name="Google Shape;1507;g1863ef439b8_3_1358"/>
          <p:cNvSpPr/>
          <p:nvPr/>
        </p:nvSpPr>
        <p:spPr>
          <a:xfrm>
            <a:off x="9995800" y="4903835"/>
            <a:ext cx="1300800" cy="435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latin typeface="Roboto"/>
                <a:ea typeface="Roboto"/>
                <a:cs typeface="Roboto"/>
                <a:sym typeface="Roboto"/>
              </a:rPr>
              <a:t>EXT4</a:t>
            </a:r>
            <a:endParaRPr sz="2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08" name="Google Shape;1508;g1863ef439b8_3_1358"/>
          <p:cNvSpPr/>
          <p:nvPr/>
        </p:nvSpPr>
        <p:spPr>
          <a:xfrm>
            <a:off x="9995800" y="5339235"/>
            <a:ext cx="1300800" cy="435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latin typeface="Roboto"/>
                <a:ea typeface="Roboto"/>
                <a:cs typeface="Roboto"/>
                <a:sym typeface="Roboto"/>
              </a:rPr>
              <a:t>F2FS</a:t>
            </a:r>
            <a:endParaRPr sz="2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09" name="Google Shape;1509;g1863ef439b8_3_1358"/>
          <p:cNvSpPr/>
          <p:nvPr/>
        </p:nvSpPr>
        <p:spPr>
          <a:xfrm>
            <a:off x="9995800" y="5761685"/>
            <a:ext cx="1300800" cy="435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latin typeface="Roboto"/>
                <a:ea typeface="Roboto"/>
                <a:cs typeface="Roboto"/>
                <a:sym typeface="Roboto"/>
              </a:rPr>
              <a:t>BTRFS</a:t>
            </a:r>
            <a:endParaRPr sz="2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10" name="Google Shape;1510;g1863ef439b8_3_1358"/>
          <p:cNvSpPr/>
          <p:nvPr/>
        </p:nvSpPr>
        <p:spPr>
          <a:xfrm>
            <a:off x="9022200" y="3901450"/>
            <a:ext cx="2165700" cy="5247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err="1">
                <a:latin typeface="Roboto Condensed"/>
                <a:ea typeface="Roboto Condensed"/>
                <a:cs typeface="Roboto Condensed"/>
                <a:sym typeface="Roboto Condensed"/>
              </a:rPr>
              <a:t>LabStack</a:t>
            </a:r>
            <a:r>
              <a:rPr lang="en-US" sz="2000" b="1">
                <a:latin typeface="Roboto Condensed"/>
                <a:ea typeface="Roboto Condensed"/>
                <a:cs typeface="Roboto Condensed"/>
                <a:sym typeface="Roboto Condensed"/>
              </a:rPr>
              <a:t> NS</a:t>
            </a:r>
            <a:endParaRPr sz="2000" b="1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6" name="Google Shape;1516;g1863ef439b8_3_48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817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Other deployment considerations</a:t>
            </a:r>
            <a:endParaRPr/>
          </a:p>
        </p:txBody>
      </p:sp>
      <p:sp>
        <p:nvSpPr>
          <p:cNvPr id="1517" name="Google Shape;1517;g1863ef439b8_3_48"/>
          <p:cNvSpPr txBox="1">
            <a:spLocks noGrp="1"/>
          </p:cNvSpPr>
          <p:nvPr>
            <p:ph type="body" idx="1"/>
          </p:nvPr>
        </p:nvSpPr>
        <p:spPr>
          <a:xfrm>
            <a:off x="415600" y="1562125"/>
            <a:ext cx="10881000" cy="4529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b="1"/>
              <a:t>Crash recovery:</a:t>
            </a:r>
            <a:r>
              <a:rPr lang="en-US"/>
              <a:t> what happens if a </a:t>
            </a:r>
            <a:r>
              <a:rPr lang="en-US" err="1"/>
              <a:t>LabMod</a:t>
            </a:r>
            <a:r>
              <a:rPr lang="en-US"/>
              <a:t> was buggy and crashed the Runtime?</a:t>
            </a:r>
            <a:endParaRPr/>
          </a:p>
          <a:p>
            <a:pPr marL="914400" lvl="1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en-US"/>
              <a:t>Data structures in shared memory, and can be recovered after a crash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b="1"/>
              <a:t>Upgrade protocols:</a:t>
            </a:r>
            <a:r>
              <a:rPr lang="en-US"/>
              <a:t> how to update </a:t>
            </a:r>
            <a:r>
              <a:rPr lang="en-US" err="1"/>
              <a:t>LabMods</a:t>
            </a:r>
            <a:r>
              <a:rPr lang="en-US"/>
              <a:t> after deployment?</a:t>
            </a:r>
            <a:endParaRPr/>
          </a:p>
          <a:p>
            <a:pPr marL="914400" lvl="1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en-US"/>
              <a:t>Request queues are paused, and all pending operations will be completed</a:t>
            </a:r>
            <a:endParaRPr/>
          </a:p>
          <a:p>
            <a:pPr marL="914400" lvl="1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en-US"/>
              <a:t>The upgrades are then processed</a:t>
            </a:r>
            <a:endParaRPr/>
          </a:p>
        </p:txBody>
      </p:sp>
      <p:sp>
        <p:nvSpPr>
          <p:cNvPr id="1518" name="Google Shape;1518;g1863ef439b8_3_4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148</a:t>
            </a:fld>
            <a:endParaRPr/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lt1"/>
        </a:solidFill>
        <a:effectLst/>
      </p:bgPr>
    </p:bg>
    <p:spTree>
      <p:nvGrpSpPr>
        <p:cNvPr id="1" name="Shape 1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9" name="Google Shape;1709;g193c90bfe1a_0_479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149</a:t>
            </a:fld>
            <a:endParaRPr/>
          </a:p>
        </p:txBody>
      </p:sp>
      <p:sp>
        <p:nvSpPr>
          <p:cNvPr id="1711" name="Google Shape;1711;g193c90bfe1a_0_479"/>
          <p:cNvSpPr txBox="1"/>
          <p:nvPr/>
        </p:nvSpPr>
        <p:spPr>
          <a:xfrm>
            <a:off x="2710650" y="2842305"/>
            <a:ext cx="67707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latin typeface="Old Standard TT"/>
                <a:ea typeface="Old Standard TT"/>
                <a:cs typeface="Old Standard TT"/>
                <a:sym typeface="Old Standard TT"/>
              </a:rPr>
              <a:t>What is the performance benefit of having a configurable I/O stack?</a:t>
            </a:r>
            <a:endParaRPr sz="3200"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8" name="Google Shape;1738;g1863ef439b8_6_62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817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Developing and Customizing I/O Policies</a:t>
            </a:r>
            <a:endParaRPr/>
          </a:p>
        </p:txBody>
      </p:sp>
      <p:sp>
        <p:nvSpPr>
          <p:cNvPr id="1739" name="Google Shape;1739;g1863ef439b8_6_624"/>
          <p:cNvSpPr txBox="1">
            <a:spLocks noGrp="1"/>
          </p:cNvSpPr>
          <p:nvPr>
            <p:ph type="body" idx="1"/>
          </p:nvPr>
        </p:nvSpPr>
        <p:spPr>
          <a:xfrm>
            <a:off x="415600" y="1467575"/>
            <a:ext cx="4231800" cy="4960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609600" lvl="0" indent="-4572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err="1"/>
              <a:t>LabS</a:t>
            </a:r>
            <a:r>
              <a:rPr lang="en-US" err="1"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"/>
                  </a:ext>
                </a:extLst>
              </a:rPr>
              <a:t>tor’s</a:t>
            </a:r>
            <a:r>
              <a:rPr lang="en-US"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"/>
                  </a:ext>
                </a:extLst>
              </a:rPr>
              <a:t> </a:t>
            </a:r>
            <a:r>
              <a:rPr lang="en-US" err="1"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"/>
                  </a:ext>
                </a:extLst>
              </a:rPr>
              <a:t>NoOp</a:t>
            </a:r>
            <a:r>
              <a:rPr lang="en-US"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"/>
                  </a:ext>
                </a:extLst>
              </a:rPr>
              <a:t> and Blk-Switch are 20% faster than their in-kernel counterpart</a:t>
            </a:r>
            <a:endParaRPr lang="en-US">
              <a:extLst>
                <a:ext uri="http://customooxmlschemas.google.com/">
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</a:ext>
              </a:extLst>
            </a:endParaRPr>
          </a:p>
          <a:p>
            <a:pPr marL="609600" lvl="0" indent="-4572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err="1"/>
              <a:t>LabStor</a:t>
            </a:r>
            <a:r>
              <a:rPr lang="en-US"/>
              <a:t> bypasses significant in-kernel overheads</a:t>
            </a:r>
          </a:p>
        </p:txBody>
      </p:sp>
      <p:sp>
        <p:nvSpPr>
          <p:cNvPr id="1740" name="Google Shape;1740;g1863ef439b8_6_62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150</a:t>
            </a:fld>
            <a:endParaRPr/>
          </a:p>
        </p:txBody>
      </p:sp>
      <p:pic>
        <p:nvPicPr>
          <p:cNvPr id="1741" name="Google Shape;1741;g1863ef439b8_6_6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71600" y="1920600"/>
            <a:ext cx="6686225" cy="209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742" name="Google Shape;1742;g1863ef439b8_6_624"/>
          <p:cNvSpPr/>
          <p:nvPr/>
        </p:nvSpPr>
        <p:spPr>
          <a:xfrm>
            <a:off x="8721050" y="2457325"/>
            <a:ext cx="1188600" cy="722700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6" name="Google Shape;1716;g16b47b23229_0_236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817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Developing and Customizing I/O Policies</a:t>
            </a:r>
            <a:endParaRPr/>
          </a:p>
        </p:txBody>
      </p:sp>
      <p:sp>
        <p:nvSpPr>
          <p:cNvPr id="1717" name="Google Shape;1717;g16b47b23229_0_2361"/>
          <p:cNvSpPr txBox="1">
            <a:spLocks noGrp="1"/>
          </p:cNvSpPr>
          <p:nvPr>
            <p:ph type="body" idx="1"/>
          </p:nvPr>
        </p:nvSpPr>
        <p:spPr>
          <a:xfrm>
            <a:off x="496275" y="1468125"/>
            <a:ext cx="4523100" cy="4566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609600" lvl="0" indent="-4572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Two </a:t>
            </a:r>
            <a:r>
              <a:rPr lang="en-US" err="1"/>
              <a:t>ioscheds</a:t>
            </a:r>
            <a:endParaRPr/>
          </a:p>
          <a:p>
            <a:pPr marL="1219200" lvl="1" indent="-425450" algn="l" rtl="0"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en-US"/>
              <a:t>No-Op</a:t>
            </a:r>
            <a:endParaRPr/>
          </a:p>
          <a:p>
            <a:pPr marL="1219200" lvl="1" indent="-425450" algn="l" rtl="0"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en-US"/>
              <a:t>Blk-Switch</a:t>
            </a:r>
            <a:endParaRPr/>
          </a:p>
          <a:p>
            <a:pPr marL="609600" lvl="0" indent="-4572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Two workloads:</a:t>
            </a:r>
            <a:endParaRPr/>
          </a:p>
          <a:p>
            <a:pPr marL="1219200" lvl="1" indent="-425450" algn="l" rtl="0"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en-US"/>
              <a:t>Latency: synchronous 4K requests</a:t>
            </a:r>
            <a:endParaRPr/>
          </a:p>
          <a:p>
            <a:pPr marL="1219200" lvl="1" indent="-425450" algn="l" rtl="0"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en-US"/>
              <a:t>Bandwidth: synchronous 16MB requests</a:t>
            </a:r>
            <a:endParaRPr/>
          </a:p>
          <a:p>
            <a:pPr marL="609600" lvl="0" indent="-4572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Compare when the workloads are isolated and </a:t>
            </a:r>
            <a:r>
              <a:rPr lang="en-US" err="1"/>
              <a:t>colocated</a:t>
            </a:r>
            <a:endParaRPr err="1"/>
          </a:p>
        </p:txBody>
      </p:sp>
      <p:sp>
        <p:nvSpPr>
          <p:cNvPr id="1718" name="Google Shape;1718;g16b47b23229_0_236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151</a:t>
            </a:fld>
            <a:endParaRPr/>
          </a:p>
        </p:txBody>
      </p:sp>
      <p:sp>
        <p:nvSpPr>
          <p:cNvPr id="1719" name="Google Shape;1719;g16b47b23229_0_2361"/>
          <p:cNvSpPr/>
          <p:nvPr/>
        </p:nvSpPr>
        <p:spPr>
          <a:xfrm>
            <a:off x="6105850" y="2065475"/>
            <a:ext cx="1307100" cy="524700"/>
          </a:xfrm>
          <a:prstGeom prst="rect">
            <a:avLst/>
          </a:prstGeom>
          <a:solidFill>
            <a:srgbClr val="EA9999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Latency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(4KB)</a:t>
            </a:r>
            <a:endParaRPr/>
          </a:p>
        </p:txBody>
      </p:sp>
      <p:sp>
        <p:nvSpPr>
          <p:cNvPr id="1720" name="Google Shape;1720;g16b47b23229_0_2361"/>
          <p:cNvSpPr/>
          <p:nvPr/>
        </p:nvSpPr>
        <p:spPr>
          <a:xfrm>
            <a:off x="9059725" y="2065475"/>
            <a:ext cx="1307100" cy="524700"/>
          </a:xfrm>
          <a:prstGeom prst="rect">
            <a:avLst/>
          </a:prstGeom>
          <a:solidFill>
            <a:srgbClr val="B4A7D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Bandwidth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(16MB)</a:t>
            </a:r>
            <a:endParaRPr/>
          </a:p>
        </p:txBody>
      </p:sp>
      <p:sp>
        <p:nvSpPr>
          <p:cNvPr id="1721" name="Google Shape;1721;g16b47b23229_0_2361"/>
          <p:cNvSpPr/>
          <p:nvPr/>
        </p:nvSpPr>
        <p:spPr>
          <a:xfrm>
            <a:off x="7569788" y="2065475"/>
            <a:ext cx="1307100" cy="524700"/>
          </a:xfrm>
          <a:prstGeom prst="rect">
            <a:avLst/>
          </a:prstGeom>
          <a:solidFill>
            <a:srgbClr val="EA9999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Latency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(4KB)</a:t>
            </a:r>
            <a:endParaRPr/>
          </a:p>
        </p:txBody>
      </p:sp>
      <p:sp>
        <p:nvSpPr>
          <p:cNvPr id="1722" name="Google Shape;1722;g16b47b23229_0_2361"/>
          <p:cNvSpPr/>
          <p:nvPr/>
        </p:nvSpPr>
        <p:spPr>
          <a:xfrm>
            <a:off x="10549650" y="2065475"/>
            <a:ext cx="1307100" cy="524700"/>
          </a:xfrm>
          <a:prstGeom prst="rect">
            <a:avLst/>
          </a:prstGeom>
          <a:solidFill>
            <a:srgbClr val="B4A7D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Bandwidth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(16MB)</a:t>
            </a:r>
            <a:endParaRPr/>
          </a:p>
        </p:txBody>
      </p:sp>
      <p:sp>
        <p:nvSpPr>
          <p:cNvPr id="1723" name="Google Shape;1723;g16b47b23229_0_2361"/>
          <p:cNvSpPr/>
          <p:nvPr/>
        </p:nvSpPr>
        <p:spPr>
          <a:xfrm>
            <a:off x="7412950" y="5072200"/>
            <a:ext cx="1307100" cy="524700"/>
          </a:xfrm>
          <a:prstGeom prst="rect">
            <a:avLst/>
          </a:prstGeom>
          <a:solidFill>
            <a:srgbClr val="EA9999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Latency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(4KB)</a:t>
            </a:r>
            <a:endParaRPr/>
          </a:p>
        </p:txBody>
      </p:sp>
      <p:sp>
        <p:nvSpPr>
          <p:cNvPr id="1724" name="Google Shape;1724;g16b47b23229_0_2361"/>
          <p:cNvSpPr/>
          <p:nvPr/>
        </p:nvSpPr>
        <p:spPr>
          <a:xfrm>
            <a:off x="7412950" y="4375050"/>
            <a:ext cx="1307100" cy="524700"/>
          </a:xfrm>
          <a:prstGeom prst="rect">
            <a:avLst/>
          </a:prstGeom>
          <a:solidFill>
            <a:srgbClr val="B4A7D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Bandwidth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(16MB)</a:t>
            </a:r>
            <a:endParaRPr/>
          </a:p>
        </p:txBody>
      </p:sp>
      <p:sp>
        <p:nvSpPr>
          <p:cNvPr id="1725" name="Google Shape;1725;g16b47b23229_0_2361"/>
          <p:cNvSpPr/>
          <p:nvPr/>
        </p:nvSpPr>
        <p:spPr>
          <a:xfrm>
            <a:off x="8876888" y="5072200"/>
            <a:ext cx="1307100" cy="524700"/>
          </a:xfrm>
          <a:prstGeom prst="rect">
            <a:avLst/>
          </a:prstGeom>
          <a:solidFill>
            <a:srgbClr val="EA9999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Latency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(4KB)</a:t>
            </a:r>
            <a:endParaRPr/>
          </a:p>
        </p:txBody>
      </p:sp>
      <p:sp>
        <p:nvSpPr>
          <p:cNvPr id="1726" name="Google Shape;1726;g16b47b23229_0_2361"/>
          <p:cNvSpPr/>
          <p:nvPr/>
        </p:nvSpPr>
        <p:spPr>
          <a:xfrm>
            <a:off x="8902875" y="4375050"/>
            <a:ext cx="1307100" cy="524700"/>
          </a:xfrm>
          <a:prstGeom prst="rect">
            <a:avLst/>
          </a:prstGeom>
          <a:solidFill>
            <a:srgbClr val="B4A7D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Bandwidth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(16MB)</a:t>
            </a:r>
            <a:endParaRPr/>
          </a:p>
        </p:txBody>
      </p:sp>
      <p:sp>
        <p:nvSpPr>
          <p:cNvPr id="1727" name="Google Shape;1727;g16b47b23229_0_2361"/>
          <p:cNvSpPr/>
          <p:nvPr/>
        </p:nvSpPr>
        <p:spPr>
          <a:xfrm>
            <a:off x="6105850" y="2766525"/>
            <a:ext cx="1307100" cy="5247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CPU</a:t>
            </a:r>
            <a:endParaRPr/>
          </a:p>
        </p:txBody>
      </p:sp>
      <p:sp>
        <p:nvSpPr>
          <p:cNvPr id="1728" name="Google Shape;1728;g16b47b23229_0_2361"/>
          <p:cNvSpPr/>
          <p:nvPr/>
        </p:nvSpPr>
        <p:spPr>
          <a:xfrm>
            <a:off x="7569800" y="2746125"/>
            <a:ext cx="1307100" cy="5247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CPU</a:t>
            </a:r>
            <a:endParaRPr/>
          </a:p>
        </p:txBody>
      </p:sp>
      <p:sp>
        <p:nvSpPr>
          <p:cNvPr id="1729" name="Google Shape;1729;g16b47b23229_0_2361"/>
          <p:cNvSpPr/>
          <p:nvPr/>
        </p:nvSpPr>
        <p:spPr>
          <a:xfrm>
            <a:off x="9059725" y="2756325"/>
            <a:ext cx="1307100" cy="5247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CPU</a:t>
            </a:r>
            <a:endParaRPr/>
          </a:p>
        </p:txBody>
      </p:sp>
      <p:sp>
        <p:nvSpPr>
          <p:cNvPr id="1730" name="Google Shape;1730;g16b47b23229_0_2361"/>
          <p:cNvSpPr/>
          <p:nvPr/>
        </p:nvSpPr>
        <p:spPr>
          <a:xfrm>
            <a:off x="10523675" y="2735925"/>
            <a:ext cx="1307100" cy="5247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CPU</a:t>
            </a:r>
            <a:endParaRPr/>
          </a:p>
        </p:txBody>
      </p:sp>
      <p:sp>
        <p:nvSpPr>
          <p:cNvPr id="1731" name="Google Shape;1731;g16b47b23229_0_2361"/>
          <p:cNvSpPr/>
          <p:nvPr/>
        </p:nvSpPr>
        <p:spPr>
          <a:xfrm>
            <a:off x="7412950" y="5789750"/>
            <a:ext cx="1307100" cy="5247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CPU</a:t>
            </a:r>
            <a:endParaRPr/>
          </a:p>
        </p:txBody>
      </p:sp>
      <p:sp>
        <p:nvSpPr>
          <p:cNvPr id="1732" name="Google Shape;1732;g16b47b23229_0_2361"/>
          <p:cNvSpPr/>
          <p:nvPr/>
        </p:nvSpPr>
        <p:spPr>
          <a:xfrm>
            <a:off x="8876900" y="5769350"/>
            <a:ext cx="1307100" cy="5247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CPU</a:t>
            </a:r>
            <a:endParaRPr/>
          </a:p>
        </p:txBody>
      </p:sp>
      <p:sp>
        <p:nvSpPr>
          <p:cNvPr id="1733" name="Google Shape;1733;g16b47b23229_0_2361"/>
          <p:cNvSpPr txBox="1"/>
          <p:nvPr/>
        </p:nvSpPr>
        <p:spPr>
          <a:xfrm>
            <a:off x="8600750" y="3507325"/>
            <a:ext cx="613200" cy="6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 b="1">
                <a:latin typeface="Old Standard TT"/>
                <a:ea typeface="Old Standard TT"/>
                <a:cs typeface="Old Standard TT"/>
                <a:sym typeface="Old Standard TT"/>
              </a:rPr>
              <a:t>vs</a:t>
            </a:r>
            <a:endParaRPr sz="2900" b="1"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7" name="Google Shape;1747;g16b47b23229_0_2368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817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Developing and Customizing I/O Policies</a:t>
            </a:r>
            <a:endParaRPr/>
          </a:p>
        </p:txBody>
      </p:sp>
      <p:sp>
        <p:nvSpPr>
          <p:cNvPr id="1748" name="Google Shape;1748;g16b47b23229_0_2368"/>
          <p:cNvSpPr txBox="1">
            <a:spLocks noGrp="1"/>
          </p:cNvSpPr>
          <p:nvPr>
            <p:ph type="body" idx="1"/>
          </p:nvPr>
        </p:nvSpPr>
        <p:spPr>
          <a:xfrm>
            <a:off x="415600" y="1467576"/>
            <a:ext cx="4523100" cy="4960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609600" lvl="0" indent="-4572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9"/>
                  </a:ext>
                </a:extLst>
              </a:rPr>
              <a:t>No-Op is 8% faster than blk-switch when there is no colocation</a:t>
            </a:r>
            <a:endParaRPr lang="en-US"/>
          </a:p>
          <a:p>
            <a:pPr marL="609600" lvl="0" indent="-4572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Blk-</a:t>
            </a:r>
            <a:r>
              <a:rPr lang="en-US" err="1"/>
              <a:t>sw</a:t>
            </a:r>
            <a:r>
              <a:rPr lang="en-US"/>
              <a:t> has overhead due to additional logic</a:t>
            </a:r>
          </a:p>
        </p:txBody>
      </p:sp>
      <p:sp>
        <p:nvSpPr>
          <p:cNvPr id="1749" name="Google Shape;1749;g16b47b23229_0_236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152</a:t>
            </a:fld>
            <a:endParaRPr/>
          </a:p>
        </p:txBody>
      </p:sp>
      <p:pic>
        <p:nvPicPr>
          <p:cNvPr id="1750" name="Google Shape;1750;g16b47b23229_0_23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71600" y="1920600"/>
            <a:ext cx="6686225" cy="209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1" name="Google Shape;1751;g16b47b23229_0_2368"/>
          <p:cNvSpPr/>
          <p:nvPr/>
        </p:nvSpPr>
        <p:spPr>
          <a:xfrm>
            <a:off x="6681225" y="2758500"/>
            <a:ext cx="3196200" cy="417600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1752" name="Google Shape;1752;g16b47b23229_0_2368"/>
          <p:cNvSpPr/>
          <p:nvPr/>
        </p:nvSpPr>
        <p:spPr>
          <a:xfrm>
            <a:off x="6681325" y="3489075"/>
            <a:ext cx="3196200" cy="417600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7" name="Google Shape;1757;g1863ef439b8_6_63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817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Developing and Customizing I/O Policies</a:t>
            </a:r>
            <a:endParaRPr/>
          </a:p>
        </p:txBody>
      </p:sp>
      <p:sp>
        <p:nvSpPr>
          <p:cNvPr id="1758" name="Google Shape;1758;g1863ef439b8_6_634"/>
          <p:cNvSpPr txBox="1">
            <a:spLocks noGrp="1"/>
          </p:cNvSpPr>
          <p:nvPr>
            <p:ph type="body" idx="1"/>
          </p:nvPr>
        </p:nvSpPr>
        <p:spPr>
          <a:xfrm>
            <a:off x="415600" y="1467576"/>
            <a:ext cx="4523100" cy="4960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609600" lvl="0" indent="-4572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Blk-switch is 10x faster than No-Op when there is colocation</a:t>
            </a:r>
            <a:endParaRPr/>
          </a:p>
          <a:p>
            <a:pPr marL="609600" lvl="0" indent="-4572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Routes latency-sensitive requests to separate queues, reducing starvation</a:t>
            </a:r>
            <a:endParaRPr/>
          </a:p>
        </p:txBody>
      </p:sp>
      <p:sp>
        <p:nvSpPr>
          <p:cNvPr id="1759" name="Google Shape;1759;g1863ef439b8_6_63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153</a:t>
            </a:fld>
            <a:endParaRPr/>
          </a:p>
        </p:txBody>
      </p:sp>
      <p:pic>
        <p:nvPicPr>
          <p:cNvPr id="1760" name="Google Shape;1760;g1863ef439b8_6_6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71600" y="1920600"/>
            <a:ext cx="6686225" cy="209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1" name="Google Shape;1761;g1863ef439b8_6_634"/>
          <p:cNvSpPr/>
          <p:nvPr/>
        </p:nvSpPr>
        <p:spPr>
          <a:xfrm>
            <a:off x="10108000" y="3509075"/>
            <a:ext cx="1188600" cy="417600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1762" name="Google Shape;1762;g1863ef439b8_6_634"/>
          <p:cNvSpPr/>
          <p:nvPr/>
        </p:nvSpPr>
        <p:spPr>
          <a:xfrm>
            <a:off x="10174375" y="2758500"/>
            <a:ext cx="1188600" cy="417600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7" name="Google Shape;1767;g1863ef439b8_6_64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817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Developing and Customizing I/O Policies</a:t>
            </a:r>
            <a:endParaRPr/>
          </a:p>
        </p:txBody>
      </p:sp>
      <p:sp>
        <p:nvSpPr>
          <p:cNvPr id="1768" name="Google Shape;1768;g1863ef439b8_6_641"/>
          <p:cNvSpPr txBox="1">
            <a:spLocks noGrp="1"/>
          </p:cNvSpPr>
          <p:nvPr>
            <p:ph type="body" idx="1"/>
          </p:nvPr>
        </p:nvSpPr>
        <p:spPr>
          <a:xfrm>
            <a:off x="415600" y="1467576"/>
            <a:ext cx="4523100" cy="4960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609600" lvl="0" indent="-4572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Both policies have pros and cons in different circumstances</a:t>
            </a:r>
            <a:endParaRPr/>
          </a:p>
        </p:txBody>
      </p:sp>
      <p:sp>
        <p:nvSpPr>
          <p:cNvPr id="1769" name="Google Shape;1769;g1863ef439b8_6_64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154</a:t>
            </a:fld>
            <a:endParaRPr/>
          </a:p>
        </p:txBody>
      </p:sp>
      <p:pic>
        <p:nvPicPr>
          <p:cNvPr id="1770" name="Google Shape;1770;g1863ef439b8_6_6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71600" y="1920600"/>
            <a:ext cx="6686225" cy="209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lt1"/>
        </a:solidFill>
        <a:effectLst/>
      </p:bgPr>
    </p:bg>
    <p:spTree>
      <p:nvGrpSpPr>
        <p:cNvPr id="1" name="Shape 1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6" name="Google Shape;1776;g193c90bfe1a_0_453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155</a:t>
            </a:fld>
            <a:endParaRPr/>
          </a:p>
        </p:txBody>
      </p:sp>
      <p:sp>
        <p:nvSpPr>
          <p:cNvPr id="1777" name="Google Shape;1777;g193c90bfe1a_0_453"/>
          <p:cNvSpPr txBox="1"/>
          <p:nvPr/>
        </p:nvSpPr>
        <p:spPr>
          <a:xfrm>
            <a:off x="2710650" y="2844150"/>
            <a:ext cx="6770700" cy="16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latin typeface="Old Standard TT"/>
                <a:ea typeface="Old Standard TT"/>
                <a:cs typeface="Old Standard TT"/>
                <a:sym typeface="Old Standard TT"/>
              </a:rPr>
              <a:t>What is the benefit of enabling more than just POSIX filesystems to be developed?</a:t>
            </a:r>
            <a:endParaRPr sz="3200"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lt1"/>
        </a:solidFill>
        <a:effectLst/>
      </p:bgPr>
    </p:bg>
    <p:spTree>
      <p:nvGrpSpPr>
        <p:cNvPr id="1" name="Shape 1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9" name="Google Shape;1799;g193c90bfe1a_0_47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156</a:t>
            </a:fld>
            <a:endParaRPr/>
          </a:p>
        </p:txBody>
      </p:sp>
      <p:sp>
        <p:nvSpPr>
          <p:cNvPr id="1800" name="Google Shape;1800;g193c90bfe1a_0_470"/>
          <p:cNvSpPr txBox="1"/>
          <p:nvPr/>
        </p:nvSpPr>
        <p:spPr>
          <a:xfrm>
            <a:off x="2710650" y="2844150"/>
            <a:ext cx="67707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latin typeface="Old Standard TT"/>
                <a:ea typeface="Old Standard TT"/>
                <a:cs typeface="Old Standard TT"/>
                <a:sym typeface="Old Standard TT"/>
              </a:rPr>
              <a:t>How does increased modularity improve real-world programs?</a:t>
            </a:r>
            <a:endParaRPr sz="3200"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5" name="Google Shape;1805;g16b47b23229_0_2389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817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err="1"/>
              <a:t>Filebench</a:t>
            </a:r>
            <a:endParaRPr err="1"/>
          </a:p>
        </p:txBody>
      </p:sp>
      <p:sp>
        <p:nvSpPr>
          <p:cNvPr id="1806" name="Google Shape;1806;g16b47b23229_0_2389"/>
          <p:cNvSpPr txBox="1">
            <a:spLocks noGrp="1"/>
          </p:cNvSpPr>
          <p:nvPr>
            <p:ph type="body" idx="1"/>
          </p:nvPr>
        </p:nvSpPr>
        <p:spPr>
          <a:xfrm>
            <a:off x="184106" y="4522792"/>
            <a:ext cx="11817516" cy="1957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2500"/>
          </a:bodyPr>
          <a:lstStyle/>
          <a:p>
            <a:pPr marL="609600" lvl="0" indent="-4572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We run a full real-workload o</a:t>
            </a:r>
            <a:r>
              <a:rPr lang="en-US"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1"/>
                  </a:ext>
                </a:extLst>
              </a:rPr>
              <a:t>ver various </a:t>
            </a:r>
            <a:r>
              <a:rPr lang="en-US" err="1"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1"/>
                  </a:ext>
                </a:extLst>
              </a:rPr>
              <a:t>LabStacks</a:t>
            </a:r>
            <a:endParaRPr lang="en-US">
              <a:extLst>
                <a:ext uri="http://customooxmlschemas.google.com/">
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2"/>
                </a:ext>
              </a:extLst>
            </a:endParaRPr>
          </a:p>
          <a:p>
            <a:pPr marL="609600" lvl="0" indent="-4572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3"/>
                  </a:ext>
                </a:extLst>
              </a:rPr>
              <a:t>We find that </a:t>
            </a:r>
            <a:r>
              <a:rPr lang="en-US"/>
              <a:t>different </a:t>
            </a:r>
            <a:r>
              <a:rPr lang="en-US" err="1"/>
              <a:t>LabStor</a:t>
            </a:r>
            <a:r>
              <a:rPr lang="en-US"/>
              <a:t> configurations yield different performance</a:t>
            </a:r>
          </a:p>
          <a:p>
            <a:pPr marL="1219200" lvl="1" indent="-425450" algn="l" rtl="0"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en-US"/>
              <a:t>Except webserver, which performs large-sequential I/O</a:t>
            </a:r>
          </a:p>
          <a:p>
            <a:pPr marL="609600" lvl="0" indent="-4572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Can save up to 40% on performance by choosing only the required </a:t>
            </a:r>
            <a:r>
              <a:rPr lang="en-US" err="1"/>
              <a:t>labmods</a:t>
            </a:r>
          </a:p>
        </p:txBody>
      </p:sp>
      <p:pic>
        <p:nvPicPr>
          <p:cNvPr id="1807" name="Google Shape;1807;g16b47b23229_0_23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4961" y="1618347"/>
            <a:ext cx="5327320" cy="2749977"/>
          </a:xfrm>
          <a:prstGeom prst="rect">
            <a:avLst/>
          </a:prstGeom>
          <a:noFill/>
          <a:ln>
            <a:noFill/>
          </a:ln>
        </p:spPr>
      </p:pic>
      <p:sp>
        <p:nvSpPr>
          <p:cNvPr id="1808" name="Google Shape;1808;g16b47b23229_0_2389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157</a:t>
            </a:fld>
            <a:endParaRPr/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9" name="Google Shape;1529;g1863ef439b8_6_74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817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Diverse Storage Driver Layer</a:t>
            </a:r>
            <a:endParaRPr/>
          </a:p>
        </p:txBody>
      </p:sp>
      <p:sp>
        <p:nvSpPr>
          <p:cNvPr id="1530" name="Google Shape;1530;g1863ef439b8_6_740"/>
          <p:cNvSpPr txBox="1">
            <a:spLocks noGrp="1"/>
          </p:cNvSpPr>
          <p:nvPr>
            <p:ph type="body" idx="1"/>
          </p:nvPr>
        </p:nvSpPr>
        <p:spPr>
          <a:xfrm>
            <a:off x="670225" y="1394175"/>
            <a:ext cx="11360700" cy="105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609600" lvl="0" indent="-4572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Various ways to interact with hardware</a:t>
            </a:r>
            <a:endParaRPr/>
          </a:p>
          <a:p>
            <a:pPr marL="609600" lvl="0" indent="-4572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Tradeoffs between hardware-generality and performance</a:t>
            </a:r>
            <a:endParaRPr/>
          </a:p>
        </p:txBody>
      </p:sp>
      <p:sp>
        <p:nvSpPr>
          <p:cNvPr id="1531" name="Google Shape;1531;g1863ef439b8_6_74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158</a:t>
            </a:fld>
            <a:endParaRPr/>
          </a:p>
        </p:txBody>
      </p:sp>
      <p:sp>
        <p:nvSpPr>
          <p:cNvPr id="1532" name="Google Shape;1532;g1863ef439b8_6_740"/>
          <p:cNvSpPr/>
          <p:nvPr/>
        </p:nvSpPr>
        <p:spPr>
          <a:xfrm>
            <a:off x="670225" y="3653963"/>
            <a:ext cx="2242800" cy="273300"/>
          </a:xfrm>
          <a:prstGeom prst="rect">
            <a:avLst/>
          </a:prstGeom>
          <a:solidFill>
            <a:srgbClr val="B4A7D6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Roboto Condensed"/>
                <a:ea typeface="Roboto Condensed"/>
                <a:cs typeface="Roboto Condensed"/>
                <a:sym typeface="Roboto Condensed"/>
              </a:rPr>
              <a:t>   VFS</a:t>
            </a:r>
            <a:endParaRPr sz="1800" b="1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533" name="Google Shape;1533;g1863ef439b8_6_740"/>
          <p:cNvSpPr/>
          <p:nvPr/>
        </p:nvSpPr>
        <p:spPr>
          <a:xfrm>
            <a:off x="670213" y="3927110"/>
            <a:ext cx="1168200" cy="320400"/>
          </a:xfrm>
          <a:prstGeom prst="rect">
            <a:avLst/>
          </a:prstGeom>
          <a:solidFill>
            <a:srgbClr val="B4A7D6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Cache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534" name="Google Shape;1534;g1863ef439b8_6_740"/>
          <p:cNvSpPr/>
          <p:nvPr/>
        </p:nvSpPr>
        <p:spPr>
          <a:xfrm>
            <a:off x="1803695" y="3927110"/>
            <a:ext cx="1109400" cy="320400"/>
          </a:xfrm>
          <a:prstGeom prst="rect">
            <a:avLst/>
          </a:prstGeom>
          <a:solidFill>
            <a:srgbClr val="B4A7D6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Direct I/O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535" name="Google Shape;1535;g1863ef439b8_6_740"/>
          <p:cNvSpPr/>
          <p:nvPr/>
        </p:nvSpPr>
        <p:spPr>
          <a:xfrm>
            <a:off x="670213" y="4247694"/>
            <a:ext cx="2242800" cy="273300"/>
          </a:xfrm>
          <a:prstGeom prst="rect">
            <a:avLst/>
          </a:prstGeom>
          <a:solidFill>
            <a:srgbClr val="B4A7D6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Block I/O Layer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536" name="Google Shape;1536;g1863ef439b8_6_740"/>
          <p:cNvSpPr/>
          <p:nvPr/>
        </p:nvSpPr>
        <p:spPr>
          <a:xfrm>
            <a:off x="670213" y="4520792"/>
            <a:ext cx="2242800" cy="273300"/>
          </a:xfrm>
          <a:prstGeom prst="rect">
            <a:avLst/>
          </a:prstGeom>
          <a:solidFill>
            <a:srgbClr val="B4A7D6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I/O Scheduling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537" name="Google Shape;1537;g1863ef439b8_6_740"/>
          <p:cNvSpPr/>
          <p:nvPr/>
        </p:nvSpPr>
        <p:spPr>
          <a:xfrm>
            <a:off x="670213" y="4793890"/>
            <a:ext cx="2242800" cy="273300"/>
          </a:xfrm>
          <a:prstGeom prst="rect">
            <a:avLst/>
          </a:prstGeom>
          <a:solidFill>
            <a:srgbClr val="B4A7D6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Roboto Condensed"/>
                <a:ea typeface="Roboto Condensed"/>
                <a:cs typeface="Roboto Condensed"/>
                <a:sym typeface="Roboto Condensed"/>
              </a:rPr>
              <a:t>Device Drivers</a:t>
            </a:r>
            <a:endParaRPr sz="1800" b="1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538" name="Google Shape;1538;g1863ef439b8_6_740"/>
          <p:cNvSpPr/>
          <p:nvPr/>
        </p:nvSpPr>
        <p:spPr>
          <a:xfrm>
            <a:off x="670213" y="2894188"/>
            <a:ext cx="2242800" cy="367500"/>
          </a:xfrm>
          <a:prstGeom prst="rect">
            <a:avLst/>
          </a:prstGeom>
          <a:solidFill>
            <a:srgbClr val="9FC5E8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Roboto Condensed"/>
                <a:ea typeface="Roboto Condensed"/>
                <a:cs typeface="Roboto Condensed"/>
                <a:sym typeface="Roboto Condensed"/>
              </a:rPr>
              <a:t>POSIX </a:t>
            </a:r>
            <a:r>
              <a:rPr lang="en-US" sz="1800" b="1" err="1">
                <a:latin typeface="Roboto Condensed"/>
                <a:ea typeface="Roboto Condensed"/>
                <a:cs typeface="Roboto Condensed"/>
                <a:sym typeface="Roboto Condensed"/>
              </a:rPr>
              <a:t>LabMod</a:t>
            </a:r>
            <a:endParaRPr sz="1800" b="1" err="1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539" name="Google Shape;1539;g1863ef439b8_6_740"/>
          <p:cNvSpPr/>
          <p:nvPr/>
        </p:nvSpPr>
        <p:spPr>
          <a:xfrm>
            <a:off x="2161688" y="3704813"/>
            <a:ext cx="668400" cy="1755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XFS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540" name="Google Shape;1540;g1863ef439b8_6_740"/>
          <p:cNvSpPr/>
          <p:nvPr/>
        </p:nvSpPr>
        <p:spPr>
          <a:xfrm>
            <a:off x="1442988" y="3704813"/>
            <a:ext cx="663300" cy="1755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EXT4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cxnSp>
        <p:nvCxnSpPr>
          <p:cNvPr id="1541" name="Google Shape;1541;g1863ef439b8_6_740"/>
          <p:cNvCxnSpPr/>
          <p:nvPr/>
        </p:nvCxnSpPr>
        <p:spPr>
          <a:xfrm>
            <a:off x="571038" y="3549413"/>
            <a:ext cx="24072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542" name="Google Shape;1542;g1863ef439b8_6_740"/>
          <p:cNvCxnSpPr>
            <a:stCxn id="1538" idx="2"/>
            <a:endCxn id="1532" idx="0"/>
          </p:cNvCxnSpPr>
          <p:nvPr/>
        </p:nvCxnSpPr>
        <p:spPr>
          <a:xfrm>
            <a:off x="1791613" y="3261688"/>
            <a:ext cx="0" cy="3924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1543" name="Google Shape;1543;g1863ef439b8_6_740"/>
          <p:cNvSpPr txBox="1"/>
          <p:nvPr/>
        </p:nvSpPr>
        <p:spPr>
          <a:xfrm>
            <a:off x="1919263" y="3258727"/>
            <a:ext cx="747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err="1">
                <a:latin typeface="Roboto Condensed"/>
                <a:ea typeface="Roboto Condensed"/>
                <a:cs typeface="Roboto Condensed"/>
                <a:sym typeface="Roboto Condensed"/>
              </a:rPr>
              <a:t>Syscall</a:t>
            </a:r>
            <a:endParaRPr sz="1800" err="1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grpSp>
        <p:nvGrpSpPr>
          <p:cNvPr id="1544" name="Google Shape;1544;g1863ef439b8_6_740"/>
          <p:cNvGrpSpPr/>
          <p:nvPr/>
        </p:nvGrpSpPr>
        <p:grpSpPr>
          <a:xfrm>
            <a:off x="670262" y="5340098"/>
            <a:ext cx="2242690" cy="508800"/>
            <a:chOff x="138" y="3543350"/>
            <a:chExt cx="2326925" cy="508800"/>
          </a:xfrm>
        </p:grpSpPr>
        <p:sp>
          <p:nvSpPr>
            <p:cNvPr id="1545" name="Google Shape;1545;g1863ef439b8_6_740"/>
            <p:cNvSpPr/>
            <p:nvPr/>
          </p:nvSpPr>
          <p:spPr>
            <a:xfrm>
              <a:off x="138" y="3543350"/>
              <a:ext cx="2326800" cy="508800"/>
            </a:xfrm>
            <a:prstGeom prst="rect">
              <a:avLst/>
            </a:prstGeom>
            <a:solidFill>
              <a:srgbClr val="D9D9D9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g1863ef439b8_6_740"/>
            <p:cNvSpPr txBox="1"/>
            <p:nvPr/>
          </p:nvSpPr>
          <p:spPr>
            <a:xfrm>
              <a:off x="262" y="3553750"/>
              <a:ext cx="2326800" cy="13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latin typeface="Roboto Condensed"/>
                  <a:ea typeface="Roboto Condensed"/>
                  <a:cs typeface="Roboto Condensed"/>
                  <a:sym typeface="Roboto Condensed"/>
                </a:rPr>
                <a:t>Storage Devices</a:t>
              </a:r>
              <a:endParaRPr sz="1200" b="1"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grpSp>
          <p:nvGrpSpPr>
            <p:cNvPr id="1547" name="Google Shape;1547;g1863ef439b8_6_740"/>
            <p:cNvGrpSpPr/>
            <p:nvPr/>
          </p:nvGrpSpPr>
          <p:grpSpPr>
            <a:xfrm>
              <a:off x="1279092" y="3744292"/>
              <a:ext cx="440123" cy="249875"/>
              <a:chOff x="1701949" y="3467231"/>
              <a:chExt cx="598969" cy="340059"/>
            </a:xfrm>
          </p:grpSpPr>
          <p:pic>
            <p:nvPicPr>
              <p:cNvPr id="1548" name="Google Shape;1548;g1863ef439b8_6_740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701949" y="3467231"/>
                <a:ext cx="340061" cy="34005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49" name="Google Shape;1549;g1863ef439b8_6_740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960856" y="3467231"/>
                <a:ext cx="340061" cy="34005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550" name="Google Shape;1550;g1863ef439b8_6_740"/>
            <p:cNvGrpSpPr/>
            <p:nvPr/>
          </p:nvGrpSpPr>
          <p:grpSpPr>
            <a:xfrm>
              <a:off x="296077" y="3686432"/>
              <a:ext cx="249877" cy="365596"/>
              <a:chOff x="379135" y="3388484"/>
              <a:chExt cx="340061" cy="497545"/>
            </a:xfrm>
          </p:grpSpPr>
          <p:pic>
            <p:nvPicPr>
              <p:cNvPr id="1551" name="Google Shape;1551;g1863ef439b8_6_740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79135" y="3388484"/>
                <a:ext cx="340061" cy="34005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52" name="Google Shape;1552;g1863ef439b8_6_740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79135" y="3545970"/>
                <a:ext cx="340061" cy="34005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553" name="Google Shape;1553;g1863ef439b8_6_740"/>
            <p:cNvGrpSpPr/>
            <p:nvPr/>
          </p:nvGrpSpPr>
          <p:grpSpPr>
            <a:xfrm>
              <a:off x="690571" y="3744292"/>
              <a:ext cx="443904" cy="249875"/>
              <a:chOff x="940008" y="3467231"/>
              <a:chExt cx="604115" cy="340059"/>
            </a:xfrm>
          </p:grpSpPr>
          <p:pic>
            <p:nvPicPr>
              <p:cNvPr id="1554" name="Google Shape;1554;g1863ef439b8_6_740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1204062" y="3467231"/>
                <a:ext cx="340061" cy="34005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55" name="Google Shape;1555;g1863ef439b8_6_740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940008" y="3467231"/>
                <a:ext cx="340061" cy="34005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556" name="Google Shape;1556;g1863ef439b8_6_740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1863831" y="3745786"/>
              <a:ext cx="246888" cy="246888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557" name="Google Shape;1557;g1863ef439b8_6_740"/>
          <p:cNvCxnSpPr>
            <a:stCxn id="1537" idx="2"/>
            <a:endCxn id="1546" idx="0"/>
          </p:cNvCxnSpPr>
          <p:nvPr/>
        </p:nvCxnSpPr>
        <p:spPr>
          <a:xfrm>
            <a:off x="1791613" y="5067190"/>
            <a:ext cx="0" cy="2832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1558" name="Google Shape;1558;g1863ef439b8_6_740"/>
          <p:cNvSpPr/>
          <p:nvPr/>
        </p:nvSpPr>
        <p:spPr>
          <a:xfrm>
            <a:off x="3492575" y="3653963"/>
            <a:ext cx="2242800" cy="273300"/>
          </a:xfrm>
          <a:prstGeom prst="rect">
            <a:avLst/>
          </a:prstGeom>
          <a:solidFill>
            <a:srgbClr val="B4A7D6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Roboto Condensed"/>
                <a:ea typeface="Roboto Condensed"/>
                <a:cs typeface="Roboto Condensed"/>
                <a:sym typeface="Roboto Condensed"/>
              </a:rPr>
              <a:t>   VFS</a:t>
            </a:r>
            <a:endParaRPr sz="1800" b="1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559" name="Google Shape;1559;g1863ef439b8_6_740"/>
          <p:cNvSpPr/>
          <p:nvPr/>
        </p:nvSpPr>
        <p:spPr>
          <a:xfrm>
            <a:off x="3492563" y="3927110"/>
            <a:ext cx="1168200" cy="320400"/>
          </a:xfrm>
          <a:prstGeom prst="rect">
            <a:avLst/>
          </a:prstGeom>
          <a:solidFill>
            <a:srgbClr val="B4A7D6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Cache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560" name="Google Shape;1560;g1863ef439b8_6_740"/>
          <p:cNvSpPr/>
          <p:nvPr/>
        </p:nvSpPr>
        <p:spPr>
          <a:xfrm>
            <a:off x="4626045" y="3927110"/>
            <a:ext cx="1109400" cy="320400"/>
          </a:xfrm>
          <a:prstGeom prst="rect">
            <a:avLst/>
          </a:prstGeom>
          <a:solidFill>
            <a:srgbClr val="B4A7D6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Direct I/O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561" name="Google Shape;1561;g1863ef439b8_6_740"/>
          <p:cNvSpPr/>
          <p:nvPr/>
        </p:nvSpPr>
        <p:spPr>
          <a:xfrm>
            <a:off x="3492563" y="4247694"/>
            <a:ext cx="2242800" cy="273300"/>
          </a:xfrm>
          <a:prstGeom prst="rect">
            <a:avLst/>
          </a:prstGeom>
          <a:solidFill>
            <a:srgbClr val="B4A7D6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Block I/O Layer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562" name="Google Shape;1562;g1863ef439b8_6_740"/>
          <p:cNvSpPr/>
          <p:nvPr/>
        </p:nvSpPr>
        <p:spPr>
          <a:xfrm>
            <a:off x="3492563" y="4520792"/>
            <a:ext cx="2242800" cy="273300"/>
          </a:xfrm>
          <a:prstGeom prst="rect">
            <a:avLst/>
          </a:prstGeom>
          <a:solidFill>
            <a:srgbClr val="B4A7D6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I/O Scheduling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563" name="Google Shape;1563;g1863ef439b8_6_740"/>
          <p:cNvSpPr/>
          <p:nvPr/>
        </p:nvSpPr>
        <p:spPr>
          <a:xfrm>
            <a:off x="3492563" y="4793890"/>
            <a:ext cx="2242800" cy="273300"/>
          </a:xfrm>
          <a:prstGeom prst="rect">
            <a:avLst/>
          </a:prstGeom>
          <a:solidFill>
            <a:srgbClr val="B4A7D6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Roboto Condensed"/>
                <a:ea typeface="Roboto Condensed"/>
                <a:cs typeface="Roboto Condensed"/>
                <a:sym typeface="Roboto Condensed"/>
              </a:rPr>
              <a:t>Device Drivers</a:t>
            </a:r>
            <a:endParaRPr sz="1800" b="1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564" name="Google Shape;1564;g1863ef439b8_6_740"/>
          <p:cNvSpPr/>
          <p:nvPr/>
        </p:nvSpPr>
        <p:spPr>
          <a:xfrm>
            <a:off x="3492563" y="2894188"/>
            <a:ext cx="2242800" cy="367500"/>
          </a:xfrm>
          <a:prstGeom prst="rect">
            <a:avLst/>
          </a:prstGeom>
          <a:solidFill>
            <a:srgbClr val="9FC5E8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Roboto Condensed"/>
                <a:ea typeface="Roboto Condensed"/>
                <a:cs typeface="Roboto Condensed"/>
                <a:sym typeface="Roboto Condensed"/>
              </a:rPr>
              <a:t>I/O </a:t>
            </a:r>
            <a:r>
              <a:rPr lang="en-US" sz="1800" b="1" err="1">
                <a:latin typeface="Roboto Condensed"/>
                <a:ea typeface="Roboto Condensed"/>
                <a:cs typeface="Roboto Condensed"/>
                <a:sym typeface="Roboto Condensed"/>
              </a:rPr>
              <a:t>Uring</a:t>
            </a:r>
            <a:r>
              <a:rPr lang="en-US" sz="1800" b="1"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en-US" sz="1800" b="1" err="1">
                <a:latin typeface="Roboto Condensed"/>
                <a:ea typeface="Roboto Condensed"/>
                <a:cs typeface="Roboto Condensed"/>
                <a:sym typeface="Roboto Condensed"/>
              </a:rPr>
              <a:t>LabMod</a:t>
            </a:r>
            <a:endParaRPr sz="1800" b="1" err="1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565" name="Google Shape;1565;g1863ef439b8_6_740"/>
          <p:cNvSpPr/>
          <p:nvPr/>
        </p:nvSpPr>
        <p:spPr>
          <a:xfrm>
            <a:off x="4984038" y="3704813"/>
            <a:ext cx="668400" cy="1755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XFS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566" name="Google Shape;1566;g1863ef439b8_6_740"/>
          <p:cNvSpPr/>
          <p:nvPr/>
        </p:nvSpPr>
        <p:spPr>
          <a:xfrm>
            <a:off x="4265338" y="3704813"/>
            <a:ext cx="663300" cy="1755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EXT4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grpSp>
        <p:nvGrpSpPr>
          <p:cNvPr id="1567" name="Google Shape;1567;g1863ef439b8_6_740"/>
          <p:cNvGrpSpPr/>
          <p:nvPr/>
        </p:nvGrpSpPr>
        <p:grpSpPr>
          <a:xfrm>
            <a:off x="3492612" y="5340098"/>
            <a:ext cx="2242690" cy="508800"/>
            <a:chOff x="138" y="3543350"/>
            <a:chExt cx="2326925" cy="508800"/>
          </a:xfrm>
        </p:grpSpPr>
        <p:sp>
          <p:nvSpPr>
            <p:cNvPr id="1568" name="Google Shape;1568;g1863ef439b8_6_740"/>
            <p:cNvSpPr/>
            <p:nvPr/>
          </p:nvSpPr>
          <p:spPr>
            <a:xfrm>
              <a:off x="138" y="3543350"/>
              <a:ext cx="2326800" cy="508800"/>
            </a:xfrm>
            <a:prstGeom prst="rect">
              <a:avLst/>
            </a:prstGeom>
            <a:solidFill>
              <a:srgbClr val="D9D9D9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g1863ef439b8_6_740"/>
            <p:cNvSpPr txBox="1"/>
            <p:nvPr/>
          </p:nvSpPr>
          <p:spPr>
            <a:xfrm>
              <a:off x="262" y="3553750"/>
              <a:ext cx="2326800" cy="13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latin typeface="Roboto Condensed"/>
                  <a:ea typeface="Roboto Condensed"/>
                  <a:cs typeface="Roboto Condensed"/>
                  <a:sym typeface="Roboto Condensed"/>
                </a:rPr>
                <a:t>Storage Devices</a:t>
              </a:r>
              <a:endParaRPr sz="1200" b="1"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grpSp>
          <p:nvGrpSpPr>
            <p:cNvPr id="1570" name="Google Shape;1570;g1863ef439b8_6_740"/>
            <p:cNvGrpSpPr/>
            <p:nvPr/>
          </p:nvGrpSpPr>
          <p:grpSpPr>
            <a:xfrm>
              <a:off x="1279092" y="3744292"/>
              <a:ext cx="440123" cy="249875"/>
              <a:chOff x="1701949" y="3467231"/>
              <a:chExt cx="598969" cy="340059"/>
            </a:xfrm>
          </p:grpSpPr>
          <p:pic>
            <p:nvPicPr>
              <p:cNvPr id="1571" name="Google Shape;1571;g1863ef439b8_6_740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701949" y="3467231"/>
                <a:ext cx="340061" cy="34005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72" name="Google Shape;1572;g1863ef439b8_6_740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960856" y="3467231"/>
                <a:ext cx="340061" cy="34005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573" name="Google Shape;1573;g1863ef439b8_6_740"/>
            <p:cNvGrpSpPr/>
            <p:nvPr/>
          </p:nvGrpSpPr>
          <p:grpSpPr>
            <a:xfrm>
              <a:off x="296077" y="3686432"/>
              <a:ext cx="249877" cy="365596"/>
              <a:chOff x="379135" y="3388484"/>
              <a:chExt cx="340061" cy="497545"/>
            </a:xfrm>
          </p:grpSpPr>
          <p:pic>
            <p:nvPicPr>
              <p:cNvPr id="1574" name="Google Shape;1574;g1863ef439b8_6_740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79135" y="3388484"/>
                <a:ext cx="340061" cy="34005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75" name="Google Shape;1575;g1863ef439b8_6_740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79135" y="3545970"/>
                <a:ext cx="340061" cy="34005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576" name="Google Shape;1576;g1863ef439b8_6_740"/>
            <p:cNvGrpSpPr/>
            <p:nvPr/>
          </p:nvGrpSpPr>
          <p:grpSpPr>
            <a:xfrm>
              <a:off x="690571" y="3744292"/>
              <a:ext cx="443904" cy="249875"/>
              <a:chOff x="940008" y="3467231"/>
              <a:chExt cx="604115" cy="340059"/>
            </a:xfrm>
          </p:grpSpPr>
          <p:pic>
            <p:nvPicPr>
              <p:cNvPr id="1577" name="Google Shape;1577;g1863ef439b8_6_740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1204062" y="3467231"/>
                <a:ext cx="340061" cy="34005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78" name="Google Shape;1578;g1863ef439b8_6_740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940008" y="3467231"/>
                <a:ext cx="340061" cy="34005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579" name="Google Shape;1579;g1863ef439b8_6_740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1863831" y="3745786"/>
              <a:ext cx="246888" cy="246888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580" name="Google Shape;1580;g1863ef439b8_6_740"/>
          <p:cNvCxnSpPr>
            <a:stCxn id="1563" idx="2"/>
            <a:endCxn id="1569" idx="0"/>
          </p:cNvCxnSpPr>
          <p:nvPr/>
        </p:nvCxnSpPr>
        <p:spPr>
          <a:xfrm>
            <a:off x="4613963" y="5067190"/>
            <a:ext cx="0" cy="2832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cxnSp>
      <p:cxnSp>
        <p:nvCxnSpPr>
          <p:cNvPr id="1581" name="Google Shape;1581;g1863ef439b8_6_740"/>
          <p:cNvCxnSpPr>
            <a:stCxn id="1564" idx="1"/>
            <a:endCxn id="1558" idx="1"/>
          </p:cNvCxnSpPr>
          <p:nvPr/>
        </p:nvCxnSpPr>
        <p:spPr>
          <a:xfrm>
            <a:off x="3492563" y="3077938"/>
            <a:ext cx="600" cy="712800"/>
          </a:xfrm>
          <a:prstGeom prst="bentConnector3">
            <a:avLst>
              <a:gd name="adj1" fmla="val -39687500"/>
            </a:avLst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1582" name="Google Shape;1582;g1863ef439b8_6_740"/>
          <p:cNvSpPr/>
          <p:nvPr/>
        </p:nvSpPr>
        <p:spPr>
          <a:xfrm>
            <a:off x="6266000" y="3653963"/>
            <a:ext cx="2242800" cy="273300"/>
          </a:xfrm>
          <a:prstGeom prst="rect">
            <a:avLst/>
          </a:prstGeom>
          <a:solidFill>
            <a:srgbClr val="B4A7D6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Roboto Condensed"/>
                <a:ea typeface="Roboto Condensed"/>
                <a:cs typeface="Roboto Condensed"/>
                <a:sym typeface="Roboto Condensed"/>
              </a:rPr>
              <a:t>   VFS</a:t>
            </a:r>
            <a:endParaRPr sz="1800" b="1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583" name="Google Shape;1583;g1863ef439b8_6_740"/>
          <p:cNvSpPr/>
          <p:nvPr/>
        </p:nvSpPr>
        <p:spPr>
          <a:xfrm>
            <a:off x="6265988" y="3927110"/>
            <a:ext cx="1168200" cy="320400"/>
          </a:xfrm>
          <a:prstGeom prst="rect">
            <a:avLst/>
          </a:prstGeom>
          <a:solidFill>
            <a:srgbClr val="B4A7D6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Cache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584" name="Google Shape;1584;g1863ef439b8_6_740"/>
          <p:cNvSpPr/>
          <p:nvPr/>
        </p:nvSpPr>
        <p:spPr>
          <a:xfrm>
            <a:off x="7399470" y="3927110"/>
            <a:ext cx="1109400" cy="320400"/>
          </a:xfrm>
          <a:prstGeom prst="rect">
            <a:avLst/>
          </a:prstGeom>
          <a:solidFill>
            <a:srgbClr val="B4A7D6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Direct I/O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585" name="Google Shape;1585;g1863ef439b8_6_740"/>
          <p:cNvSpPr/>
          <p:nvPr/>
        </p:nvSpPr>
        <p:spPr>
          <a:xfrm>
            <a:off x="6265988" y="4247694"/>
            <a:ext cx="2242800" cy="273300"/>
          </a:xfrm>
          <a:prstGeom prst="rect">
            <a:avLst/>
          </a:prstGeom>
          <a:solidFill>
            <a:srgbClr val="B4A7D6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Block I/O Layer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586" name="Google Shape;1586;g1863ef439b8_6_740"/>
          <p:cNvSpPr/>
          <p:nvPr/>
        </p:nvSpPr>
        <p:spPr>
          <a:xfrm>
            <a:off x="6265988" y="4520792"/>
            <a:ext cx="2242800" cy="273300"/>
          </a:xfrm>
          <a:prstGeom prst="rect">
            <a:avLst/>
          </a:prstGeom>
          <a:solidFill>
            <a:srgbClr val="B4A7D6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I/O Scheduling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587" name="Google Shape;1587;g1863ef439b8_6_740"/>
          <p:cNvSpPr/>
          <p:nvPr/>
        </p:nvSpPr>
        <p:spPr>
          <a:xfrm>
            <a:off x="6265988" y="4793890"/>
            <a:ext cx="2242800" cy="273300"/>
          </a:xfrm>
          <a:prstGeom prst="rect">
            <a:avLst/>
          </a:prstGeom>
          <a:solidFill>
            <a:srgbClr val="B4A7D6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Roboto Condensed"/>
                <a:ea typeface="Roboto Condensed"/>
                <a:cs typeface="Roboto Condensed"/>
                <a:sym typeface="Roboto Condensed"/>
              </a:rPr>
              <a:t>Device Drivers</a:t>
            </a:r>
            <a:endParaRPr sz="1800" b="1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588" name="Google Shape;1588;g1863ef439b8_6_740"/>
          <p:cNvSpPr/>
          <p:nvPr/>
        </p:nvSpPr>
        <p:spPr>
          <a:xfrm>
            <a:off x="6265988" y="2894188"/>
            <a:ext cx="2242800" cy="367500"/>
          </a:xfrm>
          <a:prstGeom prst="rect">
            <a:avLst/>
          </a:prstGeom>
          <a:solidFill>
            <a:srgbClr val="9FC5E8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Roboto Condensed"/>
                <a:ea typeface="Roboto Condensed"/>
                <a:cs typeface="Roboto Condensed"/>
                <a:sym typeface="Roboto Condensed"/>
              </a:rPr>
              <a:t>Kernel Driver </a:t>
            </a:r>
            <a:r>
              <a:rPr lang="en-US" sz="1800" b="1" err="1">
                <a:latin typeface="Roboto Condensed"/>
                <a:ea typeface="Roboto Condensed"/>
                <a:cs typeface="Roboto Condensed"/>
                <a:sym typeface="Roboto Condensed"/>
              </a:rPr>
              <a:t>LabMod</a:t>
            </a:r>
            <a:endParaRPr sz="1800" b="1" err="1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589" name="Google Shape;1589;g1863ef439b8_6_740"/>
          <p:cNvSpPr/>
          <p:nvPr/>
        </p:nvSpPr>
        <p:spPr>
          <a:xfrm>
            <a:off x="7757463" y="3704813"/>
            <a:ext cx="668400" cy="1755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XFS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590" name="Google Shape;1590;g1863ef439b8_6_740"/>
          <p:cNvSpPr/>
          <p:nvPr/>
        </p:nvSpPr>
        <p:spPr>
          <a:xfrm>
            <a:off x="7038763" y="3704813"/>
            <a:ext cx="663300" cy="1755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EXT4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grpSp>
        <p:nvGrpSpPr>
          <p:cNvPr id="1591" name="Google Shape;1591;g1863ef439b8_6_740"/>
          <p:cNvGrpSpPr/>
          <p:nvPr/>
        </p:nvGrpSpPr>
        <p:grpSpPr>
          <a:xfrm>
            <a:off x="6266037" y="5340098"/>
            <a:ext cx="2242690" cy="508800"/>
            <a:chOff x="138" y="3543350"/>
            <a:chExt cx="2326925" cy="508800"/>
          </a:xfrm>
        </p:grpSpPr>
        <p:sp>
          <p:nvSpPr>
            <p:cNvPr id="1592" name="Google Shape;1592;g1863ef439b8_6_740"/>
            <p:cNvSpPr/>
            <p:nvPr/>
          </p:nvSpPr>
          <p:spPr>
            <a:xfrm>
              <a:off x="138" y="3543350"/>
              <a:ext cx="2326800" cy="508800"/>
            </a:xfrm>
            <a:prstGeom prst="rect">
              <a:avLst/>
            </a:prstGeom>
            <a:solidFill>
              <a:srgbClr val="D9D9D9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g1863ef439b8_6_740"/>
            <p:cNvSpPr txBox="1"/>
            <p:nvPr/>
          </p:nvSpPr>
          <p:spPr>
            <a:xfrm>
              <a:off x="262" y="3553750"/>
              <a:ext cx="2326800" cy="13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latin typeface="Roboto Condensed"/>
                  <a:ea typeface="Roboto Condensed"/>
                  <a:cs typeface="Roboto Condensed"/>
                  <a:sym typeface="Roboto Condensed"/>
                </a:rPr>
                <a:t>Storage Devices</a:t>
              </a:r>
              <a:endParaRPr sz="1200" b="1"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grpSp>
          <p:nvGrpSpPr>
            <p:cNvPr id="1594" name="Google Shape;1594;g1863ef439b8_6_740"/>
            <p:cNvGrpSpPr/>
            <p:nvPr/>
          </p:nvGrpSpPr>
          <p:grpSpPr>
            <a:xfrm>
              <a:off x="1279092" y="3744292"/>
              <a:ext cx="440123" cy="249875"/>
              <a:chOff x="1701949" y="3467231"/>
              <a:chExt cx="598969" cy="340059"/>
            </a:xfrm>
          </p:grpSpPr>
          <p:pic>
            <p:nvPicPr>
              <p:cNvPr id="1595" name="Google Shape;1595;g1863ef439b8_6_740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701949" y="3467231"/>
                <a:ext cx="340061" cy="34005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96" name="Google Shape;1596;g1863ef439b8_6_740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960856" y="3467231"/>
                <a:ext cx="340061" cy="34005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597" name="Google Shape;1597;g1863ef439b8_6_740"/>
            <p:cNvGrpSpPr/>
            <p:nvPr/>
          </p:nvGrpSpPr>
          <p:grpSpPr>
            <a:xfrm>
              <a:off x="296077" y="3686432"/>
              <a:ext cx="249877" cy="365596"/>
              <a:chOff x="379135" y="3388484"/>
              <a:chExt cx="340061" cy="497545"/>
            </a:xfrm>
          </p:grpSpPr>
          <p:pic>
            <p:nvPicPr>
              <p:cNvPr id="1598" name="Google Shape;1598;g1863ef439b8_6_740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79135" y="3388484"/>
                <a:ext cx="340061" cy="34005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99" name="Google Shape;1599;g1863ef439b8_6_740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79135" y="3545970"/>
                <a:ext cx="340061" cy="34005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600" name="Google Shape;1600;g1863ef439b8_6_740"/>
            <p:cNvGrpSpPr/>
            <p:nvPr/>
          </p:nvGrpSpPr>
          <p:grpSpPr>
            <a:xfrm>
              <a:off x="690571" y="3744292"/>
              <a:ext cx="443904" cy="249875"/>
              <a:chOff x="940008" y="3467231"/>
              <a:chExt cx="604115" cy="340059"/>
            </a:xfrm>
          </p:grpSpPr>
          <p:pic>
            <p:nvPicPr>
              <p:cNvPr id="1601" name="Google Shape;1601;g1863ef439b8_6_740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1204062" y="3467231"/>
                <a:ext cx="340061" cy="34005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02" name="Google Shape;1602;g1863ef439b8_6_740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940008" y="3467231"/>
                <a:ext cx="340061" cy="34005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603" name="Google Shape;1603;g1863ef439b8_6_740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1863831" y="3745786"/>
              <a:ext cx="246888" cy="246888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604" name="Google Shape;1604;g1863ef439b8_6_740"/>
          <p:cNvCxnSpPr>
            <a:stCxn id="1587" idx="2"/>
            <a:endCxn id="1593" idx="0"/>
          </p:cNvCxnSpPr>
          <p:nvPr/>
        </p:nvCxnSpPr>
        <p:spPr>
          <a:xfrm>
            <a:off x="7387388" y="5067190"/>
            <a:ext cx="0" cy="2832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cxnSp>
      <p:cxnSp>
        <p:nvCxnSpPr>
          <p:cNvPr id="1605" name="Google Shape;1605;g1863ef439b8_6_740"/>
          <p:cNvCxnSpPr>
            <a:stCxn id="1588" idx="1"/>
            <a:endCxn id="1587" idx="1"/>
          </p:cNvCxnSpPr>
          <p:nvPr/>
        </p:nvCxnSpPr>
        <p:spPr>
          <a:xfrm>
            <a:off x="6265988" y="3077938"/>
            <a:ext cx="600" cy="1852500"/>
          </a:xfrm>
          <a:prstGeom prst="bentConnector3">
            <a:avLst>
              <a:gd name="adj1" fmla="val -39687500"/>
            </a:avLst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1606" name="Google Shape;1606;g1863ef439b8_6_740"/>
          <p:cNvSpPr/>
          <p:nvPr/>
        </p:nvSpPr>
        <p:spPr>
          <a:xfrm>
            <a:off x="9039425" y="3653963"/>
            <a:ext cx="2242800" cy="273300"/>
          </a:xfrm>
          <a:prstGeom prst="rect">
            <a:avLst/>
          </a:prstGeom>
          <a:solidFill>
            <a:srgbClr val="B4A7D6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Roboto Condensed"/>
                <a:ea typeface="Roboto Condensed"/>
                <a:cs typeface="Roboto Condensed"/>
                <a:sym typeface="Roboto Condensed"/>
              </a:rPr>
              <a:t>   VFS</a:t>
            </a:r>
            <a:endParaRPr sz="1800" b="1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607" name="Google Shape;1607;g1863ef439b8_6_740"/>
          <p:cNvSpPr/>
          <p:nvPr/>
        </p:nvSpPr>
        <p:spPr>
          <a:xfrm>
            <a:off x="9039413" y="3927110"/>
            <a:ext cx="1168200" cy="320400"/>
          </a:xfrm>
          <a:prstGeom prst="rect">
            <a:avLst/>
          </a:prstGeom>
          <a:solidFill>
            <a:srgbClr val="B4A7D6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Cache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608" name="Google Shape;1608;g1863ef439b8_6_740"/>
          <p:cNvSpPr/>
          <p:nvPr/>
        </p:nvSpPr>
        <p:spPr>
          <a:xfrm>
            <a:off x="10172895" y="3927110"/>
            <a:ext cx="1109400" cy="320400"/>
          </a:xfrm>
          <a:prstGeom prst="rect">
            <a:avLst/>
          </a:prstGeom>
          <a:solidFill>
            <a:srgbClr val="B4A7D6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Direct I/O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609" name="Google Shape;1609;g1863ef439b8_6_740"/>
          <p:cNvSpPr/>
          <p:nvPr/>
        </p:nvSpPr>
        <p:spPr>
          <a:xfrm>
            <a:off x="9039413" y="4247694"/>
            <a:ext cx="2242800" cy="273300"/>
          </a:xfrm>
          <a:prstGeom prst="rect">
            <a:avLst/>
          </a:prstGeom>
          <a:solidFill>
            <a:srgbClr val="B4A7D6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Block I/O Layer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610" name="Google Shape;1610;g1863ef439b8_6_740"/>
          <p:cNvSpPr/>
          <p:nvPr/>
        </p:nvSpPr>
        <p:spPr>
          <a:xfrm>
            <a:off x="9039413" y="4520792"/>
            <a:ext cx="2242800" cy="273300"/>
          </a:xfrm>
          <a:prstGeom prst="rect">
            <a:avLst/>
          </a:prstGeom>
          <a:solidFill>
            <a:srgbClr val="B4A7D6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 Condensed"/>
                <a:ea typeface="Roboto Condensed"/>
                <a:cs typeface="Roboto Condensed"/>
                <a:sym typeface="Roboto Condensed"/>
              </a:rPr>
              <a:t>I/O Scheduling</a:t>
            </a:r>
            <a:endParaRPr sz="1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611" name="Google Shape;1611;g1863ef439b8_6_740"/>
          <p:cNvSpPr/>
          <p:nvPr/>
        </p:nvSpPr>
        <p:spPr>
          <a:xfrm>
            <a:off x="9039413" y="4793890"/>
            <a:ext cx="2242800" cy="273300"/>
          </a:xfrm>
          <a:prstGeom prst="rect">
            <a:avLst/>
          </a:prstGeom>
          <a:solidFill>
            <a:srgbClr val="B4A7D6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Roboto Condensed"/>
                <a:ea typeface="Roboto Condensed"/>
                <a:cs typeface="Roboto Condensed"/>
                <a:sym typeface="Roboto Condensed"/>
              </a:rPr>
              <a:t>Device Drivers</a:t>
            </a:r>
            <a:endParaRPr sz="1800" b="1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612" name="Google Shape;1612;g1863ef439b8_6_740"/>
          <p:cNvSpPr/>
          <p:nvPr/>
        </p:nvSpPr>
        <p:spPr>
          <a:xfrm>
            <a:off x="9039413" y="2894188"/>
            <a:ext cx="2242800" cy="367500"/>
          </a:xfrm>
          <a:prstGeom prst="rect">
            <a:avLst/>
          </a:prstGeom>
          <a:solidFill>
            <a:srgbClr val="9FC5E8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latin typeface="Roboto Condensed"/>
                <a:ea typeface="Roboto Condensed"/>
                <a:cs typeface="Roboto Condensed"/>
                <a:sym typeface="Roboto Condensed"/>
              </a:rPr>
              <a:t>SPDK </a:t>
            </a:r>
            <a:r>
              <a:rPr lang="en-US" sz="1800" b="1" err="1">
                <a:latin typeface="Roboto Condensed"/>
                <a:ea typeface="Roboto Condensed"/>
                <a:cs typeface="Roboto Condensed"/>
                <a:sym typeface="Roboto Condensed"/>
              </a:rPr>
              <a:t>LabMod</a:t>
            </a:r>
            <a:endParaRPr sz="1800" b="1" err="1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613" name="Google Shape;1613;g1863ef439b8_6_740"/>
          <p:cNvSpPr/>
          <p:nvPr/>
        </p:nvSpPr>
        <p:spPr>
          <a:xfrm>
            <a:off x="10530888" y="3704813"/>
            <a:ext cx="668400" cy="1755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XFS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614" name="Google Shape;1614;g1863ef439b8_6_740"/>
          <p:cNvSpPr/>
          <p:nvPr/>
        </p:nvSpPr>
        <p:spPr>
          <a:xfrm>
            <a:off x="9812188" y="3704813"/>
            <a:ext cx="663300" cy="1755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 Condensed"/>
                <a:ea typeface="Roboto Condensed"/>
                <a:cs typeface="Roboto Condensed"/>
                <a:sym typeface="Roboto Condensed"/>
              </a:rPr>
              <a:t>EXT4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grpSp>
        <p:nvGrpSpPr>
          <p:cNvPr id="1615" name="Google Shape;1615;g1863ef439b8_6_740"/>
          <p:cNvGrpSpPr/>
          <p:nvPr/>
        </p:nvGrpSpPr>
        <p:grpSpPr>
          <a:xfrm>
            <a:off x="9039462" y="5340098"/>
            <a:ext cx="2242690" cy="508800"/>
            <a:chOff x="138" y="3543350"/>
            <a:chExt cx="2326925" cy="508800"/>
          </a:xfrm>
        </p:grpSpPr>
        <p:sp>
          <p:nvSpPr>
            <p:cNvPr id="1616" name="Google Shape;1616;g1863ef439b8_6_740"/>
            <p:cNvSpPr/>
            <p:nvPr/>
          </p:nvSpPr>
          <p:spPr>
            <a:xfrm>
              <a:off x="138" y="3543350"/>
              <a:ext cx="2326800" cy="508800"/>
            </a:xfrm>
            <a:prstGeom prst="rect">
              <a:avLst/>
            </a:prstGeom>
            <a:solidFill>
              <a:srgbClr val="D9D9D9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g1863ef439b8_6_740"/>
            <p:cNvSpPr txBox="1"/>
            <p:nvPr/>
          </p:nvSpPr>
          <p:spPr>
            <a:xfrm>
              <a:off x="262" y="3553750"/>
              <a:ext cx="2326800" cy="13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latin typeface="Roboto Condensed"/>
                  <a:ea typeface="Roboto Condensed"/>
                  <a:cs typeface="Roboto Condensed"/>
                  <a:sym typeface="Roboto Condensed"/>
                </a:rPr>
                <a:t>Storage Devices</a:t>
              </a:r>
              <a:endParaRPr sz="1200" b="1"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grpSp>
          <p:nvGrpSpPr>
            <p:cNvPr id="1618" name="Google Shape;1618;g1863ef439b8_6_740"/>
            <p:cNvGrpSpPr/>
            <p:nvPr/>
          </p:nvGrpSpPr>
          <p:grpSpPr>
            <a:xfrm>
              <a:off x="1279092" y="3744292"/>
              <a:ext cx="440123" cy="249875"/>
              <a:chOff x="1701949" y="3467231"/>
              <a:chExt cx="598969" cy="340059"/>
            </a:xfrm>
          </p:grpSpPr>
          <p:pic>
            <p:nvPicPr>
              <p:cNvPr id="1619" name="Google Shape;1619;g1863ef439b8_6_740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701949" y="3467231"/>
                <a:ext cx="340061" cy="34005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20" name="Google Shape;1620;g1863ef439b8_6_740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960856" y="3467231"/>
                <a:ext cx="340061" cy="34005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621" name="Google Shape;1621;g1863ef439b8_6_740"/>
            <p:cNvGrpSpPr/>
            <p:nvPr/>
          </p:nvGrpSpPr>
          <p:grpSpPr>
            <a:xfrm>
              <a:off x="296077" y="3686432"/>
              <a:ext cx="249877" cy="365596"/>
              <a:chOff x="379135" y="3388484"/>
              <a:chExt cx="340061" cy="497545"/>
            </a:xfrm>
          </p:grpSpPr>
          <p:pic>
            <p:nvPicPr>
              <p:cNvPr id="1622" name="Google Shape;1622;g1863ef439b8_6_740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79135" y="3388484"/>
                <a:ext cx="340061" cy="34005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23" name="Google Shape;1623;g1863ef439b8_6_740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79135" y="3545970"/>
                <a:ext cx="340061" cy="34005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624" name="Google Shape;1624;g1863ef439b8_6_740"/>
            <p:cNvGrpSpPr/>
            <p:nvPr/>
          </p:nvGrpSpPr>
          <p:grpSpPr>
            <a:xfrm>
              <a:off x="690571" y="3744292"/>
              <a:ext cx="443904" cy="249875"/>
              <a:chOff x="940008" y="3467231"/>
              <a:chExt cx="604115" cy="340059"/>
            </a:xfrm>
          </p:grpSpPr>
          <p:pic>
            <p:nvPicPr>
              <p:cNvPr id="1625" name="Google Shape;1625;g1863ef439b8_6_740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1204062" y="3467231"/>
                <a:ext cx="340061" cy="34005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26" name="Google Shape;1626;g1863ef439b8_6_740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940008" y="3467231"/>
                <a:ext cx="340061" cy="34005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627" name="Google Shape;1627;g1863ef439b8_6_740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1863831" y="3745786"/>
              <a:ext cx="246888" cy="246888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628" name="Google Shape;1628;g1863ef439b8_6_740"/>
          <p:cNvCxnSpPr>
            <a:stCxn id="1612" idx="1"/>
            <a:endCxn id="1616" idx="1"/>
          </p:cNvCxnSpPr>
          <p:nvPr/>
        </p:nvCxnSpPr>
        <p:spPr>
          <a:xfrm>
            <a:off x="9039413" y="3077938"/>
            <a:ext cx="600" cy="2516700"/>
          </a:xfrm>
          <a:prstGeom prst="bentConnector3">
            <a:avLst>
              <a:gd name="adj1" fmla="val -39687500"/>
            </a:avLst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cxn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8CB689-1840-1823-A597-6B108CB28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159</a:t>
            </a:fld>
            <a:endParaRPr lang="en-US"/>
          </a:p>
        </p:txBody>
      </p:sp>
      <p:sp>
        <p:nvSpPr>
          <p:cNvPr id="2" name="Google Shape;1819;g16b47b23229_0_2401">
            <a:extLst>
              <a:ext uri="{FF2B5EF4-FFF2-40B4-BE49-F238E27FC236}">
                <a16:creationId xmlns:a16="http://schemas.microsoft.com/office/drawing/2014/main" id="{FB3B9888-1540-A0E9-C505-651E1BE747EA}"/>
              </a:ext>
            </a:extLst>
          </p:cNvPr>
          <p:cNvSpPr txBox="1">
            <a:spLocks noGrp="1"/>
          </p:cNvSpPr>
          <p:nvPr/>
        </p:nvSpPr>
        <p:spPr>
          <a:xfrm>
            <a:off x="415600" y="593367"/>
            <a:ext cx="11360700" cy="8175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Conclusions</a:t>
            </a:r>
            <a:endParaRPr/>
          </a:p>
        </p:txBody>
      </p:sp>
      <p:sp>
        <p:nvSpPr>
          <p:cNvPr id="3" name="Google Shape;1821;g16b47b23229_0_2401">
            <a:extLst>
              <a:ext uri="{FF2B5EF4-FFF2-40B4-BE49-F238E27FC236}">
                <a16:creationId xmlns:a16="http://schemas.microsoft.com/office/drawing/2014/main" id="{5FC045E5-E49D-F0BC-C585-F07A0716C9E6}"/>
              </a:ext>
            </a:extLst>
          </p:cNvPr>
          <p:cNvSpPr/>
          <p:nvPr/>
        </p:nvSpPr>
        <p:spPr>
          <a:xfrm>
            <a:off x="5425102" y="2473870"/>
            <a:ext cx="1460400" cy="1460400"/>
          </a:xfrm>
          <a:prstGeom prst="flowChartConnector">
            <a:avLst/>
          </a:prstGeom>
          <a:solidFill>
            <a:srgbClr val="B4A7D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pic>
        <p:nvPicPr>
          <p:cNvPr id="5" name="Google Shape;1822;g16b47b23229_0_2401">
            <a:extLst>
              <a:ext uri="{FF2B5EF4-FFF2-40B4-BE49-F238E27FC236}">
                <a16:creationId xmlns:a16="http://schemas.microsoft.com/office/drawing/2014/main" id="{B0896274-F026-E15F-02AE-14B2BF5685C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03929" y="2501486"/>
            <a:ext cx="1405132" cy="140513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823;g16b47b23229_0_2401">
            <a:extLst>
              <a:ext uri="{FF2B5EF4-FFF2-40B4-BE49-F238E27FC236}">
                <a16:creationId xmlns:a16="http://schemas.microsoft.com/office/drawing/2014/main" id="{31FC28AE-F51C-75F7-34DB-8A82413B43FB}"/>
              </a:ext>
            </a:extLst>
          </p:cNvPr>
          <p:cNvSpPr/>
          <p:nvPr/>
        </p:nvSpPr>
        <p:spPr>
          <a:xfrm>
            <a:off x="1487073" y="2505007"/>
            <a:ext cx="1460400" cy="1460400"/>
          </a:xfrm>
          <a:prstGeom prst="flowChartConnector">
            <a:avLst/>
          </a:prstGeom>
          <a:solidFill>
            <a:srgbClr val="B4A7D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pic>
        <p:nvPicPr>
          <p:cNvPr id="7" name="Google Shape;1824;g16b47b23229_0_2401">
            <a:extLst>
              <a:ext uri="{FF2B5EF4-FFF2-40B4-BE49-F238E27FC236}">
                <a16:creationId xmlns:a16="http://schemas.microsoft.com/office/drawing/2014/main" id="{6794C14A-B1D8-640D-054A-7801214C6B2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04418" y="2722352"/>
            <a:ext cx="1025674" cy="102567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825;g16b47b23229_0_2401">
            <a:extLst>
              <a:ext uri="{FF2B5EF4-FFF2-40B4-BE49-F238E27FC236}">
                <a16:creationId xmlns:a16="http://schemas.microsoft.com/office/drawing/2014/main" id="{C183B79C-355B-3DBA-747D-A9C0F5215F94}"/>
              </a:ext>
            </a:extLst>
          </p:cNvPr>
          <p:cNvSpPr/>
          <p:nvPr/>
        </p:nvSpPr>
        <p:spPr>
          <a:xfrm>
            <a:off x="9723287" y="2505007"/>
            <a:ext cx="1463100" cy="1463100"/>
          </a:xfrm>
          <a:prstGeom prst="flowChartConnector">
            <a:avLst/>
          </a:prstGeom>
          <a:solidFill>
            <a:srgbClr val="B4A7D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pic>
        <p:nvPicPr>
          <p:cNvPr id="9" name="Google Shape;1826;g16b47b23229_0_2401">
            <a:extLst>
              <a:ext uri="{FF2B5EF4-FFF2-40B4-BE49-F238E27FC236}">
                <a16:creationId xmlns:a16="http://schemas.microsoft.com/office/drawing/2014/main" id="{C9AE3D87-A727-882F-35D9-48072717D93A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933082" y="2714799"/>
            <a:ext cx="1043581" cy="104358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827;g16b47b23229_0_2401">
            <a:extLst>
              <a:ext uri="{FF2B5EF4-FFF2-40B4-BE49-F238E27FC236}">
                <a16:creationId xmlns:a16="http://schemas.microsoft.com/office/drawing/2014/main" id="{4E0288F5-1111-08F0-CF6C-97622CF22A36}"/>
              </a:ext>
            </a:extLst>
          </p:cNvPr>
          <p:cNvSpPr txBox="1"/>
          <p:nvPr/>
        </p:nvSpPr>
        <p:spPr>
          <a:xfrm>
            <a:off x="415600" y="1545167"/>
            <a:ext cx="11360700" cy="79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5000"/>
              </a:lnSpc>
              <a:spcAft>
                <a:spcPts val="1600"/>
              </a:spcAft>
            </a:pPr>
            <a:r>
              <a:rPr lang="en-US" sz="2300" b="1" err="1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LabStor</a:t>
            </a:r>
            <a:r>
              <a:rPr lang="en-US" sz="23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: a system for developing high-performance, customized I/O stacks</a:t>
            </a:r>
            <a:endParaRPr lang="en-US" sz="2300">
              <a:solidFill>
                <a:schemeClr val="dk1"/>
              </a:solidFill>
              <a:latin typeface="Old Standard TT"/>
              <a:ea typeface="Old Standard TT"/>
              <a:cs typeface="Old Standard TT"/>
            </a:endParaRPr>
          </a:p>
        </p:txBody>
      </p:sp>
      <p:sp>
        <p:nvSpPr>
          <p:cNvPr id="11" name="Google Shape;1828;g16b47b23229_0_2401">
            <a:extLst>
              <a:ext uri="{FF2B5EF4-FFF2-40B4-BE49-F238E27FC236}">
                <a16:creationId xmlns:a16="http://schemas.microsoft.com/office/drawing/2014/main" id="{2D278CF5-E7A3-F062-43F7-1FCEA4F3C8B3}"/>
              </a:ext>
            </a:extLst>
          </p:cNvPr>
          <p:cNvSpPr txBox="1"/>
          <p:nvPr/>
        </p:nvSpPr>
        <p:spPr>
          <a:xfrm>
            <a:off x="1487150" y="3995790"/>
            <a:ext cx="1460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Modular </a:t>
            </a:r>
            <a:endParaRPr sz="1900" b="1"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12" name="Google Shape;1829;g16b47b23229_0_2401">
            <a:extLst>
              <a:ext uri="{FF2B5EF4-FFF2-40B4-BE49-F238E27FC236}">
                <a16:creationId xmlns:a16="http://schemas.microsoft.com/office/drawing/2014/main" id="{6FF85A5F-B939-EB2E-FD65-1EF97BDA0718}"/>
              </a:ext>
            </a:extLst>
          </p:cNvPr>
          <p:cNvSpPr txBox="1"/>
          <p:nvPr/>
        </p:nvSpPr>
        <p:spPr>
          <a:xfrm>
            <a:off x="5339804" y="3964653"/>
            <a:ext cx="1654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Composable</a:t>
            </a:r>
            <a:endParaRPr sz="1900" b="1"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13" name="Google Shape;1830;g16b47b23229_0_2401">
            <a:extLst>
              <a:ext uri="{FF2B5EF4-FFF2-40B4-BE49-F238E27FC236}">
                <a16:creationId xmlns:a16="http://schemas.microsoft.com/office/drawing/2014/main" id="{5990BE9D-28BA-1833-C2F5-502FA974E4EF}"/>
              </a:ext>
            </a:extLst>
          </p:cNvPr>
          <p:cNvSpPr txBox="1"/>
          <p:nvPr/>
        </p:nvSpPr>
        <p:spPr>
          <a:xfrm>
            <a:off x="9638175" y="3997190"/>
            <a:ext cx="1654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Performant</a:t>
            </a:r>
            <a:endParaRPr sz="1900" b="1"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14" name="Google Shape;1831;g16b47b23229_0_2401">
            <a:extLst>
              <a:ext uri="{FF2B5EF4-FFF2-40B4-BE49-F238E27FC236}">
                <a16:creationId xmlns:a16="http://schemas.microsoft.com/office/drawing/2014/main" id="{DBF0EC03-1267-7C17-D52B-F9C287EE8D66}"/>
              </a:ext>
            </a:extLst>
          </p:cNvPr>
          <p:cNvSpPr txBox="1"/>
          <p:nvPr/>
        </p:nvSpPr>
        <p:spPr>
          <a:xfrm>
            <a:off x="9244150" y="4390300"/>
            <a:ext cx="2421900" cy="17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Up to 60% gains under various workloads and devices</a:t>
            </a:r>
            <a:endParaRPr sz="2400">
              <a:solidFill>
                <a:schemeClr val="dk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900"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15" name="Google Shape;1832;g16b47b23229_0_2401">
            <a:extLst>
              <a:ext uri="{FF2B5EF4-FFF2-40B4-BE49-F238E27FC236}">
                <a16:creationId xmlns:a16="http://schemas.microsoft.com/office/drawing/2014/main" id="{42AAAF30-A8FE-BB4C-513F-A72308FE6F5F}"/>
              </a:ext>
            </a:extLst>
          </p:cNvPr>
          <p:cNvSpPr txBox="1"/>
          <p:nvPr/>
        </p:nvSpPr>
        <p:spPr>
          <a:xfrm>
            <a:off x="4681313" y="4362125"/>
            <a:ext cx="2971800" cy="19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Provide the ability to upgrade and manage I/O stacks in an easy and efficient manner</a:t>
            </a:r>
            <a:endParaRPr sz="2400">
              <a:solidFill>
                <a:schemeClr val="dk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900"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16" name="Google Shape;1833;g16b47b23229_0_2401">
            <a:extLst>
              <a:ext uri="{FF2B5EF4-FFF2-40B4-BE49-F238E27FC236}">
                <a16:creationId xmlns:a16="http://schemas.microsoft.com/office/drawing/2014/main" id="{80049AD9-469B-9D24-61F1-8A74A8757388}"/>
              </a:ext>
            </a:extLst>
          </p:cNvPr>
          <p:cNvSpPr txBox="1"/>
          <p:nvPr/>
        </p:nvSpPr>
        <p:spPr>
          <a:xfrm>
            <a:off x="769100" y="4395525"/>
            <a:ext cx="2896500" cy="17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Provide expressive, customizable and high-velocity I/O stacks</a:t>
            </a:r>
            <a:endParaRPr sz="2400">
              <a:solidFill>
                <a:schemeClr val="dk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900"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</p:spTree>
    <p:extLst>
      <p:ext uri="{BB962C8B-B14F-4D97-AF65-F5344CB8AC3E}">
        <p14:creationId xmlns:p14="http://schemas.microsoft.com/office/powerpoint/2010/main" val="1820732710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67579-74EA-B69B-0E88-22A24BB99F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Chimaera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9C7F51-AC32-A606-2434-449EA5D5C7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B6FB11-315A-6E50-BE50-06E289A9C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453959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51905-8A8B-BC5F-AFD2-3E4581D4B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062" y="374650"/>
            <a:ext cx="11015663" cy="1339850"/>
          </a:xfrm>
        </p:spPr>
        <p:txBody>
          <a:bodyPr/>
          <a:lstStyle/>
          <a:p>
            <a:r>
              <a:rPr lang="en-US"/>
              <a:t>The Basic Operations of </a:t>
            </a:r>
            <a:r>
              <a:rPr lang="en-US" err="1"/>
              <a:t>ChiMods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671A0B-B4BB-F377-6B5F-76FAC673B8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819651" cy="444658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err="1"/>
              <a:t>ChiMods</a:t>
            </a:r>
            <a:r>
              <a:rPr lang="en-US"/>
              <a:t> must implement a basic set of APIs</a:t>
            </a:r>
          </a:p>
          <a:p>
            <a:r>
              <a:rPr lang="en-US"/>
              <a:t>How to recover from a crash</a:t>
            </a:r>
          </a:p>
          <a:p>
            <a:r>
              <a:rPr lang="en-US"/>
              <a:t>How to process upgrades</a:t>
            </a:r>
          </a:p>
          <a:p>
            <a:r>
              <a:rPr lang="en-US"/>
              <a:t>Methods to learn </a:t>
            </a:r>
            <a:r>
              <a:rPr lang="en-US" err="1"/>
              <a:t>ChiMod</a:t>
            </a:r>
            <a:r>
              <a:rPr lang="en-US"/>
              <a:t> performance on heterogeneous hardware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E.g., I/O may have linear model while metadata is a constant</a:t>
            </a:r>
          </a:p>
          <a:p>
            <a:pPr marL="457200" lvl="1" indent="0">
              <a:buNone/>
            </a:pPr>
            <a:endParaRPr lang="en-US"/>
          </a:p>
          <a:p>
            <a:pPr lvl="1">
              <a:buFont typeface="Courier New" panose="020B0604020202020204" pitchFamily="34" charset="0"/>
              <a:buChar char="o"/>
            </a:pPr>
            <a:endParaRPr lang="en-US"/>
          </a:p>
          <a:p>
            <a:pPr lvl="1">
              <a:buFont typeface="Courier New" panose="020B0604020202020204" pitchFamily="34" charset="0"/>
              <a:buChar char="o"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9BDC2-5940-8B77-0A9B-DA1D927D6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161</a:t>
            </a:fld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8CEDAB98-26D0-F2D3-75A2-FDF67F94E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19787" y="1824038"/>
            <a:ext cx="6010275" cy="4291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241723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A3200-3560-439B-2C62-98F827F78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Enhancing the Modular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C599EE-2031-9551-4A67-C12E5EAC10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6550"/>
            <a:ext cx="10515600" cy="4913313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b="1" err="1"/>
              <a:t>ChiMod</a:t>
            </a:r>
            <a:r>
              <a:rPr lang="en-US" b="1"/>
              <a:t>:</a:t>
            </a:r>
            <a:r>
              <a:rPr lang="en-US"/>
              <a:t> a code object representing state and ops that can be performed in the context of that state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E.g., a filesystem exposes read/write (ops) and stores data + metadata (state)</a:t>
            </a:r>
          </a:p>
          <a:p>
            <a:r>
              <a:rPr lang="en-US" err="1"/>
              <a:t>ChiMods</a:t>
            </a:r>
            <a:r>
              <a:rPr lang="en-US"/>
              <a:t> can have multiple implementations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E.g., a transparent fraud detection algorithm may have implementations for </a:t>
            </a:r>
            <a:r>
              <a:rPr lang="en-US" err="1"/>
              <a:t>SmartNIC</a:t>
            </a:r>
            <a:r>
              <a:rPr lang="en-US"/>
              <a:t>, CPU, and GPU</a:t>
            </a:r>
          </a:p>
          <a:p>
            <a:r>
              <a:rPr lang="en-US"/>
              <a:t>This allows </a:t>
            </a:r>
            <a:r>
              <a:rPr lang="en-US" err="1"/>
              <a:t>ChiMod</a:t>
            </a:r>
            <a:r>
              <a:rPr lang="en-US"/>
              <a:t> work (known as </a:t>
            </a:r>
            <a:r>
              <a:rPr lang="en-US" err="1"/>
              <a:t>ChiTasks</a:t>
            </a:r>
            <a:r>
              <a:rPr lang="en-US"/>
              <a:t>) to be migrated across heterogeneous processors</a:t>
            </a:r>
          </a:p>
          <a:p>
            <a:r>
              <a:rPr lang="en-US"/>
              <a:t>Several use cases: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If one processor is more energy-efficient and doesn't affect overall performance, we can migrate there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If one processor is overutilized, we can migrate to a different one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If one processor dies, we can recover at a different one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583BC8-2B07-2102-0221-40FAE136C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840999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84F1D-5ACF-357F-6D3B-110BE3982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Orchestrating </a:t>
            </a:r>
            <a:r>
              <a:rPr lang="en-US" err="1"/>
              <a:t>ChiContainers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EE9AEBF-5DBF-0EEA-0F88-38ED0D8B15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81701" y="1694882"/>
            <a:ext cx="6124575" cy="3990975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9D567F4-1FCE-52D6-6F8B-702E6C15A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163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9494C48-6B1C-4439-521C-E0DB8FBC5FED}"/>
              </a:ext>
            </a:extLst>
          </p:cNvPr>
          <p:cNvSpPr txBox="1">
            <a:spLocks/>
          </p:cNvSpPr>
          <p:nvPr/>
        </p:nvSpPr>
        <p:spPr>
          <a:xfrm>
            <a:off x="440424" y="1694996"/>
            <a:ext cx="5233074" cy="5050707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Runtime dynamically monitors the computational and I/O behavior of </a:t>
            </a:r>
            <a:r>
              <a:rPr lang="en-US" err="1"/>
              <a:t>ChiContainers</a:t>
            </a:r>
            <a:endParaRPr lang="en-US"/>
          </a:p>
          <a:p>
            <a:r>
              <a:rPr lang="en-US"/>
              <a:t>This trains performance models defined by </a:t>
            </a:r>
            <a:r>
              <a:rPr lang="en-US" err="1"/>
              <a:t>ChiMods</a:t>
            </a:r>
            <a:endParaRPr lang="en-US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E.g., a persistent key-value store </a:t>
            </a:r>
            <a:r>
              <a:rPr lang="en-US" err="1"/>
              <a:t>ChiMod</a:t>
            </a:r>
            <a:r>
              <a:rPr lang="en-US"/>
              <a:t> may implement a linear model based on I/O size</a:t>
            </a:r>
          </a:p>
          <a:p>
            <a:r>
              <a:rPr lang="en-US"/>
              <a:t>Used for algorithms to migrate </a:t>
            </a:r>
            <a:r>
              <a:rPr lang="en-US" err="1"/>
              <a:t>ChiLanes</a:t>
            </a:r>
            <a:r>
              <a:rPr lang="en-US"/>
              <a:t> and </a:t>
            </a:r>
            <a:r>
              <a:rPr lang="en-US" err="1"/>
              <a:t>ChiContainers</a:t>
            </a:r>
            <a:r>
              <a:rPr lang="en-US"/>
              <a:t> in the </a:t>
            </a:r>
            <a:r>
              <a:rPr lang="en-US" b="1" err="1"/>
              <a:t>ChiOrchestrator</a:t>
            </a:r>
            <a:endParaRPr lang="en-US" b="1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Vertical migration</a:t>
            </a:r>
            <a:endParaRPr lang="en-US" b="1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Horizontal migration</a:t>
            </a:r>
          </a:p>
          <a:p>
            <a:pPr lvl="1">
              <a:buFont typeface="Courier New" panose="020B0604020202020204" pitchFamily="34" charset="0"/>
              <a:buChar char="o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03933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A8F7F-61F7-923A-A352-ABECDDFE6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Composing Complex I/O Stacks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FEA26F-795F-580B-14D3-BF6FF7BDC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463" y="1692275"/>
            <a:ext cx="6991350" cy="5165726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err="1"/>
              <a:t>ChiPools</a:t>
            </a:r>
            <a:r>
              <a:rPr lang="en-US"/>
              <a:t> can be stacked together to form complex, heterogeneous I/O stacks</a:t>
            </a:r>
          </a:p>
          <a:p>
            <a:r>
              <a:rPr lang="en-US" err="1"/>
              <a:t>ChiContainers</a:t>
            </a:r>
            <a:r>
              <a:rPr lang="en-US"/>
              <a:t> and </a:t>
            </a:r>
            <a:r>
              <a:rPr lang="en-US" err="1"/>
              <a:t>ChiLanes</a:t>
            </a:r>
            <a:r>
              <a:rPr lang="en-US"/>
              <a:t> are automatically scheduled across heterogeneous processing resources</a:t>
            </a:r>
          </a:p>
          <a:p>
            <a:r>
              <a:rPr lang="en-US"/>
              <a:t>AI apps only need to remember </a:t>
            </a:r>
            <a:r>
              <a:rPr lang="en-US" err="1"/>
              <a:t>ChiContainer</a:t>
            </a:r>
            <a:r>
              <a:rPr lang="en-US"/>
              <a:t> names, not their physical location in the system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Names are resolved dynamically to physical node addresses by Chimaera</a:t>
            </a:r>
          </a:p>
          <a:p>
            <a:r>
              <a:rPr lang="en-US" err="1"/>
              <a:t>ChiContainers</a:t>
            </a:r>
            <a:r>
              <a:rPr lang="en-US"/>
              <a:t> implement policies to automate data movement on storage resources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D50A92-599E-4883-C83C-D23BEAE78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164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7F2231F-AEF7-426D-89C2-C632AF65690B}"/>
              </a:ext>
            </a:extLst>
          </p:cNvPr>
          <p:cNvSpPr/>
          <p:nvPr/>
        </p:nvSpPr>
        <p:spPr>
          <a:xfrm>
            <a:off x="8413977" y="1924731"/>
            <a:ext cx="2656114" cy="7402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Pool 1: Compression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4DC2E6C-C6AD-981F-1780-9C3EE1961318}"/>
              </a:ext>
            </a:extLst>
          </p:cNvPr>
          <p:cNvSpPr/>
          <p:nvPr/>
        </p:nvSpPr>
        <p:spPr>
          <a:xfrm>
            <a:off x="8413977" y="2667681"/>
            <a:ext cx="2656114" cy="7402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Pool 2: Encrypt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DA0379-E789-5C41-DC90-5D6EEB32D9AD}"/>
              </a:ext>
            </a:extLst>
          </p:cNvPr>
          <p:cNvSpPr/>
          <p:nvPr/>
        </p:nvSpPr>
        <p:spPr>
          <a:xfrm>
            <a:off x="8413977" y="3410631"/>
            <a:ext cx="2656114" cy="7402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Pool 3: Key-Value Store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4547EE-FFAA-1DD0-C283-78BB9854D666}"/>
              </a:ext>
            </a:extLst>
          </p:cNvPr>
          <p:cNvSpPr/>
          <p:nvPr/>
        </p:nvSpPr>
        <p:spPr>
          <a:xfrm>
            <a:off x="8413977" y="4153581"/>
            <a:ext cx="2656114" cy="7402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Pool 4: Device Drivers</a:t>
            </a:r>
          </a:p>
        </p:txBody>
      </p:sp>
    </p:spTree>
    <p:extLst>
      <p:ext uri="{BB962C8B-B14F-4D97-AF65-F5344CB8AC3E}">
        <p14:creationId xmlns:p14="http://schemas.microsoft.com/office/powerpoint/2010/main" val="3725255249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754FC-9E61-5BDA-8334-7BAD369DD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Dynamically Learning Performance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20CACBE-27E3-4046-58DE-996DC50663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55256" y="1334293"/>
            <a:ext cx="5162550" cy="20955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515941-4F88-9340-7130-7B24033E1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165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6B7F2E8-9D7A-8E8E-E81F-9DC93C8D4C30}"/>
              </a:ext>
            </a:extLst>
          </p:cNvPr>
          <p:cNvSpPr txBox="1">
            <a:spLocks/>
          </p:cNvSpPr>
          <p:nvPr/>
        </p:nvSpPr>
        <p:spPr>
          <a:xfrm>
            <a:off x="280988" y="3530600"/>
            <a:ext cx="11077575" cy="308451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ea typeface="+mn-lt"/>
                <a:cs typeface="+mn-lt"/>
              </a:rPr>
              <a:t>Impact of sampling frequency on the time to max accuracy (mean absolute percentage error)</a:t>
            </a:r>
            <a:endParaRPr lang="en-US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Max MAPE: on average, performance model within 15% of true value </a:t>
            </a:r>
            <a:endParaRPr lang="en-US" sz="2800"/>
          </a:p>
          <a:p>
            <a:r>
              <a:rPr lang="en-US"/>
              <a:t>Vertical migration is enabled, allowing migration across CPU, </a:t>
            </a:r>
            <a:r>
              <a:rPr lang="en-US" err="1"/>
              <a:t>SmartNIC</a:t>
            </a:r>
            <a:r>
              <a:rPr lang="en-US"/>
              <a:t>, and CSD</a:t>
            </a:r>
          </a:p>
          <a:p>
            <a:r>
              <a:rPr lang="en-US"/>
              <a:t>Took 4 example </a:t>
            </a:r>
            <a:r>
              <a:rPr lang="en-US" err="1"/>
              <a:t>ChiMods</a:t>
            </a:r>
            <a:r>
              <a:rPr lang="en-US"/>
              <a:t> and varied sampling rate</a:t>
            </a:r>
          </a:p>
          <a:p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D10B722-9AE9-838D-D839-07C9B0330C75}"/>
              </a:ext>
            </a:extLst>
          </p:cNvPr>
          <p:cNvSpPr txBox="1">
            <a:spLocks/>
          </p:cNvSpPr>
          <p:nvPr/>
        </p:nvSpPr>
        <p:spPr>
          <a:xfrm>
            <a:off x="1190624" y="2244724"/>
            <a:ext cx="2767013" cy="58420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/>
              <a:t>1/10 means sample for 1sec and then wait 10sec.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AB22478-2F57-9264-04DA-0FAF424F9035}"/>
              </a:ext>
            </a:extLst>
          </p:cNvPr>
          <p:cNvCxnSpPr/>
          <p:nvPr/>
        </p:nvCxnSpPr>
        <p:spPr>
          <a:xfrm>
            <a:off x="3967163" y="2562226"/>
            <a:ext cx="857250" cy="61912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92048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754FC-9E61-5BDA-8334-7BAD369DD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Dynamically Learning Performance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20CACBE-27E3-4046-58DE-996DC50663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55256" y="1334293"/>
            <a:ext cx="5162550" cy="20955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515941-4F88-9340-7130-7B24033E1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166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6B7F2E8-9D7A-8E8E-E81F-9DC93C8D4C30}"/>
              </a:ext>
            </a:extLst>
          </p:cNvPr>
          <p:cNvSpPr txBox="1">
            <a:spLocks/>
          </p:cNvSpPr>
          <p:nvPr/>
        </p:nvSpPr>
        <p:spPr>
          <a:xfrm>
            <a:off x="280988" y="3521075"/>
            <a:ext cx="11082337" cy="30940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4/6 sampling frequency get to max MAPE 2x faster than 1/10</a:t>
            </a:r>
          </a:p>
          <a:p>
            <a:r>
              <a:rPr lang="en-US"/>
              <a:t>4/6 sampling frequency results in better performance than 1/10 due to improved vertical scheduling decisions</a:t>
            </a:r>
          </a:p>
          <a:p>
            <a:r>
              <a:rPr lang="en-US"/>
              <a:t>4/6 is faster than 10/1 since it makes good decisions for most of the program and samples about 10x less than 10/1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D10B722-9AE9-838D-D839-07C9B0330C75}"/>
              </a:ext>
            </a:extLst>
          </p:cNvPr>
          <p:cNvSpPr txBox="1">
            <a:spLocks/>
          </p:cNvSpPr>
          <p:nvPr/>
        </p:nvSpPr>
        <p:spPr>
          <a:xfrm>
            <a:off x="1190624" y="2244724"/>
            <a:ext cx="2767013" cy="58420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/>
              <a:t>1/10 means sample for 1sec and then wait 10sec.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AB22478-2F57-9264-04DA-0FAF424F9035}"/>
              </a:ext>
            </a:extLst>
          </p:cNvPr>
          <p:cNvCxnSpPr/>
          <p:nvPr/>
        </p:nvCxnSpPr>
        <p:spPr>
          <a:xfrm>
            <a:off x="3967163" y="2562226"/>
            <a:ext cx="857250" cy="61912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05FCA5CA-2874-9D5D-163E-DD3B4D64DBF6}"/>
              </a:ext>
            </a:extLst>
          </p:cNvPr>
          <p:cNvSpPr/>
          <p:nvPr/>
        </p:nvSpPr>
        <p:spPr>
          <a:xfrm>
            <a:off x="4702628" y="1556657"/>
            <a:ext cx="566057" cy="118654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B2DC65-3AFF-BBB9-1866-FF1E1A03CCB9}"/>
              </a:ext>
            </a:extLst>
          </p:cNvPr>
          <p:cNvSpPr/>
          <p:nvPr/>
        </p:nvSpPr>
        <p:spPr>
          <a:xfrm>
            <a:off x="5969452" y="1556656"/>
            <a:ext cx="566057" cy="118654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CB88046-84DB-BEB1-4FDF-9E633B0C14FE}"/>
              </a:ext>
            </a:extLst>
          </p:cNvPr>
          <p:cNvSpPr/>
          <p:nvPr/>
        </p:nvSpPr>
        <p:spPr>
          <a:xfrm>
            <a:off x="278264" y="3423615"/>
            <a:ext cx="10839734" cy="15027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089944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754FC-9E61-5BDA-8334-7BAD369DD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Dynamically Learning Performance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20CACBE-27E3-4046-58DE-996DC50663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55256" y="1334293"/>
            <a:ext cx="5162550" cy="20955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515941-4F88-9340-7130-7B24033E1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167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6B7F2E8-9D7A-8E8E-E81F-9DC93C8D4C30}"/>
              </a:ext>
            </a:extLst>
          </p:cNvPr>
          <p:cNvSpPr txBox="1">
            <a:spLocks/>
          </p:cNvSpPr>
          <p:nvPr/>
        </p:nvSpPr>
        <p:spPr>
          <a:xfrm>
            <a:off x="280988" y="3521075"/>
            <a:ext cx="11082337" cy="30940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4/6 sampling frequency get to max MAPE 2x faster than 1/10</a:t>
            </a:r>
          </a:p>
          <a:p>
            <a:r>
              <a:rPr lang="en-US"/>
              <a:t>4/6 sampling frequency results in better performance than 1/10 due to improved vertical scheduling decisions</a:t>
            </a:r>
          </a:p>
          <a:p>
            <a:r>
              <a:rPr lang="en-US"/>
              <a:t>4/6 is faster than 10/1 since it makes good decisions for most of the program and samples about 10x less than 10/1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D10B722-9AE9-838D-D839-07C9B0330C75}"/>
              </a:ext>
            </a:extLst>
          </p:cNvPr>
          <p:cNvSpPr txBox="1">
            <a:spLocks/>
          </p:cNvSpPr>
          <p:nvPr/>
        </p:nvSpPr>
        <p:spPr>
          <a:xfrm>
            <a:off x="1190624" y="2244724"/>
            <a:ext cx="2767013" cy="58420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/>
              <a:t>1/10 means sample for 1sec and then wait 10sec.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AB22478-2F57-9264-04DA-0FAF424F9035}"/>
              </a:ext>
            </a:extLst>
          </p:cNvPr>
          <p:cNvCxnSpPr/>
          <p:nvPr/>
        </p:nvCxnSpPr>
        <p:spPr>
          <a:xfrm>
            <a:off x="3967163" y="2562226"/>
            <a:ext cx="857250" cy="61912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05FCA5CA-2874-9D5D-163E-DD3B4D64DBF6}"/>
              </a:ext>
            </a:extLst>
          </p:cNvPr>
          <p:cNvSpPr/>
          <p:nvPr/>
        </p:nvSpPr>
        <p:spPr>
          <a:xfrm>
            <a:off x="5969453" y="1556657"/>
            <a:ext cx="566057" cy="118654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B2DC65-3AFF-BBB9-1866-FF1E1A03CCB9}"/>
              </a:ext>
            </a:extLst>
          </p:cNvPr>
          <p:cNvSpPr/>
          <p:nvPr/>
        </p:nvSpPr>
        <p:spPr>
          <a:xfrm>
            <a:off x="7798252" y="1556656"/>
            <a:ext cx="566057" cy="118654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CB88046-84DB-BEB1-4FDF-9E633B0C14FE}"/>
              </a:ext>
            </a:extLst>
          </p:cNvPr>
          <p:cNvSpPr/>
          <p:nvPr/>
        </p:nvSpPr>
        <p:spPr>
          <a:xfrm>
            <a:off x="278488" y="4870962"/>
            <a:ext cx="10729232" cy="9812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33070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67579-74EA-B69B-0E88-22A24BB99F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err="1"/>
              <a:t>MegaMmap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9C7F51-AC32-A606-2434-449EA5D5C7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B6FB11-315A-6E50-BE50-06E289A9C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180282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E668A-0295-41A3-E2AA-3F9F29589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Typical Out-Of-Core Programming Approach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42E992-A573-98CA-06ED-B2D440289ECC}"/>
              </a:ext>
            </a:extLst>
          </p:cNvPr>
          <p:cNvSpPr txBox="1"/>
          <p:nvPr/>
        </p:nvSpPr>
        <p:spPr>
          <a:xfrm>
            <a:off x="819019" y="1702631"/>
            <a:ext cx="8863722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/>
              <a:t>Have separate, synchronous phases for compute and I/O</a:t>
            </a:r>
          </a:p>
          <a:p>
            <a:pPr marL="285750" indent="-285750">
              <a:buFont typeface="Arial"/>
              <a:buChar char="•"/>
            </a:pPr>
            <a:r>
              <a:rPr lang="en-US" sz="2400"/>
              <a:t>Incur memory wall in the compute phases</a:t>
            </a:r>
          </a:p>
          <a:p>
            <a:pPr marL="285750" indent="-285750">
              <a:buFont typeface="Arial"/>
              <a:buChar char="•"/>
            </a:pPr>
            <a:r>
              <a:rPr lang="en-US" sz="2400"/>
              <a:t>Incur I/O bottleneck in the I/O phases</a:t>
            </a:r>
          </a:p>
          <a:p>
            <a:pPr marL="285750" indent="-285750">
              <a:buFont typeface="Arial"/>
              <a:buChar char="•"/>
            </a:pPr>
            <a:r>
              <a:rPr lang="en-US" sz="2400" b="1"/>
              <a:t>When combined, they make for a very slow program!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A8767CD-3FDD-D164-B405-C7CDDE281A14}"/>
              </a:ext>
            </a:extLst>
          </p:cNvPr>
          <p:cNvSpPr/>
          <p:nvPr/>
        </p:nvSpPr>
        <p:spPr>
          <a:xfrm>
            <a:off x="789021" y="4561127"/>
            <a:ext cx="1729361" cy="76740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Compute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B48E1A-3ABD-B25C-2823-FE64F6C50785}"/>
              </a:ext>
            </a:extLst>
          </p:cNvPr>
          <p:cNvSpPr/>
          <p:nvPr/>
        </p:nvSpPr>
        <p:spPr>
          <a:xfrm>
            <a:off x="2518350" y="4561127"/>
            <a:ext cx="1729361" cy="76740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I/O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4982933-2E2D-D966-A999-824D2B80C4FE}"/>
              </a:ext>
            </a:extLst>
          </p:cNvPr>
          <p:cNvSpPr/>
          <p:nvPr/>
        </p:nvSpPr>
        <p:spPr>
          <a:xfrm>
            <a:off x="6118458" y="4574816"/>
            <a:ext cx="1729361" cy="76740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Map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D19FB48-323E-FAAA-6697-0FF373034F0F}"/>
              </a:ext>
            </a:extLst>
          </p:cNvPr>
          <p:cNvSpPr/>
          <p:nvPr/>
        </p:nvSpPr>
        <p:spPr>
          <a:xfrm>
            <a:off x="7847787" y="4574816"/>
            <a:ext cx="1729361" cy="76740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Shuffle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89F4CB-5E24-0B85-F1F7-232098F1B6C5}"/>
              </a:ext>
            </a:extLst>
          </p:cNvPr>
          <p:cNvSpPr/>
          <p:nvPr/>
        </p:nvSpPr>
        <p:spPr>
          <a:xfrm>
            <a:off x="9577116" y="4574816"/>
            <a:ext cx="1729361" cy="76740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Reduce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5745E50-2FEB-5E3B-5DB7-6F3A52D62D98}"/>
              </a:ext>
            </a:extLst>
          </p:cNvPr>
          <p:cNvSpPr txBox="1"/>
          <p:nvPr/>
        </p:nvSpPr>
        <p:spPr>
          <a:xfrm>
            <a:off x="905712" y="5444189"/>
            <a:ext cx="149011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Memory Wall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5023D2-6F02-108B-F2B2-FF442F987ADA}"/>
              </a:ext>
            </a:extLst>
          </p:cNvPr>
          <p:cNvSpPr txBox="1"/>
          <p:nvPr/>
        </p:nvSpPr>
        <p:spPr>
          <a:xfrm>
            <a:off x="2516406" y="5444189"/>
            <a:ext cx="164069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I/O Bottleneck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BC329B7-DEDF-7D32-9AF6-F56243C24F90}"/>
              </a:ext>
            </a:extLst>
          </p:cNvPr>
          <p:cNvSpPr txBox="1"/>
          <p:nvPr/>
        </p:nvSpPr>
        <p:spPr>
          <a:xfrm>
            <a:off x="6226023" y="5457878"/>
            <a:ext cx="149011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Memory Wall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0EC6026-31EC-DA74-2CE9-190EF0CAD880}"/>
              </a:ext>
            </a:extLst>
          </p:cNvPr>
          <p:cNvSpPr txBox="1"/>
          <p:nvPr/>
        </p:nvSpPr>
        <p:spPr>
          <a:xfrm>
            <a:off x="7932537" y="5444189"/>
            <a:ext cx="164069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I/O Bottleneck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802BEBE-AC73-5B7C-677D-4142F7A9464E}"/>
              </a:ext>
            </a:extLst>
          </p:cNvPr>
          <p:cNvSpPr txBox="1"/>
          <p:nvPr/>
        </p:nvSpPr>
        <p:spPr>
          <a:xfrm>
            <a:off x="9693807" y="5457878"/>
            <a:ext cx="149011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Memory Wall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E441F36-1503-D71D-BB91-AA5E34231A98}"/>
              </a:ext>
            </a:extLst>
          </p:cNvPr>
          <p:cNvSpPr txBox="1"/>
          <p:nvPr/>
        </p:nvSpPr>
        <p:spPr>
          <a:xfrm>
            <a:off x="709509" y="4184836"/>
            <a:ext cx="3607292" cy="37389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 (e.g., many scientific simulations)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139BEF4-7A83-A147-7BD8-FA9B048922BC}"/>
              </a:ext>
            </a:extLst>
          </p:cNvPr>
          <p:cNvSpPr txBox="1"/>
          <p:nvPr/>
        </p:nvSpPr>
        <p:spPr>
          <a:xfrm>
            <a:off x="7576634" y="4184836"/>
            <a:ext cx="2247556" cy="3784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 (e.g., Apache Spark)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24FB80-7954-C4B0-DFCF-5352E43D0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695742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72008-FD8C-A399-6436-48D73DE39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Limitations of Existing DSMs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333942-7A27-6E02-AE46-45D690B28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961" y="1836357"/>
            <a:ext cx="11138078" cy="435133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>
                <a:ea typeface="+mn-lt"/>
                <a:cs typeface="+mn-lt"/>
              </a:rPr>
              <a:t>Agnostic to application behavior</a:t>
            </a:r>
            <a:endParaRPr lang="en-US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Significant performance overhead to maintain coherence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Flurries of small messages to handle caching and replication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E.g., locking a page to ensure coherence</a:t>
            </a:r>
          </a:p>
          <a:p>
            <a:r>
              <a:rPr lang="en-US"/>
              <a:t>DSMs are Cloud-focused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Provide replication to handle frequent hardware failures, incurring overhead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Assume multiple tenants access the same data, which is uncommon in coordinated (e.g., MPI) AI workloads</a:t>
            </a:r>
          </a:p>
          <a:p>
            <a:r>
              <a:rPr lang="en-US"/>
              <a:t>No tiering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Most DSMs focus only on DRAM, but ignore storage tiers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Limited capacity</a:t>
            </a:r>
          </a:p>
          <a:p>
            <a:pPr lvl="1">
              <a:buFont typeface="Courier New" panose="020B0604020202020204" pitchFamily="34" charset="0"/>
              <a:buChar char="o"/>
            </a:pPr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790832-559D-40A5-0665-66BAA0D7B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649118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72008-FD8C-A399-6436-48D73DE39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Tiered DSM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333942-7A27-6E02-AE46-45D690B283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Applications must be able to propagate access pattern intentions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Can reduce the need for fine-grained synchronizations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Can improve tiered data organization decisions</a:t>
            </a:r>
          </a:p>
          <a:p>
            <a:r>
              <a:rPr lang="en-US"/>
              <a:t>Memory coherence policies must be optimized to address the characteristics of coordinated AI workloads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Coordinated workloads do not always need aggressive cache evictions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err="1"/>
              <a:t>E.g</a:t>
            </a:r>
            <a:r>
              <a:rPr lang="en-US"/>
              <a:t>, read-only analysis workflows never need to invalidate caches</a:t>
            </a:r>
          </a:p>
          <a:p>
            <a:r>
              <a:rPr lang="en-US"/>
              <a:t>New data placement + prefetching policies must be developed to address memory behavior, rather than storage</a:t>
            </a:r>
          </a:p>
          <a:p>
            <a:endParaRPr lang="en-US"/>
          </a:p>
          <a:p>
            <a:pPr lvl="1">
              <a:buFont typeface="Courier New" panose="020B0604020202020204" pitchFamily="34" charset="0"/>
              <a:buChar char="o"/>
            </a:pPr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9D8E68-EB22-7D2B-1AB7-07C4695BE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398435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40B60-D8E5-4D44-AEB3-81589580E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Masking I/O Stalls</a:t>
            </a:r>
          </a:p>
        </p:txBody>
      </p:sp>
      <p:pic>
        <p:nvPicPr>
          <p:cNvPr id="4" name="Picture 3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88A23F74-DBAD-932B-29AA-F7F2E1D1A9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8919" y="0"/>
            <a:ext cx="4551615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2A80FD3-0518-08D8-1082-6A22E599D666}"/>
              </a:ext>
            </a:extLst>
          </p:cNvPr>
          <p:cNvSpPr txBox="1"/>
          <p:nvPr/>
        </p:nvSpPr>
        <p:spPr>
          <a:xfrm>
            <a:off x="215687" y="2252918"/>
            <a:ext cx="6151937" cy="36933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/>
              <a:t>How to get data from storage into memory without incurring an I/O stall</a:t>
            </a:r>
          </a:p>
          <a:p>
            <a:pPr marL="285750" indent="-285750">
              <a:buFont typeface="Arial"/>
              <a:buChar char="•"/>
            </a:pPr>
            <a:r>
              <a:rPr lang="en-US" sz="2400"/>
              <a:t>Runs asynchronously and is called periodically</a:t>
            </a:r>
          </a:p>
          <a:p>
            <a:pPr marL="285750" indent="-285750">
              <a:buFont typeface="Arial"/>
              <a:buChar char="•"/>
            </a:pPr>
            <a:r>
              <a:rPr lang="en-US" sz="2400"/>
              <a:t>Applications inform the prefetcher of its access pattern intention using transactions</a:t>
            </a:r>
          </a:p>
          <a:p>
            <a:pPr marL="285750" indent="-285750">
              <a:buFont typeface="Arial"/>
              <a:buChar char="•"/>
            </a:pPr>
            <a:r>
              <a:rPr lang="en-US" sz="2400"/>
              <a:t>With advance knowledge of access pattern and storage performance, we can make good decisions of what data to prefetch</a:t>
            </a:r>
          </a:p>
          <a:p>
            <a:pPr marL="285750" indent="-285750">
              <a:buFont typeface="Arial"/>
              <a:buChar char="•"/>
            </a:pP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C231F49-60E3-C212-9212-E56AAD9E4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257644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40B60-D8E5-4D44-AEB3-81589580E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Efficient Memory Coherence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F3F015-4ECC-249B-1107-02015DA5DC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7626" y="1312533"/>
            <a:ext cx="7048500" cy="31146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4085DF0-8249-A8B7-DC04-40DF93D21351}"/>
              </a:ext>
            </a:extLst>
          </p:cNvPr>
          <p:cNvSpPr txBox="1"/>
          <p:nvPr/>
        </p:nvSpPr>
        <p:spPr>
          <a:xfrm>
            <a:off x="1024081" y="4348677"/>
            <a:ext cx="10137403" cy="26776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i="1"/>
              <a:t>R/W Local</a:t>
            </a:r>
            <a:r>
              <a:rPr lang="en-US" sz="2400"/>
              <a:t> avoids cache coherence overheads completely</a:t>
            </a:r>
            <a:endParaRPr lang="en-US"/>
          </a:p>
          <a:p>
            <a:pPr marL="742950" lvl="1" indent="-285750">
              <a:buFont typeface="Courier New"/>
              <a:buChar char="o"/>
            </a:pPr>
            <a:r>
              <a:rPr lang="en-US" sz="2400"/>
              <a:t>All data is accessed locally</a:t>
            </a:r>
          </a:p>
          <a:p>
            <a:pPr marL="285750" indent="-285750">
              <a:buFont typeface="Arial"/>
              <a:buChar char="•"/>
            </a:pPr>
            <a:r>
              <a:rPr lang="en-US" sz="2400" i="1"/>
              <a:t>R Global</a:t>
            </a:r>
            <a:r>
              <a:rPr lang="en-US" sz="2400"/>
              <a:t> avoids cache coherence overheads completely</a:t>
            </a:r>
          </a:p>
          <a:p>
            <a:pPr marL="742950" lvl="1" indent="-285750">
              <a:buFont typeface="Courier New"/>
              <a:buChar char="o"/>
            </a:pPr>
            <a:r>
              <a:rPr lang="en-US" sz="2400"/>
              <a:t>No data is modified</a:t>
            </a:r>
          </a:p>
          <a:p>
            <a:pPr marL="285750" indent="-285750">
              <a:buFont typeface="Arial"/>
              <a:buChar char="•"/>
            </a:pPr>
            <a:r>
              <a:rPr lang="en-US" sz="2400" i="1"/>
              <a:t>R/W/A Global</a:t>
            </a:r>
            <a:r>
              <a:rPr lang="en-US" sz="2400"/>
              <a:t> minimizes the overhead using properties of queueing</a:t>
            </a:r>
            <a:endParaRPr lang="en-US"/>
          </a:p>
          <a:p>
            <a:pPr marL="742950" lvl="1" indent="-285750">
              <a:buFont typeface="Courier New"/>
              <a:buChar char="o"/>
            </a:pPr>
            <a:r>
              <a:rPr lang="en-US" sz="2400"/>
              <a:t>Modifications are sent asynchronously and sequenced by queues</a:t>
            </a:r>
            <a:endParaRPr lang="en-US"/>
          </a:p>
          <a:p>
            <a:pPr marL="285750" indent="-285750">
              <a:buFont typeface="Arial"/>
              <a:buChar char="•"/>
            </a:pPr>
            <a:endParaRPr lang="en-US" sz="240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E032A8E-46A8-917F-3872-8F67FE6DB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45983"/>
            <a:ext cx="2743200" cy="365125"/>
          </a:xfrm>
        </p:spPr>
        <p:txBody>
          <a:bodyPr/>
          <a:lstStyle/>
          <a:p>
            <a:fld id="{330EA680-D336-4FF7-8B7A-9848BB0A1C32}" type="slidenum">
              <a:rPr lang="en-US" smtClean="0"/>
              <a:t>173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906062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40B60-D8E5-4D44-AEB3-81589580E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Evaluation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3762CA-8851-9364-23D8-979526C651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Memory coherence of DSM are not a scalability bottleneck compared to leading </a:t>
            </a:r>
            <a:r>
              <a:rPr lang="en-US" err="1">
                <a:ea typeface="+mn-lt"/>
                <a:cs typeface="+mn-lt"/>
              </a:rPr>
              <a:t>HPC+Cloud</a:t>
            </a:r>
            <a:r>
              <a:rPr lang="en-US" dirty="0">
                <a:ea typeface="+mn-lt"/>
                <a:cs typeface="+mn-lt"/>
              </a:rPr>
              <a:t> communication solutions, such as MPI and Spark.</a:t>
            </a:r>
          </a:p>
          <a:p>
            <a:r>
              <a:rPr lang="en-US" dirty="0">
                <a:ea typeface="+mn-lt"/>
                <a:cs typeface="+mn-lt"/>
              </a:rPr>
              <a:t>Tiering memory can increase the resolution of scientific datasets by eliminating memory constraints, allowing more detail in the final simulation data.</a:t>
            </a:r>
          </a:p>
          <a:p>
            <a:r>
              <a:rPr lang="en-US" dirty="0">
                <a:ea typeface="+mn-lt"/>
                <a:cs typeface="+mn-lt"/>
              </a:rPr>
              <a:t>Intelligently tiering memory can bring performance benefits to out-of-core algorithms.</a:t>
            </a:r>
          </a:p>
          <a:p>
            <a:r>
              <a:rPr lang="en-US" dirty="0">
                <a:ea typeface="+mn-lt"/>
                <a:cs typeface="+mn-lt"/>
              </a:rPr>
              <a:t>DRAM consumption can be lowered by offloading memory to tiered storage.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666ECE-9D01-38CF-EF5C-632A841A6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738064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1296B84-A6C3-A4A5-EF57-3D7E009A78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65" y="171584"/>
            <a:ext cx="6962775" cy="66865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ADD77FE-AC13-8BE6-4FF7-E8479770F842}"/>
              </a:ext>
            </a:extLst>
          </p:cNvPr>
          <p:cNvSpPr txBox="1"/>
          <p:nvPr/>
        </p:nvSpPr>
        <p:spPr>
          <a:xfrm>
            <a:off x="7520806" y="2332832"/>
            <a:ext cx="4336862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err="1"/>
              <a:t>MegaMmap</a:t>
            </a:r>
            <a:r>
              <a:rPr lang="en-US" sz="2400"/>
              <a:t> scales just as well as MPI</a:t>
            </a:r>
          </a:p>
          <a:p>
            <a:pPr marL="285750" indent="-285750">
              <a:buFont typeface="Arial"/>
              <a:buChar char="•"/>
            </a:pPr>
            <a:r>
              <a:rPr lang="en-US" sz="2400" err="1"/>
              <a:t>MegaMmap</a:t>
            </a:r>
            <a:r>
              <a:rPr lang="en-US" sz="2400"/>
              <a:t> scales and performs 2x better than spark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F8FBF89-2766-43B2-BE34-0C688A261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5467" y="365125"/>
            <a:ext cx="3668333" cy="1347027"/>
          </a:xfrm>
        </p:spPr>
        <p:txBody>
          <a:bodyPr/>
          <a:lstStyle/>
          <a:p>
            <a:r>
              <a:rPr lang="en-US"/>
              <a:t>DSMs can perform well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ED2E443-837F-557B-DFE7-1D70F9178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935093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F72E8-EA3B-D1A5-2D72-39DD79F5D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 can do more science!</a:t>
            </a:r>
          </a:p>
        </p:txBody>
      </p:sp>
      <p:pic>
        <p:nvPicPr>
          <p:cNvPr id="4" name="Picture 3" descr="A graph with numbers and a line&#10;&#10;Description automatically generated">
            <a:extLst>
              <a:ext uri="{FF2B5EF4-FFF2-40B4-BE49-F238E27FC236}">
                <a16:creationId xmlns:a16="http://schemas.microsoft.com/office/drawing/2014/main" id="{8BCE17FD-FE50-6A1B-59BE-0FD313D854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95" y="2610320"/>
            <a:ext cx="5267325" cy="22383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D80B719-4EA0-7E18-9F09-23657708A5CF}"/>
              </a:ext>
            </a:extLst>
          </p:cNvPr>
          <p:cNvSpPr txBox="1"/>
          <p:nvPr/>
        </p:nvSpPr>
        <p:spPr>
          <a:xfrm>
            <a:off x="5858911" y="3234028"/>
            <a:ext cx="5392386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err="1"/>
              <a:t>MegaMmap</a:t>
            </a:r>
            <a:r>
              <a:rPr lang="en-US" sz="2400"/>
              <a:t> allows for twice the data to be processed without crashing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3C39DC-CD51-73DE-1F73-18D791EF3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754517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FFFE7-F947-9A0D-1D16-E571803E7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Future Work 2: </a:t>
            </a:r>
            <a:r>
              <a:rPr lang="en-US" err="1"/>
              <a:t>IoWarp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139520-BAED-25CD-AD11-736B55F55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/>
              <a:t>Our recent NSF grant will build a </a:t>
            </a:r>
            <a:r>
              <a:rPr lang="en-US" err="1"/>
              <a:t>plaform</a:t>
            </a:r>
            <a:r>
              <a:rPr lang="en-US"/>
              <a:t> for scientific computing environments that use LLMs to interface with storage systems, job schedulers and datasets</a:t>
            </a:r>
          </a:p>
          <a:p>
            <a:r>
              <a:rPr lang="en-US"/>
              <a:t>Chimaera is being used as the foundation to leverage heterogeneous storage and processing resources</a:t>
            </a:r>
          </a:p>
          <a:p>
            <a:r>
              <a:rPr lang="en-US"/>
              <a:t>We plan to add new data operators to improve data quality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Chimaera calculates average temp for weather sim and adds to metadata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Q: "Describe the data for the most recent weather simulation output"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R: "This is an HDF5 file where the average temperature is 85f"</a:t>
            </a:r>
          </a:p>
          <a:p>
            <a:r>
              <a:rPr lang="en-US"/>
              <a:t>We plan to add new data movement algos for deep learning</a:t>
            </a:r>
          </a:p>
          <a:p>
            <a:r>
              <a:rPr lang="en-US"/>
              <a:t>We intend to improve our evaluation to include deep learning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5BC0B2-CAD4-ADAF-C460-00C4DF2CF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7215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177</Slides>
  <Notes>26</Notes>
  <HiddenSlides>78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177</vt:i4>
      </vt:variant>
    </vt:vector>
  </HeadingPairs>
  <TitlesOfParts>
    <vt:vector size="178" baseType="lpstr">
      <vt:lpstr>office theme</vt:lpstr>
      <vt:lpstr>RECOMBINANT:  An Active, Composable, and Heterogeneous I/O Platform for Diverse Artificial Intelligence (AI) Applications</vt:lpstr>
      <vt:lpstr>What is Artificial Intelligence (AI)?</vt:lpstr>
      <vt:lpstr>AI Apps are Very Data-Intensive</vt:lpstr>
      <vt:lpstr>AI Apps are Very Data-Intensive</vt:lpstr>
      <vt:lpstr>AI Apps are Very Data-Intensive</vt:lpstr>
      <vt:lpstr>PowerPoint Presentation</vt:lpstr>
      <vt:lpstr>No Single I/O Stack Addresses All Requirements</vt:lpstr>
      <vt:lpstr>Workload Diversity Causes Contention</vt:lpstr>
      <vt:lpstr>Research Question</vt:lpstr>
      <vt:lpstr>Hardware Is Evolving To Address Diversity</vt:lpstr>
      <vt:lpstr>The Complexity of Modern Machines</vt:lpstr>
      <vt:lpstr>Research Question</vt:lpstr>
      <vt:lpstr>I/O Stacks Are Being Made to Leverage HW</vt:lpstr>
      <vt:lpstr>I/O Stacks Are Being Made to Leverage HW</vt:lpstr>
      <vt:lpstr>Limitations of Modern I/O Stacks for AI</vt:lpstr>
      <vt:lpstr>Limitations of Modern I/O Stacks for AI</vt:lpstr>
      <vt:lpstr>Limitations of Modern I/O Stacks for AI</vt:lpstr>
      <vt:lpstr>Research Question</vt:lpstr>
      <vt:lpstr>Challenges to Solve these Questions</vt:lpstr>
      <vt:lpstr>Our Solution: Recombinant</vt:lpstr>
      <vt:lpstr>Recombinant Design</vt:lpstr>
      <vt:lpstr>Development Tools Layer</vt:lpstr>
      <vt:lpstr>Hardware Matching Layer</vt:lpstr>
      <vt:lpstr>Contention Mediation Layer</vt:lpstr>
      <vt:lpstr>Explaining Recombinant</vt:lpstr>
      <vt:lpstr>LabStor: A Modular &amp; Extensible System for Building Single-Node I/O Stacks </vt:lpstr>
      <vt:lpstr>LabStor: A Modular &amp; Extensible System for Building Single-Node I/O Stacks </vt:lpstr>
      <vt:lpstr>Chimaera: A System for Composing Distributed Heterogeneous I/O Stacks</vt:lpstr>
      <vt:lpstr>Chimaera: A System for Composing Distributed Heterogeneous I/O Stacks</vt:lpstr>
      <vt:lpstr>Extending Recombinant to AI Workloads </vt:lpstr>
      <vt:lpstr>Extending Recombinant to AI Workloads </vt:lpstr>
      <vt:lpstr>LabStor: A Modular &amp; Extensible System for Building Single-Node I/O Stacks </vt:lpstr>
      <vt:lpstr>Motivation</vt:lpstr>
      <vt:lpstr>Motivation</vt:lpstr>
      <vt:lpstr>Developing Kernel I/O Stacks is Difficult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I/O Stacks can be Changed Dynamically</vt:lpstr>
      <vt:lpstr>PowerPoint Presentation</vt:lpstr>
      <vt:lpstr>Chimaera: A System for Composing Distributed, Heterogeneous I/O Stacks </vt:lpstr>
      <vt:lpstr>Building Upon the Success of LabStor (1)</vt:lpstr>
      <vt:lpstr>Building Upon the Success of LabStor (2)</vt:lpstr>
      <vt:lpstr>Contributions</vt:lpstr>
      <vt:lpstr>Design</vt:lpstr>
      <vt:lpstr>Enhancing the Modular Design</vt:lpstr>
      <vt:lpstr>Abstracting Distributed, Heterogeneous  Hardware</vt:lpstr>
      <vt:lpstr>Abstracting Distributed, Heterogeneous  Hardware</vt:lpstr>
      <vt:lpstr>Abstracting Distributed, Heterogeneous  Hardware</vt:lpstr>
      <vt:lpstr>Abstracting Distributed, Heterogeneous  Hardware</vt:lpstr>
      <vt:lpstr>Composing Complex I/O Stacks</vt:lpstr>
      <vt:lpstr>Orchestrating ChiContainers</vt:lpstr>
      <vt:lpstr>Vertical Migration</vt:lpstr>
      <vt:lpstr>Horizontal Migration</vt:lpstr>
      <vt:lpstr>Evaluation</vt:lpstr>
      <vt:lpstr>Evaluation Objectives</vt:lpstr>
      <vt:lpstr>Testbed Resources</vt:lpstr>
      <vt:lpstr>The Benefits of Leveraging All Hardware</vt:lpstr>
      <vt:lpstr>Reducing Cross-Application Contention</vt:lpstr>
      <vt:lpstr>Reducing Cross-Application Contention</vt:lpstr>
      <vt:lpstr>Reducing Cross-Application Contention</vt:lpstr>
      <vt:lpstr>Summary</vt:lpstr>
      <vt:lpstr>Summary</vt:lpstr>
      <vt:lpstr>Extending Recombinant to AI Workloads </vt:lpstr>
      <vt:lpstr>Extending Recombinant to AI Workloads </vt:lpstr>
      <vt:lpstr>Hermes: A Distributed I/O Buffering Platform</vt:lpstr>
      <vt:lpstr>Memory-Centric, Data-Intensive AI Workloads</vt:lpstr>
      <vt:lpstr>Memory-Centric, Data-Intensive AI Workloads</vt:lpstr>
      <vt:lpstr>Two Main Solutions</vt:lpstr>
      <vt:lpstr>Just Buy More DRAM</vt:lpstr>
      <vt:lpstr>Out-Of-Core Programming</vt:lpstr>
      <vt:lpstr>PowerPoint Presentation</vt:lpstr>
      <vt:lpstr>Blurring The Line Between Memory and Storage</vt:lpstr>
      <vt:lpstr>PowerPoint Presentation</vt:lpstr>
      <vt:lpstr>Our Approach: MegaMmap</vt:lpstr>
      <vt:lpstr>Presenting Datasets As Memory</vt:lpstr>
      <vt:lpstr>Actively Ensuring Persistence</vt:lpstr>
      <vt:lpstr>Efficient Memory Coherence</vt:lpstr>
      <vt:lpstr>Masking I/O Stalls</vt:lpstr>
      <vt:lpstr>We can use less memory!</vt:lpstr>
      <vt:lpstr>Eternia: Extending MegaMmap to GPUs</vt:lpstr>
      <vt:lpstr>GPU Cache + Runtime</vt:lpstr>
      <vt:lpstr>Prefetching on GPU</vt:lpstr>
      <vt:lpstr>Reducing HBM Consumption</vt:lpstr>
      <vt:lpstr>Summary</vt:lpstr>
      <vt:lpstr>Overall Summary </vt:lpstr>
      <vt:lpstr>PowerPoint Presentation</vt:lpstr>
      <vt:lpstr>PowerPoint Presentation</vt:lpstr>
      <vt:lpstr>Step 3: Building I/O Stacks Tailored to AI</vt:lpstr>
      <vt:lpstr>Overall Summary</vt:lpstr>
      <vt:lpstr>Other Accomplishments</vt:lpstr>
      <vt:lpstr>Publications (1/2)</vt:lpstr>
      <vt:lpstr>Publications (2/2)</vt:lpstr>
      <vt:lpstr>Educational Activities</vt:lpstr>
      <vt:lpstr>NSF Projects</vt:lpstr>
      <vt:lpstr>DOE Projects</vt:lpstr>
      <vt:lpstr>Future Vision</vt:lpstr>
      <vt:lpstr>Future Work</vt:lpstr>
      <vt:lpstr>PowerPoint Presentation</vt:lpstr>
      <vt:lpstr>Extra Slides</vt:lpstr>
      <vt:lpstr>RECOMBINANT:  An Active, Composable, and Heterogeneous I/O Platform for Diverse AI Applications</vt:lpstr>
      <vt:lpstr>AI Drives Exploration Across Domains (1/4)</vt:lpstr>
      <vt:lpstr>AI Drives Exploration Across Domains (2/4)</vt:lpstr>
      <vt:lpstr>AI Drives Exploration Across Domains (3/4)</vt:lpstr>
      <vt:lpstr>AI Drives Exploration Across Domains (4/4)</vt:lpstr>
      <vt:lpstr>AI Apps have Diverse I/O Requirements</vt:lpstr>
      <vt:lpstr>AI Apps have Diverse I/O Requirements</vt:lpstr>
      <vt:lpstr>AI Apps have Diverse I/O Requirements</vt:lpstr>
      <vt:lpstr>AI Apps have Diverse I/O Requirements</vt:lpstr>
      <vt:lpstr>Workload Diversity Causes Contention</vt:lpstr>
      <vt:lpstr>LabStor</vt:lpstr>
      <vt:lpstr>The Limitations of Kernel-Level I/O Stacks</vt:lpstr>
      <vt:lpstr>Limited Extensibility</vt:lpstr>
      <vt:lpstr>Tight Coupling</vt:lpstr>
      <vt:lpstr>Limited Configurability</vt:lpstr>
      <vt:lpstr>PowerPoint Presentation</vt:lpstr>
      <vt:lpstr>What the Runtime Gives</vt:lpstr>
      <vt:lpstr>Challenges to Solve these Questions</vt:lpstr>
      <vt:lpstr>PowerPoint Presentation</vt:lpstr>
      <vt:lpstr>PowerPoint Presentation</vt:lpstr>
      <vt:lpstr>The LabStor Platform</vt:lpstr>
      <vt:lpstr>The LabStor Platform</vt:lpstr>
      <vt:lpstr>The LabStor Platform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Examples: Tunable Access Control (1)</vt:lpstr>
      <vt:lpstr>Examples: Tunable Access Control (2)</vt:lpstr>
      <vt:lpstr>PowerPoint Presentation</vt:lpstr>
      <vt:lpstr>Executing LabStacks (1)</vt:lpstr>
      <vt:lpstr>PowerPoint Presentation</vt:lpstr>
      <vt:lpstr>Evaluations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Deployment</vt:lpstr>
      <vt:lpstr>Generic LabMods &amp; Unified Namespace</vt:lpstr>
      <vt:lpstr>Generic LabMods &amp; Unified Namespace</vt:lpstr>
      <vt:lpstr>Generic LabMods &amp; Unified Namespace</vt:lpstr>
      <vt:lpstr>Generic LabMods &amp; Unified Namespace</vt:lpstr>
      <vt:lpstr>Other deployment considerations</vt:lpstr>
      <vt:lpstr>PowerPoint Presentation</vt:lpstr>
      <vt:lpstr>Developing and Customizing I/O Policies</vt:lpstr>
      <vt:lpstr>Developing and Customizing I/O Policies</vt:lpstr>
      <vt:lpstr>Developing and Customizing I/O Policies</vt:lpstr>
      <vt:lpstr>Developing and Customizing I/O Policies</vt:lpstr>
      <vt:lpstr>Developing and Customizing I/O Policies</vt:lpstr>
      <vt:lpstr>PowerPoint Presentation</vt:lpstr>
      <vt:lpstr>PowerPoint Presentation</vt:lpstr>
      <vt:lpstr>Filebench</vt:lpstr>
      <vt:lpstr>Diverse Storage Driver Layer</vt:lpstr>
      <vt:lpstr>PowerPoint Presentation</vt:lpstr>
      <vt:lpstr>Chimaera</vt:lpstr>
      <vt:lpstr>The Basic Operations of ChiMods</vt:lpstr>
      <vt:lpstr>Enhancing the Modular Design</vt:lpstr>
      <vt:lpstr>Orchestrating ChiContainers</vt:lpstr>
      <vt:lpstr>Composing Complex I/O Stacks</vt:lpstr>
      <vt:lpstr>Dynamically Learning Performance</vt:lpstr>
      <vt:lpstr>Dynamically Learning Performance</vt:lpstr>
      <vt:lpstr>Dynamically Learning Performance</vt:lpstr>
      <vt:lpstr>MegaMmap</vt:lpstr>
      <vt:lpstr>Typical Out-Of-Core Programming Approach</vt:lpstr>
      <vt:lpstr>Limitations of Existing DSMs</vt:lpstr>
      <vt:lpstr>Tiered DSM Challenges</vt:lpstr>
      <vt:lpstr>Masking I/O Stalls</vt:lpstr>
      <vt:lpstr>Efficient Memory Coherence</vt:lpstr>
      <vt:lpstr>Evaluation Objectives</vt:lpstr>
      <vt:lpstr>DSMs can perform well</vt:lpstr>
      <vt:lpstr>We can do more science!</vt:lpstr>
      <vt:lpstr>Future Work 2: IoWarp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699</cp:revision>
  <dcterms:created xsi:type="dcterms:W3CDTF">2024-09-11T04:13:30Z</dcterms:created>
  <dcterms:modified xsi:type="dcterms:W3CDTF">2025-11-18T02:09:40Z</dcterms:modified>
</cp:coreProperties>
</file>